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  <p:sldMasterId id="2147483797" r:id="rId2"/>
    <p:sldMasterId id="2147483816" r:id="rId3"/>
  </p:sldMasterIdLst>
  <p:notesMasterIdLst>
    <p:notesMasterId r:id="rId19"/>
  </p:notesMasterIdLst>
  <p:handoutMasterIdLst>
    <p:handoutMasterId r:id="rId20"/>
  </p:handoutMasterIdLst>
  <p:sldIdLst>
    <p:sldId id="316" r:id="rId4"/>
    <p:sldId id="457" r:id="rId5"/>
    <p:sldId id="478" r:id="rId6"/>
    <p:sldId id="466" r:id="rId7"/>
    <p:sldId id="467" r:id="rId8"/>
    <p:sldId id="469" r:id="rId9"/>
    <p:sldId id="477" r:id="rId10"/>
    <p:sldId id="470" r:id="rId11"/>
    <p:sldId id="471" r:id="rId12"/>
    <p:sldId id="472" r:id="rId13"/>
    <p:sldId id="473" r:id="rId14"/>
    <p:sldId id="474" r:id="rId15"/>
    <p:sldId id="465" r:id="rId16"/>
    <p:sldId id="476" r:id="rId17"/>
    <p:sldId id="455" r:id="rId18"/>
  </p:sldIdLst>
  <p:sldSz cx="12196763" cy="6858000"/>
  <p:notesSz cx="6858000" cy="9144000"/>
  <p:defaultTextStyle>
    <a:defPPr>
      <a:defRPr lang="en-US"/>
    </a:defPPr>
    <a:lvl1pPr marL="0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40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78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718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957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196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435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675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913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3701" userDrawn="1">
          <p15:clr>
            <a:srgbClr val="A4A3A4"/>
          </p15:clr>
        </p15:guide>
        <p15:guide id="6" orient="horz" pos="2159" userDrawn="1">
          <p15:clr>
            <a:srgbClr val="A4A3A4"/>
          </p15:clr>
        </p15:guide>
        <p15:guide id="7" pos="35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D9D9D9"/>
    <a:srgbClr val="000000"/>
    <a:srgbClr val="C70028"/>
    <a:srgbClr val="C7000B"/>
    <a:srgbClr val="F3D2D5"/>
    <a:srgbClr val="E57984"/>
    <a:srgbClr val="DD4654"/>
    <a:srgbClr val="EB5C01"/>
    <a:srgbClr val="EA5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0" autoAdjust="0"/>
    <p:restoredTop sz="95320" autoAdjust="0"/>
  </p:normalViewPr>
  <p:slideViewPr>
    <p:cSldViewPr snapToGrid="0" snapToObjects="1">
      <p:cViewPr varScale="1">
        <p:scale>
          <a:sx n="81" d="100"/>
          <a:sy n="81" d="100"/>
        </p:scale>
        <p:origin x="48" y="62"/>
      </p:cViewPr>
      <p:guideLst>
        <p:guide pos="3701"/>
        <p:guide orient="horz" pos="2159"/>
        <p:guide pos="35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1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C198DB-AFBD-584A-8986-364FF2B03F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1315C-523F-A043-8029-B992149712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F71B8-DF2A-2E41-BE66-2E18A767DA8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601424-70F4-1643-8E3A-557A0258D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5BF48A-FF5C-8145-95A7-EE66A87C73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F0CC5-85BE-A64A-BD47-54C66F7E9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95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60A27-BF12-6744-9E93-932A0E34D8B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26F3-4732-B74B-9C70-D0992466E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3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51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304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957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609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261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913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566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219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5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85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8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创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6763" cy="5602265"/>
          </a:xfrm>
          <a:prstGeom prst="rect">
            <a:avLst/>
          </a:prstGeom>
        </p:spPr>
      </p:pic>
      <p:sp>
        <p:nvSpPr>
          <p:cNvPr id="9" name="L 形 8"/>
          <p:cNvSpPr/>
          <p:nvPr userDrawn="1"/>
        </p:nvSpPr>
        <p:spPr>
          <a:xfrm rot="5400000">
            <a:off x="5945516" y="2323519"/>
            <a:ext cx="701032" cy="717936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908F03-BBCC-164B-BE54-2E836D6E7C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8996" y="907092"/>
            <a:ext cx="6559809" cy="6902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3BE9F9B-07D9-DD4C-9CEF-250804A41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260" y="1949372"/>
            <a:ext cx="6535842" cy="6439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4099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24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9175" y="456134"/>
            <a:ext cx="10740640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93900" indent="0" algn="ctr">
              <a:buNone/>
              <a:defRPr sz="2598"/>
            </a:lvl2pPr>
            <a:lvl3pPr marL="1187798" indent="0" algn="ctr">
              <a:buNone/>
              <a:defRPr sz="2338"/>
            </a:lvl3pPr>
            <a:lvl4pPr marL="1781699" indent="0" algn="ctr">
              <a:buNone/>
              <a:defRPr sz="2079"/>
            </a:lvl4pPr>
            <a:lvl5pPr marL="2375598" indent="0" algn="ctr">
              <a:buNone/>
              <a:defRPr sz="2079"/>
            </a:lvl5pPr>
            <a:lvl6pPr marL="2969497" indent="0" algn="ctr">
              <a:buNone/>
              <a:defRPr sz="2079"/>
            </a:lvl6pPr>
            <a:lvl7pPr marL="3563396" indent="0" algn="ctr">
              <a:buNone/>
              <a:defRPr sz="2079"/>
            </a:lvl7pPr>
            <a:lvl8pPr marL="4157297" indent="0" algn="ctr">
              <a:buNone/>
              <a:defRPr sz="2079"/>
            </a:lvl8pPr>
            <a:lvl9pPr marL="4751195" indent="0" algn="ctr">
              <a:buNone/>
              <a:defRPr sz="2079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4EAA63-3827-DA40-B921-C01084B9DA8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36908" y="1501989"/>
            <a:ext cx="10733557" cy="4690459"/>
          </a:xfrm>
          <a:prstGeom prst="rect">
            <a:avLst/>
          </a:prstGeom>
        </p:spPr>
        <p:txBody>
          <a:bodyPr lIns="0" tIns="0" rIns="0" bIns="0"/>
          <a:lstStyle>
            <a:lvl1pPr marL="12373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8420" algn="ctr"/>
              </a:tabLst>
              <a:defRPr sz="18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525850" indent="-171159">
              <a:buFont typeface="Arial" panose="020B0604020202020204" pitchFamily="34" charset="0"/>
              <a:buChar char="•"/>
              <a:tabLst>
                <a:tab pos="1208420" algn="ctr"/>
              </a:tabLst>
              <a:defRPr sz="1299" baseline="0"/>
            </a:lvl2pPr>
            <a:lvl3pPr marL="525850" indent="-171159">
              <a:buFont typeface="Arial" panose="020B0604020202020204" pitchFamily="34" charset="0"/>
              <a:buChar char="•"/>
              <a:tabLst>
                <a:tab pos="1208420" algn="ctr"/>
              </a:tabLst>
              <a:defRPr sz="1299" baseline="0"/>
            </a:lvl3pPr>
            <a:lvl4pPr marL="525850" indent="-171159">
              <a:buFont typeface="Arial" panose="020B0604020202020204" pitchFamily="34" charset="0"/>
              <a:buChar char="•"/>
              <a:tabLst>
                <a:tab pos="1208420" algn="ctr"/>
              </a:tabLst>
              <a:defRPr sz="1299" baseline="0"/>
            </a:lvl4pPr>
            <a:lvl5pPr marL="525850" indent="-171159">
              <a:buFont typeface="Arial" panose="020B0604020202020204" pitchFamily="34" charset="0"/>
              <a:buChar char="•"/>
              <a:tabLst>
                <a:tab pos="1208420" algn="ctr"/>
              </a:tabLst>
              <a:defRPr sz="1299" baseline="0"/>
            </a:lvl5pPr>
          </a:lstStyle>
          <a:p>
            <a:pPr lvl="0"/>
            <a:r>
              <a:rPr lang="zh-CN" altLang="en-US" dirty="0" smtClean="0"/>
              <a:t>单击此处添加文本</a:t>
            </a:r>
            <a:endParaRPr lang="en-US" dirty="0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478901" y="896536"/>
            <a:ext cx="10362979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7913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384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F72FAD7-C8C3-754A-A498-D3A7EC29A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9309" y="6270651"/>
            <a:ext cx="1982316" cy="1536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684" y="5970030"/>
            <a:ext cx="2256665" cy="4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0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ts val="3440"/>
        </a:lnSpc>
        <a:spcBef>
          <a:spcPct val="0"/>
        </a:spcBef>
        <a:buNone/>
        <a:defRPr sz="32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000" kern="1200">
          <a:solidFill>
            <a:srgbClr val="1D1D1B"/>
          </a:solidFill>
          <a:latin typeface="Arial" panose="020B0604020202020204" pitchFamily="34" charset="0"/>
          <a:ea typeface="Microsoft YaHei" panose="020B0503020204020204" pitchFamily="34" charset="-122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59" userDrawn="1">
          <p15:clr>
            <a:srgbClr val="F26B43"/>
          </p15:clr>
        </p15:guide>
        <p15:guide id="2" pos="3841" userDrawn="1">
          <p15:clr>
            <a:srgbClr val="F26B43"/>
          </p15:clr>
        </p15:guide>
        <p15:guide id="3" pos="565" userDrawn="1">
          <p15:clr>
            <a:srgbClr val="F26B43"/>
          </p15:clr>
        </p15:guide>
        <p15:guide id="4" orient="horz" pos="4007" userDrawn="1">
          <p15:clr>
            <a:srgbClr val="F26B43"/>
          </p15:clr>
        </p15:guide>
        <p15:guide id="5" orient="horz" pos="1235" userDrawn="1">
          <p15:clr>
            <a:srgbClr val="F26B43"/>
          </p15:clr>
        </p15:guide>
        <p15:guide id="6" orient="horz" pos="55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23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87798" rtl="0" eaLnBrk="1" latinLnBrk="0" hangingPunct="1">
        <a:lnSpc>
          <a:spcPct val="90000"/>
        </a:lnSpc>
        <a:spcBef>
          <a:spcPct val="0"/>
        </a:spcBef>
        <a:buNone/>
        <a:defRPr sz="57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950" indent="-296950" algn="l" defTabSz="1187798" rtl="0" eaLnBrk="1" latinLnBrk="0" hangingPunct="1">
        <a:lnSpc>
          <a:spcPct val="90000"/>
        </a:lnSpc>
        <a:spcBef>
          <a:spcPts val="1299"/>
        </a:spcBef>
        <a:buFont typeface="Arial" panose="020B0604020202020204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1pPr>
      <a:lvl2pPr marL="890849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2pPr>
      <a:lvl3pPr marL="1484748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8" kern="1200">
          <a:solidFill>
            <a:schemeClr val="tx1"/>
          </a:solidFill>
          <a:latin typeface="+mn-lt"/>
          <a:ea typeface="+mn-ea"/>
          <a:cs typeface="+mn-cs"/>
        </a:defRPr>
      </a:lvl3pPr>
      <a:lvl4pPr marL="2078648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6725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32664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860346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454245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5048144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1pPr>
      <a:lvl2pPr marL="59390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877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3pPr>
      <a:lvl4pPr marL="1781699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3755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29694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563396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1572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4751195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1" userDrawn="1">
          <p15:clr>
            <a:srgbClr val="F26B43"/>
          </p15:clr>
        </p15:guide>
        <p15:guide id="2" pos="3842" userDrawn="1">
          <p15:clr>
            <a:srgbClr val="F26B43"/>
          </p15:clr>
        </p15:guide>
        <p15:guide id="3" pos="458" userDrawn="1">
          <p15:clr>
            <a:srgbClr val="F26B43"/>
          </p15:clr>
        </p15:guide>
        <p15:guide id="4" pos="7225" userDrawn="1">
          <p15:clr>
            <a:srgbClr val="F26B43"/>
          </p15:clr>
        </p15:guide>
        <p15:guide id="5" orient="horz" pos="410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BEE2EE-BF4D-7A4A-B3C6-9E47668CCD98}"/>
              </a:ext>
            </a:extLst>
          </p:cNvPr>
          <p:cNvSpPr txBox="1"/>
          <p:nvPr userDrawn="1"/>
        </p:nvSpPr>
        <p:spPr>
          <a:xfrm>
            <a:off x="734131" y="6402806"/>
            <a:ext cx="499729" cy="1502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8908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837181-38C6-AD4F-B8BA-B444770388BB}" type="slidenum">
              <a:rPr lang="en-US" sz="974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8908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4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 userDrawn="1"/>
        </p:nvGrpSpPr>
        <p:grpSpPr>
          <a:xfrm>
            <a:off x="12216278" y="2931937"/>
            <a:ext cx="1982916" cy="3934682"/>
            <a:chOff x="12216278" y="2262477"/>
            <a:chExt cx="1982916" cy="4604143"/>
          </a:xfrm>
        </p:grpSpPr>
        <p:grpSp>
          <p:nvGrpSpPr>
            <p:cNvPr id="26" name="组合 25"/>
            <p:cNvGrpSpPr/>
            <p:nvPr userDrawn="1"/>
          </p:nvGrpSpPr>
          <p:grpSpPr>
            <a:xfrm>
              <a:off x="12315635" y="2262477"/>
              <a:ext cx="1883559" cy="692624"/>
              <a:chOff x="12315635" y="2207613"/>
              <a:chExt cx="1883559" cy="692624"/>
            </a:xfrm>
          </p:grpSpPr>
          <p:sp>
            <p:nvSpPr>
              <p:cNvPr id="44" name="矩形 5">
                <a:extLst>
                  <a:ext uri="{FF2B5EF4-FFF2-40B4-BE49-F238E27FC236}">
                    <a16:creationId xmlns:a16="http://schemas.microsoft.com/office/drawing/2014/main" id="{3B0B5EC2-EA55-CC45-A9D0-D5EA5D768C99}"/>
                  </a:ext>
                </a:extLst>
              </p:cNvPr>
              <p:cNvSpPr/>
              <p:nvPr userDrawn="1"/>
            </p:nvSpPr>
            <p:spPr>
              <a:xfrm>
                <a:off x="12315635" y="2401808"/>
                <a:ext cx="911019" cy="498429"/>
              </a:xfrm>
              <a:prstGeom prst="rect">
                <a:avLst/>
              </a:prstGeom>
              <a:solidFill>
                <a:srgbClr val="C810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P</a:t>
                </a:r>
                <a:r>
                  <a:rPr kumimoji="1" lang="en-US" altLang="zh-Hant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ANTONE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186C</a:t>
                </a:r>
              </a:p>
              <a:p>
                <a:pPr algn="ctr">
                  <a:lnSpc>
                    <a:spcPct val="100000"/>
                  </a:lnSpc>
                </a:pP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200/16/46</a:t>
                </a:r>
              </a:p>
            </p:txBody>
          </p:sp>
          <p:sp>
            <p:nvSpPr>
              <p:cNvPr id="45" name="矩形 9">
                <a:extLst>
                  <a:ext uri="{FF2B5EF4-FFF2-40B4-BE49-F238E27FC236}">
                    <a16:creationId xmlns:a16="http://schemas.microsoft.com/office/drawing/2014/main" id="{992224C5-04A6-C041-B257-13137945DBB8}"/>
                  </a:ext>
                </a:extLst>
              </p:cNvPr>
              <p:cNvSpPr/>
              <p:nvPr userDrawn="1"/>
            </p:nvSpPr>
            <p:spPr>
              <a:xfrm>
                <a:off x="13288175" y="2401808"/>
                <a:ext cx="911019" cy="498429"/>
              </a:xfrm>
              <a:prstGeom prst="rect">
                <a:avLst/>
              </a:prstGeom>
              <a:solidFill>
                <a:srgbClr val="C700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P</a:t>
                </a:r>
                <a:r>
                  <a:rPr kumimoji="1" lang="en-US" altLang="zh-Hant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ANTONE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185C</a:t>
                </a:r>
              </a:p>
              <a:p>
                <a:pPr algn="ctr">
                  <a:lnSpc>
                    <a:spcPct val="100000"/>
                  </a:lnSpc>
                </a:pP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199/0/11</a:t>
                </a:r>
              </a:p>
            </p:txBody>
          </p:sp>
          <p:sp>
            <p:nvSpPr>
              <p:cNvPr id="46" name="文本框 31">
                <a:extLst>
                  <a:ext uri="{FF2B5EF4-FFF2-40B4-BE49-F238E27FC236}">
                    <a16:creationId xmlns:a16="http://schemas.microsoft.com/office/drawing/2014/main" id="{58918196-0639-EE4B-AFC2-315BE04587B9}"/>
                  </a:ext>
                </a:extLst>
              </p:cNvPr>
              <p:cNvSpPr txBox="1"/>
              <p:nvPr userDrawn="1"/>
            </p:nvSpPr>
            <p:spPr>
              <a:xfrm>
                <a:off x="12326898" y="2207613"/>
                <a:ext cx="3847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kumimoji="1" lang="zh-CN" altLang="en-US" sz="1000" dirty="0" smtClean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品牌色</a:t>
                </a:r>
                <a:endParaRPr kumimoji="1" lang="zh-CN" altLang="en-US" sz="10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27" name="组合 26"/>
            <p:cNvGrpSpPr/>
            <p:nvPr userDrawn="1"/>
          </p:nvGrpSpPr>
          <p:grpSpPr>
            <a:xfrm>
              <a:off x="12216278" y="3080825"/>
              <a:ext cx="1982912" cy="3785795"/>
              <a:chOff x="12216278" y="3080825"/>
              <a:chExt cx="1982912" cy="3785795"/>
            </a:xfrm>
          </p:grpSpPr>
          <p:sp>
            <p:nvSpPr>
              <p:cNvPr id="28" name="矩形 12">
                <a:extLst>
                  <a:ext uri="{FF2B5EF4-FFF2-40B4-BE49-F238E27FC236}">
                    <a16:creationId xmlns:a16="http://schemas.microsoft.com/office/drawing/2014/main" id="{DCA8B73C-0B87-284F-805F-752EBF20B768}"/>
                  </a:ext>
                </a:extLst>
              </p:cNvPr>
              <p:cNvSpPr/>
              <p:nvPr userDrawn="1"/>
            </p:nvSpPr>
            <p:spPr>
              <a:xfrm>
                <a:off x="12315640" y="3785971"/>
                <a:ext cx="885201" cy="462672"/>
              </a:xfrm>
              <a:prstGeom prst="rect">
                <a:avLst/>
              </a:prstGeom>
              <a:solidFill>
                <a:srgbClr val="EA5A4F"/>
              </a:solidFill>
              <a:ln>
                <a:solidFill>
                  <a:srgbClr val="EA5A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234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90/79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9" name="矩形 13">
                <a:extLst>
                  <a:ext uri="{FF2B5EF4-FFF2-40B4-BE49-F238E27FC236}">
                    <a16:creationId xmlns:a16="http://schemas.microsoft.com/office/drawing/2014/main" id="{138A39A8-BB4E-CD4E-9201-F1785C874F92}"/>
                  </a:ext>
                </a:extLst>
              </p:cNvPr>
              <p:cNvSpPr/>
              <p:nvPr userDrawn="1"/>
            </p:nvSpPr>
            <p:spPr>
              <a:xfrm>
                <a:off x="12315640" y="3259312"/>
                <a:ext cx="885201" cy="462672"/>
              </a:xfrm>
              <a:prstGeom prst="rect">
                <a:avLst/>
              </a:prstGeom>
              <a:solidFill>
                <a:srgbClr val="7800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120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0/15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0" name="文本框 15">
                <a:extLst>
                  <a:ext uri="{FF2B5EF4-FFF2-40B4-BE49-F238E27FC236}">
                    <a16:creationId xmlns:a16="http://schemas.microsoft.com/office/drawing/2014/main" id="{8F53C07A-1022-C740-8F8D-97538E174D38}"/>
                  </a:ext>
                </a:extLst>
              </p:cNvPr>
              <p:cNvSpPr txBox="1"/>
              <p:nvPr userDrawn="1"/>
            </p:nvSpPr>
            <p:spPr>
              <a:xfrm>
                <a:off x="12216278" y="3080825"/>
                <a:ext cx="56938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kumimoji="1" lang="zh-CN" altLang="en-US" sz="1000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辅助色</a:t>
                </a:r>
              </a:p>
            </p:txBody>
          </p:sp>
          <p:sp>
            <p:nvSpPr>
              <p:cNvPr id="31" name="矩形 16">
                <a:extLst>
                  <a:ext uri="{FF2B5EF4-FFF2-40B4-BE49-F238E27FC236}">
                    <a16:creationId xmlns:a16="http://schemas.microsoft.com/office/drawing/2014/main" id="{306A7598-C00D-994F-82DA-B39F3C2E0AAD}"/>
                  </a:ext>
                </a:extLst>
              </p:cNvPr>
              <p:cNvSpPr/>
              <p:nvPr userDrawn="1"/>
            </p:nvSpPr>
            <p:spPr>
              <a:xfrm>
                <a:off x="12315640" y="4836793"/>
                <a:ext cx="885201" cy="462672"/>
              </a:xfrm>
              <a:prstGeom prst="rect">
                <a:avLst/>
              </a:prstGeom>
              <a:solidFill>
                <a:srgbClr val="F8B5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248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181/60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" name="矩形 17">
                <a:extLst>
                  <a:ext uri="{FF2B5EF4-FFF2-40B4-BE49-F238E27FC236}">
                    <a16:creationId xmlns:a16="http://schemas.microsoft.com/office/drawing/2014/main" id="{C1423292-FF2F-A74C-943E-1C3C47534098}"/>
                  </a:ext>
                </a:extLst>
              </p:cNvPr>
              <p:cNvSpPr/>
              <p:nvPr userDrawn="1"/>
            </p:nvSpPr>
            <p:spPr>
              <a:xfrm>
                <a:off x="12315640" y="4319278"/>
                <a:ext cx="885201" cy="462672"/>
              </a:xfrm>
              <a:prstGeom prst="rect">
                <a:avLst/>
              </a:prstGeom>
              <a:solidFill>
                <a:srgbClr val="EB5C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235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92/1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" name="矩形 18">
                <a:extLst>
                  <a:ext uri="{FF2B5EF4-FFF2-40B4-BE49-F238E27FC236}">
                    <a16:creationId xmlns:a16="http://schemas.microsoft.com/office/drawing/2014/main" id="{2A29AF15-F5C4-A842-A63B-5DBA549CB92F}"/>
                  </a:ext>
                </a:extLst>
              </p:cNvPr>
              <p:cNvSpPr/>
              <p:nvPr userDrawn="1"/>
            </p:nvSpPr>
            <p:spPr>
              <a:xfrm>
                <a:off x="12315636" y="5880294"/>
                <a:ext cx="911019" cy="462672"/>
              </a:xfrm>
              <a:prstGeom prst="rect">
                <a:avLst/>
              </a:prstGeom>
              <a:solidFill>
                <a:srgbClr val="8989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137/137/137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" name="矩形 19">
                <a:extLst>
                  <a:ext uri="{FF2B5EF4-FFF2-40B4-BE49-F238E27FC236}">
                    <a16:creationId xmlns:a16="http://schemas.microsoft.com/office/drawing/2014/main" id="{E9EA970A-4D36-BC41-B8BE-40DF553320E7}"/>
                  </a:ext>
                </a:extLst>
              </p:cNvPr>
              <p:cNvSpPr/>
              <p:nvPr userDrawn="1"/>
            </p:nvSpPr>
            <p:spPr>
              <a:xfrm>
                <a:off x="12315636" y="5362779"/>
                <a:ext cx="911019" cy="462672"/>
              </a:xfrm>
              <a:prstGeom prst="rect">
                <a:avLst/>
              </a:prstGeom>
              <a:solidFill>
                <a:srgbClr val="2318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35/24/21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" name="矩形 22">
                <a:extLst>
                  <a:ext uri="{FF2B5EF4-FFF2-40B4-BE49-F238E27FC236}">
                    <a16:creationId xmlns:a16="http://schemas.microsoft.com/office/drawing/2014/main" id="{14EE21FB-1D92-0241-ABA5-5E9A6AEE0DC8}"/>
                  </a:ext>
                </a:extLst>
              </p:cNvPr>
              <p:cNvSpPr/>
              <p:nvPr userDrawn="1"/>
            </p:nvSpPr>
            <p:spPr>
              <a:xfrm>
                <a:off x="12315636" y="6403948"/>
                <a:ext cx="911019" cy="462672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221</a:t>
                </a:r>
                <a:r>
                  <a:rPr kumimoji="1" lang="mr-IN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221/221</a:t>
                </a:r>
                <a:endParaRPr kumimoji="1" lang="mr-IN" altLang="zh-CN" sz="7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" name="矩形 12">
                <a:extLst>
                  <a:ext uri="{FF2B5EF4-FFF2-40B4-BE49-F238E27FC236}">
                    <a16:creationId xmlns:a16="http://schemas.microsoft.com/office/drawing/2014/main" id="{883734A3-2645-434A-9DCC-1416B6C687CC}"/>
                  </a:ext>
                </a:extLst>
              </p:cNvPr>
              <p:cNvSpPr/>
              <p:nvPr userDrawn="1"/>
            </p:nvSpPr>
            <p:spPr>
              <a:xfrm>
                <a:off x="13288175" y="3785971"/>
                <a:ext cx="885201" cy="462672"/>
              </a:xfrm>
              <a:prstGeom prst="rect">
                <a:avLst/>
              </a:prstGeom>
              <a:solidFill>
                <a:srgbClr val="E98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233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140/128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" name="矩形 13">
                <a:extLst>
                  <a:ext uri="{FF2B5EF4-FFF2-40B4-BE49-F238E27FC236}">
                    <a16:creationId xmlns:a16="http://schemas.microsoft.com/office/drawing/2014/main" id="{1FF13552-FB3D-134A-A80A-6CFB35DFE1A1}"/>
                  </a:ext>
                </a:extLst>
              </p:cNvPr>
              <p:cNvSpPr/>
              <p:nvPr userDrawn="1"/>
            </p:nvSpPr>
            <p:spPr>
              <a:xfrm>
                <a:off x="13288175" y="3259312"/>
                <a:ext cx="885201" cy="462672"/>
              </a:xfrm>
              <a:prstGeom prst="rect">
                <a:avLst/>
              </a:prstGeom>
              <a:solidFill>
                <a:srgbClr val="A72126"/>
              </a:solidFill>
              <a:ln>
                <a:solidFill>
                  <a:srgbClr val="9F0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159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0/1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" name="矩形 16">
                <a:extLst>
                  <a:ext uri="{FF2B5EF4-FFF2-40B4-BE49-F238E27FC236}">
                    <a16:creationId xmlns:a16="http://schemas.microsoft.com/office/drawing/2014/main" id="{0A96471B-CB12-1443-B01F-C14C9112C149}"/>
                  </a:ext>
                </a:extLst>
              </p:cNvPr>
              <p:cNvSpPr/>
              <p:nvPr userDrawn="1"/>
            </p:nvSpPr>
            <p:spPr>
              <a:xfrm>
                <a:off x="13288175" y="4836793"/>
                <a:ext cx="885201" cy="462672"/>
              </a:xfrm>
              <a:prstGeom prst="rect">
                <a:avLst/>
              </a:prstGeom>
              <a:solidFill>
                <a:srgbClr val="F5DC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245</a:t>
                </a:r>
                <a:r>
                  <a:rPr kumimoji="1" lang="mr-IN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220/87</a:t>
                </a:r>
                <a:endParaRPr kumimoji="1" lang="mr-IN" altLang="zh-CN" sz="7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" name="矩形 17">
                <a:extLst>
                  <a:ext uri="{FF2B5EF4-FFF2-40B4-BE49-F238E27FC236}">
                    <a16:creationId xmlns:a16="http://schemas.microsoft.com/office/drawing/2014/main" id="{61890D59-CF8B-1449-A836-3A304EC9A907}"/>
                  </a:ext>
                </a:extLst>
              </p:cNvPr>
              <p:cNvSpPr/>
              <p:nvPr userDrawn="1"/>
            </p:nvSpPr>
            <p:spPr>
              <a:xfrm>
                <a:off x="13288175" y="4319278"/>
                <a:ext cx="885201" cy="462672"/>
              </a:xfrm>
              <a:prstGeom prst="rect">
                <a:avLst/>
              </a:prstGeom>
              <a:solidFill>
                <a:srgbClr val="F08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240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133/0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" name="矩形 18">
                <a:extLst>
                  <a:ext uri="{FF2B5EF4-FFF2-40B4-BE49-F238E27FC236}">
                    <a16:creationId xmlns:a16="http://schemas.microsoft.com/office/drawing/2014/main" id="{0466A1E1-E7C7-FD49-9880-9E44BED19FF5}"/>
                  </a:ext>
                </a:extLst>
              </p:cNvPr>
              <p:cNvSpPr/>
              <p:nvPr userDrawn="1"/>
            </p:nvSpPr>
            <p:spPr>
              <a:xfrm>
                <a:off x="13288171" y="5880294"/>
                <a:ext cx="911019" cy="462672"/>
              </a:xfrm>
              <a:prstGeom prst="rect">
                <a:avLst/>
              </a:prstGeom>
              <a:solidFill>
                <a:srgbClr val="B5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181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181/181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" name="矩形 19">
                <a:extLst>
                  <a:ext uri="{FF2B5EF4-FFF2-40B4-BE49-F238E27FC236}">
                    <a16:creationId xmlns:a16="http://schemas.microsoft.com/office/drawing/2014/main" id="{B21AD6AC-1275-0142-A9EA-D77B26CB40EF}"/>
                  </a:ext>
                </a:extLst>
              </p:cNvPr>
              <p:cNvSpPr/>
              <p:nvPr userDrawn="1"/>
            </p:nvSpPr>
            <p:spPr>
              <a:xfrm>
                <a:off x="13288171" y="5362779"/>
                <a:ext cx="911019" cy="462672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89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87/87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" name="矩形 22">
                <a:extLst>
                  <a:ext uri="{FF2B5EF4-FFF2-40B4-BE49-F238E27FC236}">
                    <a16:creationId xmlns:a16="http://schemas.microsoft.com/office/drawing/2014/main" id="{238BAC2A-AE09-A84D-875D-8472236D6610}"/>
                  </a:ext>
                </a:extLst>
              </p:cNvPr>
              <p:cNvSpPr/>
              <p:nvPr userDrawn="1"/>
            </p:nvSpPr>
            <p:spPr>
              <a:xfrm>
                <a:off x="13288171" y="6403948"/>
                <a:ext cx="911019" cy="46267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chemeClr val="bg1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255</a:t>
                </a:r>
                <a:r>
                  <a:rPr kumimoji="1" lang="mr-IN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255/255</a:t>
                </a:r>
                <a:endParaRPr kumimoji="1" lang="mr-IN" altLang="zh-CN" sz="7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05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87798" rtl="0" eaLnBrk="1" latinLnBrk="0" hangingPunct="1">
        <a:lnSpc>
          <a:spcPct val="90000"/>
        </a:lnSpc>
        <a:spcBef>
          <a:spcPct val="0"/>
        </a:spcBef>
        <a:buNone/>
        <a:defRPr sz="57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950" indent="-296950" algn="l" defTabSz="1187798" rtl="0" eaLnBrk="1" latinLnBrk="0" hangingPunct="1">
        <a:lnSpc>
          <a:spcPct val="90000"/>
        </a:lnSpc>
        <a:spcBef>
          <a:spcPts val="1299"/>
        </a:spcBef>
        <a:buFont typeface="Arial" panose="020B0604020202020204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1pPr>
      <a:lvl2pPr marL="890849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2pPr>
      <a:lvl3pPr marL="1484748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8" kern="1200">
          <a:solidFill>
            <a:schemeClr val="tx1"/>
          </a:solidFill>
          <a:latin typeface="+mn-lt"/>
          <a:ea typeface="+mn-ea"/>
          <a:cs typeface="+mn-cs"/>
        </a:defRPr>
      </a:lvl3pPr>
      <a:lvl4pPr marL="2078648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6725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32664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860346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454245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5048144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1pPr>
      <a:lvl2pPr marL="59390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877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3pPr>
      <a:lvl4pPr marL="1781699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3755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29694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563396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1572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4751195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1" userDrawn="1">
          <p15:clr>
            <a:srgbClr val="F26B43"/>
          </p15:clr>
        </p15:guide>
        <p15:guide id="2" pos="3842" userDrawn="1">
          <p15:clr>
            <a:srgbClr val="F26B43"/>
          </p15:clr>
        </p15:guide>
        <p15:guide id="3" pos="458" userDrawn="1">
          <p15:clr>
            <a:srgbClr val="F26B43"/>
          </p15:clr>
        </p15:guide>
        <p15:guide id="4" pos="7225" userDrawn="1">
          <p15:clr>
            <a:srgbClr val="F26B43"/>
          </p15:clr>
        </p15:guide>
        <p15:guide id="5" orient="horz" pos="41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tner.com/smarterwithgartner/3-themes-surface-in-the-2021-hype-cycle-for-emerging-technologi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mage-net.org/challenges/LSVRC/2012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198808xc@gmail.com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F3DB8AC-5DE9-5548-8697-C9055F7FFCCB}"/>
              </a:ext>
            </a:extLst>
          </p:cNvPr>
          <p:cNvSpPr txBox="1">
            <a:spLocks/>
          </p:cNvSpPr>
          <p:nvPr/>
        </p:nvSpPr>
        <p:spPr>
          <a:xfrm>
            <a:off x="680334" y="5591440"/>
            <a:ext cx="6535842" cy="12688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zh-CN" sz="2400" b="1" dirty="0" smtClean="0">
                <a:latin typeface="Corbel" panose="020B0503020204020204" pitchFamily="34" charset="0"/>
              </a:rPr>
              <a:t>Speaker: Lingxi Xie</a:t>
            </a:r>
            <a:endParaRPr lang="en-US" altLang="zh-CN" sz="2400" i="1" dirty="0" smtClean="0">
              <a:latin typeface="Corbel" panose="020B0503020204020204" pitchFamily="34" charset="0"/>
            </a:endParaRPr>
          </a:p>
          <a:p>
            <a:r>
              <a:rPr lang="en-US" altLang="zh-CN" sz="2000" dirty="0" smtClean="0">
                <a:latin typeface="Century" panose="02040604050505020304" pitchFamily="18" charset="0"/>
              </a:rPr>
              <a:t>2021.10.10</a:t>
            </a:r>
          </a:p>
          <a:p>
            <a:r>
              <a:rPr lang="en-US" altLang="zh-CN" sz="2000" dirty="0" smtClean="0">
                <a:latin typeface="Century" panose="02040604050505020304" pitchFamily="18" charset="0"/>
              </a:rPr>
              <a:t>VALSE 2021 @ Hangzhou</a:t>
            </a:r>
          </a:p>
        </p:txBody>
      </p:sp>
      <p:sp>
        <p:nvSpPr>
          <p:cNvPr id="7" name="标题 8"/>
          <p:cNvSpPr txBox="1">
            <a:spLocks/>
          </p:cNvSpPr>
          <p:nvPr/>
        </p:nvSpPr>
        <p:spPr>
          <a:xfrm>
            <a:off x="149087" y="1227726"/>
            <a:ext cx="9674181" cy="32242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ts val="344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6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Landing CV Algorithms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Based on Large-scale</a:t>
            </a:r>
            <a:br>
              <a:rPr lang="en-US" altLang="zh-CN" sz="36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en-US" altLang="zh-CN" sz="36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Pre-Trained Models</a:t>
            </a:r>
          </a:p>
        </p:txBody>
      </p:sp>
    </p:spTree>
    <p:extLst>
      <p:ext uri="{BB962C8B-B14F-4D97-AF65-F5344CB8AC3E}">
        <p14:creationId xmlns:p14="http://schemas.microsoft.com/office/powerpoint/2010/main" val="5791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New: Pre-training as Data Compression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7999" y="1080000"/>
            <a:ext cx="709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The annotation of currently available datasets are </a:t>
            </a:r>
            <a:r>
              <a:rPr lang="en-US" altLang="zh-CN" sz="2800" b="1" dirty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far from complete</a:t>
            </a:r>
            <a:r>
              <a:rPr lang="en-US" altLang="zh-CN" sz="28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!</a:t>
            </a:r>
            <a:endParaRPr lang="en-US" altLang="zh-CN" sz="2800" b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Even provided large amounts of time and budget, it is unlikely that every details can be labeled and then 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recognized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The </a:t>
            </a:r>
            <a:r>
              <a:rPr lang="en-US" altLang="zh-CN" sz="28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learning-by-compression</a:t>
            </a: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paradigm</a:t>
            </a:r>
            <a:endParaRPr lang="en-US" altLang="zh-CN" sz="2800" b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Objective: minimizing the size of intermediate features (the </a:t>
            </a:r>
            <a:r>
              <a:rPr lang="en-US" altLang="zh-CN" sz="2400" b="1" dirty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description length</a:t>
            </a:r>
            <a:r>
              <a:rPr lang="en-US" altLang="zh-CN" sz="24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), meanwhile preserving the quality of the recovered 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image</a:t>
            </a: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The difficulty lies in </a:t>
            </a: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evaluation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: a </a:t>
            </a:r>
            <a:r>
              <a:rPr lang="en-US" altLang="zh-CN" sz="24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function that measures the 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quality of </a:t>
            </a:r>
            <a:r>
              <a:rPr lang="en-US" altLang="zh-CN" sz="24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the recovered image</a:t>
            </a:r>
            <a:endParaRPr lang="en-US" altLang="zh-CN" sz="2400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8424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Why?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9612000" y="72000"/>
            <a:ext cx="1260000" cy="36000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How?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10800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Future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"/>
          <a:stretch/>
        </p:blipFill>
        <p:spPr>
          <a:xfrm>
            <a:off x="7740000" y="1080000"/>
            <a:ext cx="4320000" cy="29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00" y="4788000"/>
            <a:ext cx="4320000" cy="14753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7740000" y="4140000"/>
            <a:ext cx="432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In MS-COCO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[Lin, 2014]</a:t>
            </a:r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, only a small portion of recognizable contents have been labeled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40000" y="6336000"/>
            <a:ext cx="432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The learning-by-compression framework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[Xie, 2021]</a:t>
            </a:r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with the need of an evaluation function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59999" y="6588000"/>
            <a:ext cx="630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US" altLang="zh-CN" sz="1600" b="1" dirty="0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L. Xie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What Is Considered Complete for Visual Recognition?, in </a:t>
            </a:r>
            <a:r>
              <a:rPr lang="en-US" altLang="zh-CN" sz="1600" i="1" dirty="0" err="1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arXiv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preprint: 2105.13978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2021.</a:t>
            </a:r>
            <a:endParaRPr lang="en-US" altLang="zh-CN" sz="1600" dirty="0">
              <a:solidFill>
                <a:schemeClr val="tx1"/>
              </a:solidFill>
              <a:latin typeface="Candara" panose="020E0502030303020204" pitchFamily="34" charset="0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82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What Makes CV Landing Efficient?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709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Basic principles of landing CV algorithms</a:t>
            </a:r>
            <a:endParaRPr lang="en-US" altLang="zh-CN" sz="2800" b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Note </a:t>
            </a:r>
            <a:r>
              <a:rPr lang="en-US" altLang="zh-CN" sz="24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1: the real-world scenarios can 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be </a:t>
            </a: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wild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(various domains, long-tailed distribution, </a:t>
            </a:r>
            <a:r>
              <a:rPr lang="en-US" altLang="zh-CN" sz="2400" i="1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etc.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)</a:t>
            </a: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Note 2: one shall </a:t>
            </a: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not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expect to deliver a single 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model that works well forever</a:t>
            </a:r>
          </a:p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Solution: the full-life-cycle AI workflow</a:t>
            </a:r>
            <a:endParaRPr lang="en-US" altLang="zh-CN" sz="2800" b="1" dirty="0" smtClean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8424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Why?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9612000" y="72000"/>
            <a:ext cx="1260000" cy="36000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How?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10800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Future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00" y="1404000"/>
            <a:ext cx="4320000" cy="172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3636000"/>
            <a:ext cx="1296000" cy="12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4" descr="C:\Users\z00598281\AppData\Roaming\eSpace_Desktop\UserData\z00598281\imagefiles\originalImgfiles\01B421F4-879F-4254-8297-B9628E7E64CB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r="69970" b="49840"/>
          <a:stretch/>
        </p:blipFill>
        <p:spPr bwMode="auto">
          <a:xfrm>
            <a:off x="9252000" y="3636000"/>
            <a:ext cx="1296000" cy="1296000"/>
          </a:xfrm>
          <a:prstGeom prst="rect">
            <a:avLst/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000" y="3636000"/>
            <a:ext cx="1296000" cy="12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7740000" y="1080000"/>
            <a:ext cx="43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Pre-trained on ImageNet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812000" y="5004000"/>
            <a:ext cx="4176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Fine-tuned on various scenarios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下箭头 16"/>
          <p:cNvSpPr/>
          <p:nvPr/>
        </p:nvSpPr>
        <p:spPr>
          <a:xfrm>
            <a:off x="8100000" y="3204000"/>
            <a:ext cx="720000" cy="36000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18" name="下箭头 17"/>
          <p:cNvSpPr/>
          <p:nvPr/>
        </p:nvSpPr>
        <p:spPr>
          <a:xfrm>
            <a:off x="9540000" y="3204000"/>
            <a:ext cx="720000" cy="36000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19" name="下箭头 18"/>
          <p:cNvSpPr/>
          <p:nvPr/>
        </p:nvSpPr>
        <p:spPr>
          <a:xfrm>
            <a:off x="10980000" y="3204000"/>
            <a:ext cx="720000" cy="36000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2700000" y="3780000"/>
            <a:ext cx="4019592" cy="2914355"/>
            <a:chOff x="3067052" y="1230937"/>
            <a:chExt cx="6059803" cy="4393583"/>
          </a:xfrm>
        </p:grpSpPr>
        <p:grpSp>
          <p:nvGrpSpPr>
            <p:cNvPr id="21" name="组合 20"/>
            <p:cNvGrpSpPr/>
            <p:nvPr/>
          </p:nvGrpSpPr>
          <p:grpSpPr>
            <a:xfrm rot="1200000" flipH="1">
              <a:off x="3180226" y="1230937"/>
              <a:ext cx="994269" cy="672500"/>
              <a:chOff x="911201" y="1824478"/>
              <a:chExt cx="2283025" cy="1544910"/>
            </a:xfrm>
            <a:solidFill>
              <a:srgbClr val="1C50A2"/>
            </a:solidFill>
          </p:grpSpPr>
          <p:sp>
            <p:nvSpPr>
              <p:cNvPr id="95" name="矩形 94"/>
              <p:cNvSpPr/>
              <p:nvPr/>
            </p:nvSpPr>
            <p:spPr>
              <a:xfrm rot="17400000">
                <a:off x="1340906" y="1872051"/>
                <a:ext cx="60758" cy="48962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 rot="-2700000" flipV="1">
                <a:off x="1283460" y="1824478"/>
                <a:ext cx="1547880" cy="1544910"/>
              </a:xfrm>
              <a:custGeom>
                <a:avLst/>
                <a:gdLst>
                  <a:gd name="connsiteX0" fmla="*/ 871669 w 901730"/>
                  <a:gd name="connsiteY0" fmla="*/ 0 h 900000"/>
                  <a:gd name="connsiteX1" fmla="*/ 901730 w 901730"/>
                  <a:gd name="connsiteY1" fmla="*/ 0 h 900000"/>
                  <a:gd name="connsiteX2" fmla="*/ 1730 w 901730"/>
                  <a:gd name="connsiteY2" fmla="*/ 900000 h 900000"/>
                  <a:gd name="connsiteX3" fmla="*/ 0 w 901730"/>
                  <a:gd name="connsiteY3" fmla="*/ 899913 h 900000"/>
                  <a:gd name="connsiteX4" fmla="*/ 0 w 901730"/>
                  <a:gd name="connsiteY4" fmla="*/ 869852 h 900000"/>
                  <a:gd name="connsiteX5" fmla="*/ 1731 w 901730"/>
                  <a:gd name="connsiteY5" fmla="*/ 869939 h 900000"/>
                  <a:gd name="connsiteX6" fmla="*/ 871669 w 901730"/>
                  <a:gd name="connsiteY6" fmla="*/ 1 h 9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730" h="900000">
                    <a:moveTo>
                      <a:pt x="871669" y="0"/>
                    </a:moveTo>
                    <a:lnTo>
                      <a:pt x="901730" y="0"/>
                    </a:lnTo>
                    <a:cubicBezTo>
                      <a:pt x="901730" y="497056"/>
                      <a:pt x="498786" y="900000"/>
                      <a:pt x="1730" y="900000"/>
                    </a:cubicBezTo>
                    <a:lnTo>
                      <a:pt x="0" y="899913"/>
                    </a:lnTo>
                    <a:lnTo>
                      <a:pt x="0" y="869852"/>
                    </a:lnTo>
                    <a:lnTo>
                      <a:pt x="1731" y="869939"/>
                    </a:lnTo>
                    <a:cubicBezTo>
                      <a:pt x="482184" y="869939"/>
                      <a:pt x="871669" y="480454"/>
                      <a:pt x="871669" y="1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7" name="椭圆 96"/>
              <p:cNvSpPr/>
              <p:nvPr/>
            </p:nvSpPr>
            <p:spPr>
              <a:xfrm>
                <a:off x="911201" y="2587444"/>
                <a:ext cx="98933" cy="98933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3095293" y="2587444"/>
                <a:ext cx="98933" cy="98933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1526843" y="2124151"/>
                <a:ext cx="209662" cy="209660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1582206" y="2182455"/>
                <a:ext cx="98933" cy="9893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1062963" y="1964312"/>
                <a:ext cx="98933" cy="9893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067052" y="1461453"/>
              <a:ext cx="6059803" cy="4163067"/>
              <a:chOff x="3067052" y="1461453"/>
              <a:chExt cx="6059803" cy="4163067"/>
            </a:xfrm>
          </p:grpSpPr>
          <p:sp>
            <p:nvSpPr>
              <p:cNvPr id="23" name="任意多边形 22"/>
              <p:cNvSpPr/>
              <p:nvPr/>
            </p:nvSpPr>
            <p:spPr>
              <a:xfrm>
                <a:off x="3071495" y="1461453"/>
                <a:ext cx="5339080" cy="4114165"/>
              </a:xfrm>
              <a:custGeom>
                <a:avLst/>
                <a:gdLst>
                  <a:gd name="connsiteX0" fmla="*/ 6128642 w 6460402"/>
                  <a:gd name="connsiteY0" fmla="*/ 2544539 h 4978287"/>
                  <a:gd name="connsiteX1" fmla="*/ 6128642 w 6460402"/>
                  <a:gd name="connsiteY1" fmla="*/ 2578165 h 4978287"/>
                  <a:gd name="connsiteX2" fmla="*/ 6205767 w 6460402"/>
                  <a:gd name="connsiteY2" fmla="*/ 2578165 h 4978287"/>
                  <a:gd name="connsiteX3" fmla="*/ 6205767 w 6460402"/>
                  <a:gd name="connsiteY3" fmla="*/ 2544539 h 4978287"/>
                  <a:gd name="connsiteX4" fmla="*/ 6128642 w 6460402"/>
                  <a:gd name="connsiteY4" fmla="*/ 2359082 h 4978287"/>
                  <a:gd name="connsiteX5" fmla="*/ 6128642 w 6460402"/>
                  <a:gd name="connsiteY5" fmla="*/ 2374918 h 4978287"/>
                  <a:gd name="connsiteX6" fmla="*/ 6205767 w 6460402"/>
                  <a:gd name="connsiteY6" fmla="*/ 2374918 h 4978287"/>
                  <a:gd name="connsiteX7" fmla="*/ 6205767 w 6460402"/>
                  <a:gd name="connsiteY7" fmla="*/ 2359082 h 4978287"/>
                  <a:gd name="connsiteX8" fmla="*/ 6128642 w 6460402"/>
                  <a:gd name="connsiteY8" fmla="*/ 2175435 h 4978287"/>
                  <a:gd name="connsiteX9" fmla="*/ 6128642 w 6460402"/>
                  <a:gd name="connsiteY9" fmla="*/ 2189461 h 4978287"/>
                  <a:gd name="connsiteX10" fmla="*/ 6205767 w 6460402"/>
                  <a:gd name="connsiteY10" fmla="*/ 2189461 h 4978287"/>
                  <a:gd name="connsiteX11" fmla="*/ 6205767 w 6460402"/>
                  <a:gd name="connsiteY11" fmla="*/ 2175435 h 4978287"/>
                  <a:gd name="connsiteX12" fmla="*/ 550566 w 6460402"/>
                  <a:gd name="connsiteY12" fmla="*/ 0 h 4978287"/>
                  <a:gd name="connsiteX13" fmla="*/ 1089947 w 6460402"/>
                  <a:gd name="connsiteY13" fmla="*/ 439608 h 4978287"/>
                  <a:gd name="connsiteX14" fmla="*/ 1094328 w 6460402"/>
                  <a:gd name="connsiteY14" fmla="*/ 483067 h 4978287"/>
                  <a:gd name="connsiteX15" fmla="*/ 3355244 w 6460402"/>
                  <a:gd name="connsiteY15" fmla="*/ 483067 h 4978287"/>
                  <a:gd name="connsiteX16" fmla="*/ 3774352 w 6460402"/>
                  <a:gd name="connsiteY16" fmla="*/ 902175 h 4978287"/>
                  <a:gd name="connsiteX17" fmla="*/ 3774352 w 6460402"/>
                  <a:gd name="connsiteY17" fmla="*/ 1433662 h 4978287"/>
                  <a:gd name="connsiteX18" fmla="*/ 3776218 w 6460402"/>
                  <a:gd name="connsiteY18" fmla="*/ 1433662 h 4978287"/>
                  <a:gd name="connsiteX19" fmla="*/ 3776218 w 6460402"/>
                  <a:gd name="connsiteY19" fmla="*/ 1732154 h 4978287"/>
                  <a:gd name="connsiteX20" fmla="*/ 4049878 w 6460402"/>
                  <a:gd name="connsiteY20" fmla="*/ 2005814 h 4978287"/>
                  <a:gd name="connsiteX21" fmla="*/ 5752319 w 6460402"/>
                  <a:gd name="connsiteY21" fmla="*/ 2005814 h 4978287"/>
                  <a:gd name="connsiteX22" fmla="*/ 5752319 w 6460402"/>
                  <a:gd name="connsiteY22" fmla="*/ 1999666 h 4978287"/>
                  <a:gd name="connsiteX23" fmla="*/ 6128642 w 6460402"/>
                  <a:gd name="connsiteY23" fmla="*/ 1999666 h 4978287"/>
                  <a:gd name="connsiteX24" fmla="*/ 6128642 w 6460402"/>
                  <a:gd name="connsiteY24" fmla="*/ 2005814 h 4978287"/>
                  <a:gd name="connsiteX25" fmla="*/ 6205767 w 6460402"/>
                  <a:gd name="connsiteY25" fmla="*/ 2005814 h 4978287"/>
                  <a:gd name="connsiteX26" fmla="*/ 6205767 w 6460402"/>
                  <a:gd name="connsiteY26" fmla="*/ 2005162 h 4978287"/>
                  <a:gd name="connsiteX27" fmla="*/ 6460402 w 6460402"/>
                  <a:gd name="connsiteY27" fmla="*/ 2005162 h 4978287"/>
                  <a:gd name="connsiteX28" fmla="*/ 6460402 w 6460402"/>
                  <a:gd name="connsiteY28" fmla="*/ 2740090 h 4978287"/>
                  <a:gd name="connsiteX29" fmla="*/ 6227992 w 6460402"/>
                  <a:gd name="connsiteY29" fmla="*/ 2740090 h 4978287"/>
                  <a:gd name="connsiteX30" fmla="*/ 4948699 w 6460402"/>
                  <a:gd name="connsiteY30" fmla="*/ 2747786 h 4978287"/>
                  <a:gd name="connsiteX31" fmla="*/ 4699917 w 6460402"/>
                  <a:gd name="connsiteY31" fmla="*/ 3021446 h 4978287"/>
                  <a:gd name="connsiteX32" fmla="*/ 4699917 w 6460402"/>
                  <a:gd name="connsiteY32" fmla="*/ 3886050 h 4978287"/>
                  <a:gd name="connsiteX33" fmla="*/ 4722636 w 6460402"/>
                  <a:gd name="connsiteY33" fmla="*/ 3888341 h 4978287"/>
                  <a:gd name="connsiteX34" fmla="*/ 5162244 w 6460402"/>
                  <a:gd name="connsiteY34" fmla="*/ 4427721 h 4978287"/>
                  <a:gd name="connsiteX35" fmla="*/ 4611678 w 6460402"/>
                  <a:gd name="connsiteY35" fmla="*/ 4978287 h 4978287"/>
                  <a:gd name="connsiteX36" fmla="*/ 4061112 w 6460402"/>
                  <a:gd name="connsiteY36" fmla="*/ 4427721 h 4978287"/>
                  <a:gd name="connsiteX37" fmla="*/ 4500720 w 6460402"/>
                  <a:gd name="connsiteY37" fmla="*/ 3888341 h 4978287"/>
                  <a:gd name="connsiteX38" fmla="*/ 4525038 w 6460402"/>
                  <a:gd name="connsiteY38" fmla="*/ 3885889 h 4978287"/>
                  <a:gd name="connsiteX39" fmla="*/ 4525038 w 6460402"/>
                  <a:gd name="connsiteY39" fmla="*/ 2997273 h 4978287"/>
                  <a:gd name="connsiteX40" fmla="*/ 4906045 w 6460402"/>
                  <a:gd name="connsiteY40" fmla="*/ 2578165 h 4978287"/>
                  <a:gd name="connsiteX41" fmla="*/ 5752319 w 6460402"/>
                  <a:gd name="connsiteY41" fmla="*/ 2578165 h 4978287"/>
                  <a:gd name="connsiteX42" fmla="*/ 5752319 w 6460402"/>
                  <a:gd name="connsiteY42" fmla="*/ 2544539 h 4978287"/>
                  <a:gd name="connsiteX43" fmla="*/ 4621379 w 6460402"/>
                  <a:gd name="connsiteY43" fmla="*/ 2544539 h 4978287"/>
                  <a:gd name="connsiteX44" fmla="*/ 4347719 w 6460402"/>
                  <a:gd name="connsiteY44" fmla="*/ 2818199 h 4978287"/>
                  <a:gd name="connsiteX45" fmla="*/ 4347719 w 6460402"/>
                  <a:gd name="connsiteY45" fmla="*/ 3200314 h 4978287"/>
                  <a:gd name="connsiteX46" fmla="*/ 4345853 w 6460402"/>
                  <a:gd name="connsiteY46" fmla="*/ 3200314 h 4978287"/>
                  <a:gd name="connsiteX47" fmla="*/ 4345853 w 6460402"/>
                  <a:gd name="connsiteY47" fmla="*/ 3217647 h 4978287"/>
                  <a:gd name="connsiteX48" fmla="*/ 3926745 w 6460402"/>
                  <a:gd name="connsiteY48" fmla="*/ 3636755 h 4978287"/>
                  <a:gd name="connsiteX49" fmla="*/ 1502623 w 6460402"/>
                  <a:gd name="connsiteY49" fmla="*/ 3636755 h 4978287"/>
                  <a:gd name="connsiteX50" fmla="*/ 1500080 w 6460402"/>
                  <a:gd name="connsiteY50" fmla="*/ 3661988 h 4978287"/>
                  <a:gd name="connsiteX51" fmla="*/ 960699 w 6460402"/>
                  <a:gd name="connsiteY51" fmla="*/ 4101596 h 4978287"/>
                  <a:gd name="connsiteX52" fmla="*/ 410133 w 6460402"/>
                  <a:gd name="connsiteY52" fmla="*/ 3551030 h 4978287"/>
                  <a:gd name="connsiteX53" fmla="*/ 960699 w 6460402"/>
                  <a:gd name="connsiteY53" fmla="*/ 3000464 h 4978287"/>
                  <a:gd name="connsiteX54" fmla="*/ 1500080 w 6460402"/>
                  <a:gd name="connsiteY54" fmla="*/ 3440072 h 4978287"/>
                  <a:gd name="connsiteX55" fmla="*/ 1502808 w 6460402"/>
                  <a:gd name="connsiteY55" fmla="*/ 3467134 h 4978287"/>
                  <a:gd name="connsiteX56" fmla="*/ 3879826 w 6460402"/>
                  <a:gd name="connsiteY56" fmla="*/ 3467134 h 4978287"/>
                  <a:gd name="connsiteX57" fmla="*/ 4153486 w 6460402"/>
                  <a:gd name="connsiteY57" fmla="*/ 3193474 h 4978287"/>
                  <a:gd name="connsiteX58" fmla="*/ 4153486 w 6460402"/>
                  <a:gd name="connsiteY58" fmla="*/ 2935531 h 4978287"/>
                  <a:gd name="connsiteX59" fmla="*/ 4155352 w 6460402"/>
                  <a:gd name="connsiteY59" fmla="*/ 2935531 h 4978287"/>
                  <a:gd name="connsiteX60" fmla="*/ 4155352 w 6460402"/>
                  <a:gd name="connsiteY60" fmla="*/ 2794026 h 4978287"/>
                  <a:gd name="connsiteX61" fmla="*/ 4574460 w 6460402"/>
                  <a:gd name="connsiteY61" fmla="*/ 2374918 h 4978287"/>
                  <a:gd name="connsiteX62" fmla="*/ 5752319 w 6460402"/>
                  <a:gd name="connsiteY62" fmla="*/ 2374918 h 4978287"/>
                  <a:gd name="connsiteX63" fmla="*/ 5752319 w 6460402"/>
                  <a:gd name="connsiteY63" fmla="*/ 2359082 h 4978287"/>
                  <a:gd name="connsiteX64" fmla="*/ 2802547 w 6460402"/>
                  <a:gd name="connsiteY64" fmla="*/ 2359082 h 4978287"/>
                  <a:gd name="connsiteX65" fmla="*/ 2799911 w 6460402"/>
                  <a:gd name="connsiteY65" fmla="*/ 2385229 h 4978287"/>
                  <a:gd name="connsiteX66" fmla="*/ 2260530 w 6460402"/>
                  <a:gd name="connsiteY66" fmla="*/ 2824837 h 4978287"/>
                  <a:gd name="connsiteX67" fmla="*/ 1709964 w 6460402"/>
                  <a:gd name="connsiteY67" fmla="*/ 2274271 h 4978287"/>
                  <a:gd name="connsiteX68" fmla="*/ 2260530 w 6460402"/>
                  <a:gd name="connsiteY68" fmla="*/ 1723705 h 4978287"/>
                  <a:gd name="connsiteX69" fmla="*/ 2799911 w 6460402"/>
                  <a:gd name="connsiteY69" fmla="*/ 2163313 h 4978287"/>
                  <a:gd name="connsiteX70" fmla="*/ 2802547 w 6460402"/>
                  <a:gd name="connsiteY70" fmla="*/ 2189461 h 4978287"/>
                  <a:gd name="connsiteX71" fmla="*/ 5752319 w 6460402"/>
                  <a:gd name="connsiteY71" fmla="*/ 2189461 h 4978287"/>
                  <a:gd name="connsiteX72" fmla="*/ 5752319 w 6460402"/>
                  <a:gd name="connsiteY72" fmla="*/ 2175435 h 4978287"/>
                  <a:gd name="connsiteX73" fmla="*/ 4002959 w 6460402"/>
                  <a:gd name="connsiteY73" fmla="*/ 2175435 h 4978287"/>
                  <a:gd name="connsiteX74" fmla="*/ 3583851 w 6460402"/>
                  <a:gd name="connsiteY74" fmla="*/ 1756327 h 4978287"/>
                  <a:gd name="connsiteX75" fmla="*/ 3583851 w 6460402"/>
                  <a:gd name="connsiteY75" fmla="*/ 1605112 h 4978287"/>
                  <a:gd name="connsiteX76" fmla="*/ 3581985 w 6460402"/>
                  <a:gd name="connsiteY76" fmla="*/ 1605112 h 4978287"/>
                  <a:gd name="connsiteX77" fmla="*/ 3581985 w 6460402"/>
                  <a:gd name="connsiteY77" fmla="*/ 926348 h 4978287"/>
                  <a:gd name="connsiteX78" fmla="*/ 3308325 w 6460402"/>
                  <a:gd name="connsiteY78" fmla="*/ 652688 h 4978287"/>
                  <a:gd name="connsiteX79" fmla="*/ 1090838 w 6460402"/>
                  <a:gd name="connsiteY79" fmla="*/ 652688 h 4978287"/>
                  <a:gd name="connsiteX80" fmla="*/ 1089947 w 6460402"/>
                  <a:gd name="connsiteY80" fmla="*/ 661524 h 4978287"/>
                  <a:gd name="connsiteX81" fmla="*/ 550566 w 6460402"/>
                  <a:gd name="connsiteY81" fmla="*/ 1101132 h 4978287"/>
                  <a:gd name="connsiteX82" fmla="*/ 0 w 6460402"/>
                  <a:gd name="connsiteY82" fmla="*/ 550566 h 4978287"/>
                  <a:gd name="connsiteX83" fmla="*/ 550566 w 6460402"/>
                  <a:gd name="connsiteY83" fmla="*/ 0 h 497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6460402" h="4978287">
                    <a:moveTo>
                      <a:pt x="6128642" y="2544539"/>
                    </a:moveTo>
                    <a:lnTo>
                      <a:pt x="6128642" y="2578165"/>
                    </a:lnTo>
                    <a:lnTo>
                      <a:pt x="6205767" y="2578165"/>
                    </a:lnTo>
                    <a:lnTo>
                      <a:pt x="6205767" y="2544539"/>
                    </a:lnTo>
                    <a:close/>
                    <a:moveTo>
                      <a:pt x="6128642" y="2359082"/>
                    </a:moveTo>
                    <a:lnTo>
                      <a:pt x="6128642" y="2374918"/>
                    </a:lnTo>
                    <a:lnTo>
                      <a:pt x="6205767" y="2374918"/>
                    </a:lnTo>
                    <a:lnTo>
                      <a:pt x="6205767" y="2359082"/>
                    </a:lnTo>
                    <a:close/>
                    <a:moveTo>
                      <a:pt x="6128642" y="2175435"/>
                    </a:moveTo>
                    <a:lnTo>
                      <a:pt x="6128642" y="2189461"/>
                    </a:lnTo>
                    <a:lnTo>
                      <a:pt x="6205767" y="2189461"/>
                    </a:lnTo>
                    <a:lnTo>
                      <a:pt x="6205767" y="2175435"/>
                    </a:lnTo>
                    <a:close/>
                    <a:moveTo>
                      <a:pt x="550566" y="0"/>
                    </a:moveTo>
                    <a:cubicBezTo>
                      <a:pt x="816627" y="0"/>
                      <a:pt x="1038609" y="188724"/>
                      <a:pt x="1089947" y="439608"/>
                    </a:cubicBezTo>
                    <a:lnTo>
                      <a:pt x="1094328" y="483067"/>
                    </a:lnTo>
                    <a:lnTo>
                      <a:pt x="3355244" y="483067"/>
                    </a:lnTo>
                    <a:cubicBezTo>
                      <a:pt x="3586711" y="483067"/>
                      <a:pt x="3774352" y="670708"/>
                      <a:pt x="3774352" y="902175"/>
                    </a:cubicBezTo>
                    <a:lnTo>
                      <a:pt x="3774352" y="1433662"/>
                    </a:lnTo>
                    <a:lnTo>
                      <a:pt x="3776218" y="1433662"/>
                    </a:lnTo>
                    <a:lnTo>
                      <a:pt x="3776218" y="1732154"/>
                    </a:lnTo>
                    <a:cubicBezTo>
                      <a:pt x="3776218" y="1883292"/>
                      <a:pt x="3898740" y="2005814"/>
                      <a:pt x="4049878" y="2005814"/>
                    </a:cubicBezTo>
                    <a:lnTo>
                      <a:pt x="5752319" y="2005814"/>
                    </a:lnTo>
                    <a:lnTo>
                      <a:pt x="5752319" y="1999666"/>
                    </a:lnTo>
                    <a:lnTo>
                      <a:pt x="6128642" y="1999666"/>
                    </a:lnTo>
                    <a:lnTo>
                      <a:pt x="6128642" y="2005814"/>
                    </a:lnTo>
                    <a:lnTo>
                      <a:pt x="6205767" y="2005814"/>
                    </a:lnTo>
                    <a:lnTo>
                      <a:pt x="6205767" y="2005162"/>
                    </a:lnTo>
                    <a:lnTo>
                      <a:pt x="6460402" y="2005162"/>
                    </a:lnTo>
                    <a:lnTo>
                      <a:pt x="6460402" y="2740090"/>
                    </a:lnTo>
                    <a:lnTo>
                      <a:pt x="6227992" y="2740090"/>
                    </a:lnTo>
                    <a:lnTo>
                      <a:pt x="4948699" y="2747786"/>
                    </a:lnTo>
                    <a:cubicBezTo>
                      <a:pt x="4811301" y="2747786"/>
                      <a:pt x="4699917" y="2870308"/>
                      <a:pt x="4699917" y="3021446"/>
                    </a:cubicBezTo>
                    <a:lnTo>
                      <a:pt x="4699917" y="3886050"/>
                    </a:lnTo>
                    <a:lnTo>
                      <a:pt x="4722636" y="3888341"/>
                    </a:lnTo>
                    <a:cubicBezTo>
                      <a:pt x="4973520" y="3939679"/>
                      <a:pt x="5162244" y="4161661"/>
                      <a:pt x="5162244" y="4427721"/>
                    </a:cubicBezTo>
                    <a:cubicBezTo>
                      <a:pt x="5162244" y="4731790"/>
                      <a:pt x="4915747" y="4978287"/>
                      <a:pt x="4611678" y="4978287"/>
                    </a:cubicBezTo>
                    <a:cubicBezTo>
                      <a:pt x="4307609" y="4978287"/>
                      <a:pt x="4061112" y="4731790"/>
                      <a:pt x="4061112" y="4427721"/>
                    </a:cubicBezTo>
                    <a:cubicBezTo>
                      <a:pt x="4061112" y="4161661"/>
                      <a:pt x="4249837" y="3939679"/>
                      <a:pt x="4500720" y="3888341"/>
                    </a:cubicBezTo>
                    <a:lnTo>
                      <a:pt x="4525038" y="3885889"/>
                    </a:lnTo>
                    <a:lnTo>
                      <a:pt x="4525038" y="2997273"/>
                    </a:lnTo>
                    <a:cubicBezTo>
                      <a:pt x="4525038" y="2765806"/>
                      <a:pt x="4695621" y="2578165"/>
                      <a:pt x="4906045" y="2578165"/>
                    </a:cubicBezTo>
                    <a:lnTo>
                      <a:pt x="5752319" y="2578165"/>
                    </a:lnTo>
                    <a:lnTo>
                      <a:pt x="5752319" y="2544539"/>
                    </a:lnTo>
                    <a:lnTo>
                      <a:pt x="4621379" y="2544539"/>
                    </a:lnTo>
                    <a:cubicBezTo>
                      <a:pt x="4470241" y="2544539"/>
                      <a:pt x="4347719" y="2667061"/>
                      <a:pt x="4347719" y="2818199"/>
                    </a:cubicBezTo>
                    <a:lnTo>
                      <a:pt x="4347719" y="3200314"/>
                    </a:lnTo>
                    <a:lnTo>
                      <a:pt x="4345853" y="3200314"/>
                    </a:lnTo>
                    <a:lnTo>
                      <a:pt x="4345853" y="3217647"/>
                    </a:lnTo>
                    <a:cubicBezTo>
                      <a:pt x="4345853" y="3449114"/>
                      <a:pt x="4158212" y="3636755"/>
                      <a:pt x="3926745" y="3636755"/>
                    </a:cubicBezTo>
                    <a:lnTo>
                      <a:pt x="1502623" y="3636755"/>
                    </a:lnTo>
                    <a:lnTo>
                      <a:pt x="1500080" y="3661988"/>
                    </a:lnTo>
                    <a:cubicBezTo>
                      <a:pt x="1448742" y="3912872"/>
                      <a:pt x="1226760" y="4101596"/>
                      <a:pt x="960699" y="4101596"/>
                    </a:cubicBezTo>
                    <a:cubicBezTo>
                      <a:pt x="656630" y="4101596"/>
                      <a:pt x="410133" y="3855099"/>
                      <a:pt x="410133" y="3551030"/>
                    </a:cubicBezTo>
                    <a:cubicBezTo>
                      <a:pt x="410133" y="3246961"/>
                      <a:pt x="656630" y="3000464"/>
                      <a:pt x="960699" y="3000464"/>
                    </a:cubicBezTo>
                    <a:cubicBezTo>
                      <a:pt x="1226760" y="3000464"/>
                      <a:pt x="1448742" y="3189188"/>
                      <a:pt x="1500080" y="3440072"/>
                    </a:cubicBezTo>
                    <a:lnTo>
                      <a:pt x="1502808" y="3467134"/>
                    </a:lnTo>
                    <a:lnTo>
                      <a:pt x="3879826" y="3467134"/>
                    </a:lnTo>
                    <a:cubicBezTo>
                      <a:pt x="4030964" y="3467134"/>
                      <a:pt x="4153486" y="3344612"/>
                      <a:pt x="4153486" y="3193474"/>
                    </a:cubicBezTo>
                    <a:lnTo>
                      <a:pt x="4153486" y="2935531"/>
                    </a:lnTo>
                    <a:lnTo>
                      <a:pt x="4155352" y="2935531"/>
                    </a:lnTo>
                    <a:lnTo>
                      <a:pt x="4155352" y="2794026"/>
                    </a:lnTo>
                    <a:cubicBezTo>
                      <a:pt x="4155352" y="2562559"/>
                      <a:pt x="4342993" y="2374918"/>
                      <a:pt x="4574460" y="2374918"/>
                    </a:cubicBezTo>
                    <a:lnTo>
                      <a:pt x="5752319" y="2374918"/>
                    </a:lnTo>
                    <a:lnTo>
                      <a:pt x="5752319" y="2359082"/>
                    </a:lnTo>
                    <a:lnTo>
                      <a:pt x="2802547" y="2359082"/>
                    </a:lnTo>
                    <a:lnTo>
                      <a:pt x="2799911" y="2385229"/>
                    </a:lnTo>
                    <a:cubicBezTo>
                      <a:pt x="2748573" y="2636113"/>
                      <a:pt x="2526591" y="2824837"/>
                      <a:pt x="2260530" y="2824837"/>
                    </a:cubicBezTo>
                    <a:cubicBezTo>
                      <a:pt x="1956461" y="2824837"/>
                      <a:pt x="1709964" y="2578340"/>
                      <a:pt x="1709964" y="2274271"/>
                    </a:cubicBezTo>
                    <a:cubicBezTo>
                      <a:pt x="1709964" y="1970202"/>
                      <a:pt x="1956461" y="1723705"/>
                      <a:pt x="2260530" y="1723705"/>
                    </a:cubicBezTo>
                    <a:cubicBezTo>
                      <a:pt x="2526591" y="1723705"/>
                      <a:pt x="2748573" y="1912429"/>
                      <a:pt x="2799911" y="2163313"/>
                    </a:cubicBezTo>
                    <a:lnTo>
                      <a:pt x="2802547" y="2189461"/>
                    </a:lnTo>
                    <a:lnTo>
                      <a:pt x="5752319" y="2189461"/>
                    </a:lnTo>
                    <a:lnTo>
                      <a:pt x="5752319" y="2175435"/>
                    </a:lnTo>
                    <a:lnTo>
                      <a:pt x="4002959" y="2175435"/>
                    </a:lnTo>
                    <a:cubicBezTo>
                      <a:pt x="3771492" y="2175435"/>
                      <a:pt x="3583851" y="1987794"/>
                      <a:pt x="3583851" y="1756327"/>
                    </a:cubicBezTo>
                    <a:lnTo>
                      <a:pt x="3583851" y="1605112"/>
                    </a:lnTo>
                    <a:lnTo>
                      <a:pt x="3581985" y="1605112"/>
                    </a:lnTo>
                    <a:lnTo>
                      <a:pt x="3581985" y="926348"/>
                    </a:lnTo>
                    <a:cubicBezTo>
                      <a:pt x="3581985" y="775210"/>
                      <a:pt x="3459463" y="652688"/>
                      <a:pt x="3308325" y="652688"/>
                    </a:cubicBezTo>
                    <a:lnTo>
                      <a:pt x="1090838" y="652688"/>
                    </a:lnTo>
                    <a:lnTo>
                      <a:pt x="1089947" y="661524"/>
                    </a:lnTo>
                    <a:cubicBezTo>
                      <a:pt x="1038609" y="912408"/>
                      <a:pt x="816627" y="1101132"/>
                      <a:pt x="550566" y="1101132"/>
                    </a:cubicBezTo>
                    <a:cubicBezTo>
                      <a:pt x="246497" y="1101132"/>
                      <a:pt x="0" y="854635"/>
                      <a:pt x="0" y="550566"/>
                    </a:cubicBezTo>
                    <a:cubicBezTo>
                      <a:pt x="0" y="246497"/>
                      <a:pt x="246497" y="0"/>
                      <a:pt x="550566" y="0"/>
                    </a:cubicBezTo>
                    <a:close/>
                  </a:path>
                </a:pathLst>
              </a:custGeom>
              <a:solidFill>
                <a:srgbClr val="1C50A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等腰三角形 23"/>
              <p:cNvSpPr/>
              <p:nvPr/>
            </p:nvSpPr>
            <p:spPr>
              <a:xfrm rot="5400000">
                <a:off x="8056880" y="2977198"/>
                <a:ext cx="1149350" cy="990600"/>
              </a:xfrm>
              <a:prstGeom prst="triangle">
                <a:avLst/>
              </a:prstGeom>
              <a:solidFill>
                <a:srgbClr val="1C50A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7734935" y="3112453"/>
                <a:ext cx="90170" cy="614680"/>
                <a:chOff x="7917305" y="1679687"/>
                <a:chExt cx="213360" cy="853440"/>
              </a:xfrm>
              <a:solidFill>
                <a:srgbClr val="FFC000"/>
              </a:solidFill>
            </p:grpSpPr>
            <p:sp>
              <p:nvSpPr>
                <p:cNvPr id="91" name="矩形 90"/>
                <p:cNvSpPr/>
                <p:nvPr/>
              </p:nvSpPr>
              <p:spPr>
                <a:xfrm>
                  <a:off x="7917305" y="1679687"/>
                  <a:ext cx="213360" cy="21336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" name="矩形 91"/>
                <p:cNvSpPr/>
                <p:nvPr/>
              </p:nvSpPr>
              <p:spPr>
                <a:xfrm>
                  <a:off x="7917305" y="1893047"/>
                  <a:ext cx="213360" cy="21336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" name="矩形 92"/>
                <p:cNvSpPr/>
                <p:nvPr/>
              </p:nvSpPr>
              <p:spPr>
                <a:xfrm>
                  <a:off x="7917305" y="2106407"/>
                  <a:ext cx="213360" cy="21336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" name="矩形 93"/>
                <p:cNvSpPr/>
                <p:nvPr/>
              </p:nvSpPr>
              <p:spPr>
                <a:xfrm>
                  <a:off x="7917305" y="2319767"/>
                  <a:ext cx="213360" cy="21336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6" name="椭圆 25"/>
              <p:cNvSpPr/>
              <p:nvPr/>
            </p:nvSpPr>
            <p:spPr>
              <a:xfrm>
                <a:off x="6494281" y="4733145"/>
                <a:ext cx="769484" cy="769262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6563873" y="4802717"/>
                <a:ext cx="630297" cy="630114"/>
              </a:xfrm>
              <a:prstGeom prst="ellipse">
                <a:avLst/>
              </a:prstGeom>
              <a:solidFill>
                <a:srgbClr val="1C50A2"/>
              </a:solidFill>
              <a:ln w="25400" cap="flat" cmpd="sng" algn="ctr">
                <a:noFill/>
                <a:prstDash val="solid"/>
              </a:ln>
              <a:effectLst>
                <a:innerShdw dist="88900" dir="13500000">
                  <a:srgbClr val="2683C6">
                    <a:lumMod val="50000"/>
                    <a:alpha val="50000"/>
                  </a:srgbClr>
                </a:innerShdw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 rot="16200000" flipH="1">
                <a:off x="5930148" y="4748334"/>
                <a:ext cx="992509" cy="759863"/>
                <a:chOff x="911201" y="1622002"/>
                <a:chExt cx="2283025" cy="1747386"/>
              </a:xfrm>
              <a:solidFill>
                <a:srgbClr val="1C50A2"/>
              </a:solidFill>
            </p:grpSpPr>
            <p:sp>
              <p:nvSpPr>
                <p:cNvPr id="84" name="矩形 83"/>
                <p:cNvSpPr/>
                <p:nvPr/>
              </p:nvSpPr>
              <p:spPr>
                <a:xfrm>
                  <a:off x="2026099" y="1679379"/>
                  <a:ext cx="60759" cy="489621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" name="任意多边形 84"/>
                <p:cNvSpPr/>
                <p:nvPr/>
              </p:nvSpPr>
              <p:spPr>
                <a:xfrm rot="-2700000" flipV="1">
                  <a:off x="1283460" y="1824478"/>
                  <a:ext cx="1547880" cy="1544910"/>
                </a:xfrm>
                <a:custGeom>
                  <a:avLst/>
                  <a:gdLst>
                    <a:gd name="connsiteX0" fmla="*/ 871669 w 901730"/>
                    <a:gd name="connsiteY0" fmla="*/ 0 h 900000"/>
                    <a:gd name="connsiteX1" fmla="*/ 901730 w 901730"/>
                    <a:gd name="connsiteY1" fmla="*/ 0 h 900000"/>
                    <a:gd name="connsiteX2" fmla="*/ 1730 w 901730"/>
                    <a:gd name="connsiteY2" fmla="*/ 900000 h 900000"/>
                    <a:gd name="connsiteX3" fmla="*/ 0 w 901730"/>
                    <a:gd name="connsiteY3" fmla="*/ 899913 h 900000"/>
                    <a:gd name="connsiteX4" fmla="*/ 0 w 901730"/>
                    <a:gd name="connsiteY4" fmla="*/ 869852 h 900000"/>
                    <a:gd name="connsiteX5" fmla="*/ 1731 w 901730"/>
                    <a:gd name="connsiteY5" fmla="*/ 869939 h 900000"/>
                    <a:gd name="connsiteX6" fmla="*/ 871669 w 901730"/>
                    <a:gd name="connsiteY6" fmla="*/ 1 h 9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01730" h="900000">
                      <a:moveTo>
                        <a:pt x="871669" y="0"/>
                      </a:moveTo>
                      <a:lnTo>
                        <a:pt x="901730" y="0"/>
                      </a:lnTo>
                      <a:cubicBezTo>
                        <a:pt x="901730" y="497056"/>
                        <a:pt x="498786" y="900000"/>
                        <a:pt x="1730" y="900000"/>
                      </a:cubicBezTo>
                      <a:lnTo>
                        <a:pt x="0" y="899913"/>
                      </a:lnTo>
                      <a:lnTo>
                        <a:pt x="0" y="869852"/>
                      </a:lnTo>
                      <a:lnTo>
                        <a:pt x="1731" y="869939"/>
                      </a:lnTo>
                      <a:cubicBezTo>
                        <a:pt x="482184" y="869939"/>
                        <a:pt x="871669" y="480454"/>
                        <a:pt x="871669" y="1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" name="椭圆 85"/>
                <p:cNvSpPr/>
                <p:nvPr/>
              </p:nvSpPr>
              <p:spPr>
                <a:xfrm>
                  <a:off x="911201" y="2587444"/>
                  <a:ext cx="98933" cy="98933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" name="椭圆 86"/>
                <p:cNvSpPr/>
                <p:nvPr/>
              </p:nvSpPr>
              <p:spPr>
                <a:xfrm>
                  <a:off x="3095293" y="2587444"/>
                  <a:ext cx="98933" cy="98933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" name="椭圆 87"/>
                <p:cNvSpPr/>
                <p:nvPr/>
              </p:nvSpPr>
              <p:spPr>
                <a:xfrm>
                  <a:off x="1952570" y="2048530"/>
                  <a:ext cx="209661" cy="209661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" name="椭圆 88"/>
                <p:cNvSpPr/>
                <p:nvPr/>
              </p:nvSpPr>
              <p:spPr>
                <a:xfrm>
                  <a:off x="2007933" y="2106832"/>
                  <a:ext cx="98933" cy="98933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" name="椭圆 89"/>
                <p:cNvSpPr/>
                <p:nvPr/>
              </p:nvSpPr>
              <p:spPr>
                <a:xfrm>
                  <a:off x="2007011" y="1622002"/>
                  <a:ext cx="98933" cy="98933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9" name="组合 28"/>
              <p:cNvGrpSpPr/>
              <p:nvPr/>
            </p:nvGrpSpPr>
            <p:grpSpPr>
              <a:xfrm>
                <a:off x="6758261" y="4995634"/>
                <a:ext cx="241553" cy="254385"/>
                <a:chOff x="6596990" y="5657399"/>
                <a:chExt cx="428184" cy="496168"/>
              </a:xfrm>
              <a:solidFill>
                <a:sysClr val="window" lastClr="FFFFFF"/>
              </a:solidFill>
            </p:grpSpPr>
            <p:sp>
              <p:nvSpPr>
                <p:cNvPr id="76" name="Freeform 25"/>
                <p:cNvSpPr/>
                <p:nvPr/>
              </p:nvSpPr>
              <p:spPr bwMode="auto">
                <a:xfrm>
                  <a:off x="6678095" y="6064113"/>
                  <a:ext cx="265975" cy="89454"/>
                </a:xfrm>
                <a:custGeom>
                  <a:avLst/>
                  <a:gdLst>
                    <a:gd name="T0" fmla="*/ 86 w 94"/>
                    <a:gd name="T1" fmla="*/ 22 h 32"/>
                    <a:gd name="T2" fmla="*/ 64 w 94"/>
                    <a:gd name="T3" fmla="*/ 22 h 32"/>
                    <a:gd name="T4" fmla="*/ 64 w 94"/>
                    <a:gd name="T5" fmla="*/ 0 h 32"/>
                    <a:gd name="T6" fmla="*/ 31 w 94"/>
                    <a:gd name="T7" fmla="*/ 0 h 32"/>
                    <a:gd name="T8" fmla="*/ 31 w 94"/>
                    <a:gd name="T9" fmla="*/ 22 h 32"/>
                    <a:gd name="T10" fmla="*/ 8 w 94"/>
                    <a:gd name="T11" fmla="*/ 22 h 32"/>
                    <a:gd name="T12" fmla="*/ 0 w 94"/>
                    <a:gd name="T13" fmla="*/ 27 h 32"/>
                    <a:gd name="T14" fmla="*/ 0 w 94"/>
                    <a:gd name="T15" fmla="*/ 32 h 32"/>
                    <a:gd name="T16" fmla="*/ 94 w 94"/>
                    <a:gd name="T17" fmla="*/ 32 h 32"/>
                    <a:gd name="T18" fmla="*/ 94 w 94"/>
                    <a:gd name="T19" fmla="*/ 27 h 32"/>
                    <a:gd name="T20" fmla="*/ 86 w 94"/>
                    <a:gd name="T21" fmla="*/ 2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4" h="32">
                      <a:moveTo>
                        <a:pt x="86" y="22"/>
                      </a:move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31" y="22"/>
                        <a:pt x="31" y="22"/>
                        <a:pt x="31" y="22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4" y="22"/>
                        <a:pt x="0" y="24"/>
                        <a:pt x="0" y="27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94" y="32"/>
                        <a:pt x="94" y="32"/>
                        <a:pt x="94" y="32"/>
                      </a:cubicBezTo>
                      <a:cubicBezTo>
                        <a:pt x="94" y="27"/>
                        <a:pt x="94" y="27"/>
                        <a:pt x="94" y="27"/>
                      </a:cubicBezTo>
                      <a:cubicBezTo>
                        <a:pt x="94" y="24"/>
                        <a:pt x="90" y="22"/>
                        <a:pt x="86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7" name="Freeform 26"/>
                <p:cNvSpPr/>
                <p:nvPr/>
              </p:nvSpPr>
              <p:spPr bwMode="auto">
                <a:xfrm>
                  <a:off x="6718647" y="5789789"/>
                  <a:ext cx="66792" cy="124042"/>
                </a:xfrm>
                <a:custGeom>
                  <a:avLst/>
                  <a:gdLst>
                    <a:gd name="T0" fmla="*/ 15 w 24"/>
                    <a:gd name="T1" fmla="*/ 18 h 44"/>
                    <a:gd name="T2" fmla="*/ 9 w 24"/>
                    <a:gd name="T3" fmla="*/ 14 h 44"/>
                    <a:gd name="T4" fmla="*/ 13 w 24"/>
                    <a:gd name="T5" fmla="*/ 11 h 44"/>
                    <a:gd name="T6" fmla="*/ 21 w 24"/>
                    <a:gd name="T7" fmla="*/ 13 h 44"/>
                    <a:gd name="T8" fmla="*/ 23 w 24"/>
                    <a:gd name="T9" fmla="*/ 6 h 44"/>
                    <a:gd name="T10" fmla="*/ 15 w 24"/>
                    <a:gd name="T11" fmla="*/ 5 h 44"/>
                    <a:gd name="T12" fmla="*/ 15 w 24"/>
                    <a:gd name="T13" fmla="*/ 0 h 44"/>
                    <a:gd name="T14" fmla="*/ 9 w 24"/>
                    <a:gd name="T15" fmla="*/ 0 h 44"/>
                    <a:gd name="T16" fmla="*/ 9 w 24"/>
                    <a:gd name="T17" fmla="*/ 5 h 44"/>
                    <a:gd name="T18" fmla="*/ 0 w 24"/>
                    <a:gd name="T19" fmla="*/ 15 h 44"/>
                    <a:gd name="T20" fmla="*/ 10 w 24"/>
                    <a:gd name="T21" fmla="*/ 25 h 44"/>
                    <a:gd name="T22" fmla="*/ 16 w 24"/>
                    <a:gd name="T23" fmla="*/ 29 h 44"/>
                    <a:gd name="T24" fmla="*/ 11 w 24"/>
                    <a:gd name="T25" fmla="*/ 33 h 44"/>
                    <a:gd name="T26" fmla="*/ 2 w 24"/>
                    <a:gd name="T27" fmla="*/ 30 h 44"/>
                    <a:gd name="T28" fmla="*/ 0 w 24"/>
                    <a:gd name="T29" fmla="*/ 37 h 44"/>
                    <a:gd name="T30" fmla="*/ 9 w 24"/>
                    <a:gd name="T31" fmla="*/ 39 h 44"/>
                    <a:gd name="T32" fmla="*/ 9 w 24"/>
                    <a:gd name="T33" fmla="*/ 44 h 44"/>
                    <a:gd name="T34" fmla="*/ 15 w 24"/>
                    <a:gd name="T35" fmla="*/ 44 h 44"/>
                    <a:gd name="T36" fmla="*/ 15 w 24"/>
                    <a:gd name="T37" fmla="*/ 38 h 44"/>
                    <a:gd name="T38" fmla="*/ 24 w 24"/>
                    <a:gd name="T39" fmla="*/ 29 h 44"/>
                    <a:gd name="T40" fmla="*/ 15 w 24"/>
                    <a:gd name="T41" fmla="*/ 1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4" h="44">
                      <a:moveTo>
                        <a:pt x="15" y="18"/>
                      </a:moveTo>
                      <a:cubicBezTo>
                        <a:pt x="10" y="17"/>
                        <a:pt x="9" y="15"/>
                        <a:pt x="9" y="14"/>
                      </a:cubicBezTo>
                      <a:cubicBezTo>
                        <a:pt x="9" y="12"/>
                        <a:pt x="10" y="11"/>
                        <a:pt x="13" y="11"/>
                      </a:cubicBezTo>
                      <a:cubicBezTo>
                        <a:pt x="17" y="11"/>
                        <a:pt x="20" y="12"/>
                        <a:pt x="21" y="13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1" y="6"/>
                        <a:pt x="18" y="5"/>
                        <a:pt x="15" y="5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4" y="6"/>
                        <a:pt x="0" y="10"/>
                        <a:pt x="0" y="15"/>
                      </a:cubicBezTo>
                      <a:cubicBezTo>
                        <a:pt x="0" y="20"/>
                        <a:pt x="4" y="23"/>
                        <a:pt x="10" y="25"/>
                      </a:cubicBezTo>
                      <a:cubicBezTo>
                        <a:pt x="14" y="26"/>
                        <a:pt x="16" y="27"/>
                        <a:pt x="16" y="29"/>
                      </a:cubicBezTo>
                      <a:cubicBezTo>
                        <a:pt x="16" y="31"/>
                        <a:pt x="14" y="33"/>
                        <a:pt x="11" y="33"/>
                      </a:cubicBezTo>
                      <a:cubicBezTo>
                        <a:pt x="7" y="33"/>
                        <a:pt x="4" y="32"/>
                        <a:pt x="2" y="30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2" y="38"/>
                        <a:pt x="6" y="39"/>
                        <a:pt x="9" y="39"/>
                      </a:cubicBezTo>
                      <a:cubicBezTo>
                        <a:pt x="9" y="44"/>
                        <a:pt x="9" y="44"/>
                        <a:pt x="9" y="44"/>
                      </a:cubicBezTo>
                      <a:cubicBezTo>
                        <a:pt x="15" y="44"/>
                        <a:pt x="15" y="44"/>
                        <a:pt x="15" y="44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21" y="37"/>
                        <a:pt x="24" y="33"/>
                        <a:pt x="24" y="29"/>
                      </a:cubicBezTo>
                      <a:cubicBezTo>
                        <a:pt x="24" y="24"/>
                        <a:pt x="22" y="21"/>
                        <a:pt x="15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8" name="Freeform 27"/>
                <p:cNvSpPr>
                  <a:spLocks noEditPoints="1"/>
                </p:cNvSpPr>
                <p:nvPr/>
              </p:nvSpPr>
              <p:spPr bwMode="auto">
                <a:xfrm>
                  <a:off x="6655434" y="5758779"/>
                  <a:ext cx="192027" cy="186063"/>
                </a:xfrm>
                <a:custGeom>
                  <a:avLst/>
                  <a:gdLst>
                    <a:gd name="T0" fmla="*/ 34 w 68"/>
                    <a:gd name="T1" fmla="*/ 0 h 66"/>
                    <a:gd name="T2" fmla="*/ 0 w 68"/>
                    <a:gd name="T3" fmla="*/ 33 h 66"/>
                    <a:gd name="T4" fmla="*/ 34 w 68"/>
                    <a:gd name="T5" fmla="*/ 66 h 66"/>
                    <a:gd name="T6" fmla="*/ 68 w 68"/>
                    <a:gd name="T7" fmla="*/ 33 h 66"/>
                    <a:gd name="T8" fmla="*/ 34 w 68"/>
                    <a:gd name="T9" fmla="*/ 0 h 66"/>
                    <a:gd name="T10" fmla="*/ 34 w 68"/>
                    <a:gd name="T11" fmla="*/ 59 h 66"/>
                    <a:gd name="T12" fmla="*/ 7 w 68"/>
                    <a:gd name="T13" fmla="*/ 33 h 66"/>
                    <a:gd name="T14" fmla="*/ 34 w 68"/>
                    <a:gd name="T15" fmla="*/ 7 h 66"/>
                    <a:gd name="T16" fmla="*/ 60 w 68"/>
                    <a:gd name="T17" fmla="*/ 33 h 66"/>
                    <a:gd name="T18" fmla="*/ 34 w 68"/>
                    <a:gd name="T19" fmla="*/ 59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8" h="66">
                      <a:moveTo>
                        <a:pt x="34" y="0"/>
                      </a:moveTo>
                      <a:cubicBezTo>
                        <a:pt x="15" y="0"/>
                        <a:pt x="0" y="15"/>
                        <a:pt x="0" y="33"/>
                      </a:cubicBezTo>
                      <a:cubicBezTo>
                        <a:pt x="0" y="51"/>
                        <a:pt x="15" y="66"/>
                        <a:pt x="34" y="66"/>
                      </a:cubicBezTo>
                      <a:cubicBezTo>
                        <a:pt x="53" y="66"/>
                        <a:pt x="68" y="51"/>
                        <a:pt x="68" y="33"/>
                      </a:cubicBezTo>
                      <a:cubicBezTo>
                        <a:pt x="68" y="15"/>
                        <a:pt x="53" y="0"/>
                        <a:pt x="34" y="0"/>
                      </a:cubicBezTo>
                      <a:close/>
                      <a:moveTo>
                        <a:pt x="34" y="59"/>
                      </a:moveTo>
                      <a:cubicBezTo>
                        <a:pt x="19" y="59"/>
                        <a:pt x="7" y="47"/>
                        <a:pt x="7" y="33"/>
                      </a:cubicBezTo>
                      <a:cubicBezTo>
                        <a:pt x="7" y="19"/>
                        <a:pt x="19" y="7"/>
                        <a:pt x="34" y="7"/>
                      </a:cubicBezTo>
                      <a:cubicBezTo>
                        <a:pt x="49" y="7"/>
                        <a:pt x="60" y="19"/>
                        <a:pt x="60" y="33"/>
                      </a:cubicBezTo>
                      <a:cubicBezTo>
                        <a:pt x="60" y="47"/>
                        <a:pt x="49" y="59"/>
                        <a:pt x="34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9" name="Freeform 28"/>
                <p:cNvSpPr/>
                <p:nvPr/>
              </p:nvSpPr>
              <p:spPr bwMode="auto">
                <a:xfrm>
                  <a:off x="6876085" y="5680060"/>
                  <a:ext cx="53672" cy="98995"/>
                </a:xfrm>
                <a:custGeom>
                  <a:avLst/>
                  <a:gdLst>
                    <a:gd name="T0" fmla="*/ 8 w 19"/>
                    <a:gd name="T1" fmla="*/ 26 h 35"/>
                    <a:gd name="T2" fmla="*/ 1 w 19"/>
                    <a:gd name="T3" fmla="*/ 24 h 35"/>
                    <a:gd name="T4" fmla="*/ 0 w 19"/>
                    <a:gd name="T5" fmla="*/ 29 h 35"/>
                    <a:gd name="T6" fmla="*/ 7 w 19"/>
                    <a:gd name="T7" fmla="*/ 31 h 35"/>
                    <a:gd name="T8" fmla="*/ 7 w 19"/>
                    <a:gd name="T9" fmla="*/ 35 h 35"/>
                    <a:gd name="T10" fmla="*/ 11 w 19"/>
                    <a:gd name="T11" fmla="*/ 35 h 35"/>
                    <a:gd name="T12" fmla="*/ 11 w 19"/>
                    <a:gd name="T13" fmla="*/ 30 h 35"/>
                    <a:gd name="T14" fmla="*/ 19 w 19"/>
                    <a:gd name="T15" fmla="*/ 23 h 35"/>
                    <a:gd name="T16" fmla="*/ 12 w 19"/>
                    <a:gd name="T17" fmla="*/ 15 h 35"/>
                    <a:gd name="T18" fmla="*/ 7 w 19"/>
                    <a:gd name="T19" fmla="*/ 11 h 35"/>
                    <a:gd name="T20" fmla="*/ 10 w 19"/>
                    <a:gd name="T21" fmla="*/ 9 h 35"/>
                    <a:gd name="T22" fmla="*/ 16 w 19"/>
                    <a:gd name="T23" fmla="*/ 10 h 35"/>
                    <a:gd name="T24" fmla="*/ 18 w 19"/>
                    <a:gd name="T25" fmla="*/ 5 h 35"/>
                    <a:gd name="T26" fmla="*/ 12 w 19"/>
                    <a:gd name="T27" fmla="*/ 4 h 35"/>
                    <a:gd name="T28" fmla="*/ 12 w 19"/>
                    <a:gd name="T29" fmla="*/ 0 h 35"/>
                    <a:gd name="T30" fmla="*/ 7 w 19"/>
                    <a:gd name="T31" fmla="*/ 0 h 35"/>
                    <a:gd name="T32" fmla="*/ 7 w 19"/>
                    <a:gd name="T33" fmla="*/ 4 h 35"/>
                    <a:gd name="T34" fmla="*/ 0 w 19"/>
                    <a:gd name="T35" fmla="*/ 12 h 35"/>
                    <a:gd name="T36" fmla="*/ 8 w 19"/>
                    <a:gd name="T37" fmla="*/ 19 h 35"/>
                    <a:gd name="T38" fmla="*/ 12 w 19"/>
                    <a:gd name="T39" fmla="*/ 23 h 35"/>
                    <a:gd name="T40" fmla="*/ 8 w 19"/>
                    <a:gd name="T41" fmla="*/ 26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" h="35">
                      <a:moveTo>
                        <a:pt x="8" y="26"/>
                      </a:moveTo>
                      <a:cubicBezTo>
                        <a:pt x="6" y="26"/>
                        <a:pt x="3" y="25"/>
                        <a:pt x="1" y="24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2" y="30"/>
                        <a:pt x="4" y="31"/>
                        <a:pt x="7" y="31"/>
                      </a:cubicBezTo>
                      <a:cubicBezTo>
                        <a:pt x="7" y="35"/>
                        <a:pt x="7" y="35"/>
                        <a:pt x="7" y="35"/>
                      </a:cubicBezTo>
                      <a:cubicBezTo>
                        <a:pt x="11" y="35"/>
                        <a:pt x="11" y="35"/>
                        <a:pt x="11" y="35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6" y="30"/>
                        <a:pt x="19" y="26"/>
                        <a:pt x="19" y="23"/>
                      </a:cubicBezTo>
                      <a:cubicBezTo>
                        <a:pt x="19" y="19"/>
                        <a:pt x="17" y="16"/>
                        <a:pt x="12" y="15"/>
                      </a:cubicBezTo>
                      <a:cubicBezTo>
                        <a:pt x="8" y="13"/>
                        <a:pt x="7" y="12"/>
                        <a:pt x="7" y="11"/>
                      </a:cubicBezTo>
                      <a:cubicBezTo>
                        <a:pt x="7" y="10"/>
                        <a:pt x="8" y="9"/>
                        <a:pt x="10" y="9"/>
                      </a:cubicBezTo>
                      <a:cubicBezTo>
                        <a:pt x="13" y="9"/>
                        <a:pt x="15" y="10"/>
                        <a:pt x="16" y="10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16" y="5"/>
                        <a:pt x="14" y="4"/>
                        <a:pt x="12" y="4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3" y="5"/>
                        <a:pt x="0" y="8"/>
                        <a:pt x="0" y="12"/>
                      </a:cubicBezTo>
                      <a:cubicBezTo>
                        <a:pt x="0" y="16"/>
                        <a:pt x="3" y="18"/>
                        <a:pt x="8" y="19"/>
                      </a:cubicBezTo>
                      <a:cubicBezTo>
                        <a:pt x="11" y="21"/>
                        <a:pt x="12" y="22"/>
                        <a:pt x="12" y="23"/>
                      </a:cubicBezTo>
                      <a:cubicBezTo>
                        <a:pt x="12" y="25"/>
                        <a:pt x="11" y="26"/>
                        <a:pt x="8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0" name="Freeform 29"/>
                <p:cNvSpPr>
                  <a:spLocks noEditPoints="1"/>
                </p:cNvSpPr>
                <p:nvPr/>
              </p:nvSpPr>
              <p:spPr bwMode="auto">
                <a:xfrm>
                  <a:off x="6596990" y="5700336"/>
                  <a:ext cx="428184" cy="357814"/>
                </a:xfrm>
                <a:custGeom>
                  <a:avLst/>
                  <a:gdLst>
                    <a:gd name="T0" fmla="*/ 143 w 152"/>
                    <a:gd name="T1" fmla="*/ 0 h 127"/>
                    <a:gd name="T2" fmla="*/ 136 w 152"/>
                    <a:gd name="T3" fmla="*/ 0 h 127"/>
                    <a:gd name="T4" fmla="*/ 138 w 152"/>
                    <a:gd name="T5" fmla="*/ 9 h 127"/>
                    <a:gd name="T6" fmla="*/ 143 w 152"/>
                    <a:gd name="T7" fmla="*/ 9 h 127"/>
                    <a:gd name="T8" fmla="*/ 143 w 152"/>
                    <a:gd name="T9" fmla="*/ 101 h 127"/>
                    <a:gd name="T10" fmla="*/ 9 w 152"/>
                    <a:gd name="T11" fmla="*/ 101 h 127"/>
                    <a:gd name="T12" fmla="*/ 9 w 152"/>
                    <a:gd name="T13" fmla="*/ 9 h 127"/>
                    <a:gd name="T14" fmla="*/ 79 w 152"/>
                    <a:gd name="T15" fmla="*/ 9 h 127"/>
                    <a:gd name="T16" fmla="*/ 81 w 152"/>
                    <a:gd name="T17" fmla="*/ 0 h 127"/>
                    <a:gd name="T18" fmla="*/ 9 w 152"/>
                    <a:gd name="T19" fmla="*/ 0 h 127"/>
                    <a:gd name="T20" fmla="*/ 0 w 152"/>
                    <a:gd name="T21" fmla="*/ 9 h 127"/>
                    <a:gd name="T22" fmla="*/ 0 w 152"/>
                    <a:gd name="T23" fmla="*/ 118 h 127"/>
                    <a:gd name="T24" fmla="*/ 9 w 152"/>
                    <a:gd name="T25" fmla="*/ 127 h 127"/>
                    <a:gd name="T26" fmla="*/ 143 w 152"/>
                    <a:gd name="T27" fmla="*/ 127 h 127"/>
                    <a:gd name="T28" fmla="*/ 152 w 152"/>
                    <a:gd name="T29" fmla="*/ 118 h 127"/>
                    <a:gd name="T30" fmla="*/ 152 w 152"/>
                    <a:gd name="T31" fmla="*/ 9 h 127"/>
                    <a:gd name="T32" fmla="*/ 143 w 152"/>
                    <a:gd name="T33" fmla="*/ 0 h 127"/>
                    <a:gd name="T34" fmla="*/ 76 w 152"/>
                    <a:gd name="T35" fmla="*/ 120 h 127"/>
                    <a:gd name="T36" fmla="*/ 70 w 152"/>
                    <a:gd name="T37" fmla="*/ 114 h 127"/>
                    <a:gd name="T38" fmla="*/ 76 w 152"/>
                    <a:gd name="T39" fmla="*/ 107 h 127"/>
                    <a:gd name="T40" fmla="*/ 83 w 152"/>
                    <a:gd name="T41" fmla="*/ 114 h 127"/>
                    <a:gd name="T42" fmla="*/ 76 w 152"/>
                    <a:gd name="T43" fmla="*/ 12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2" h="127">
                      <a:moveTo>
                        <a:pt x="143" y="0"/>
                      </a:moveTo>
                      <a:cubicBezTo>
                        <a:pt x="136" y="0"/>
                        <a:pt x="136" y="0"/>
                        <a:pt x="136" y="0"/>
                      </a:cubicBezTo>
                      <a:cubicBezTo>
                        <a:pt x="137" y="3"/>
                        <a:pt x="138" y="6"/>
                        <a:pt x="138" y="9"/>
                      </a:cubicBezTo>
                      <a:cubicBezTo>
                        <a:pt x="143" y="9"/>
                        <a:pt x="143" y="9"/>
                        <a:pt x="143" y="9"/>
                      </a:cubicBezTo>
                      <a:cubicBezTo>
                        <a:pt x="143" y="101"/>
                        <a:pt x="143" y="101"/>
                        <a:pt x="143" y="101"/>
                      </a:cubicBezTo>
                      <a:cubicBezTo>
                        <a:pt x="9" y="101"/>
                        <a:pt x="9" y="101"/>
                        <a:pt x="9" y="101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79" y="9"/>
                        <a:pt x="79" y="9"/>
                        <a:pt x="79" y="9"/>
                      </a:cubicBezTo>
                      <a:cubicBezTo>
                        <a:pt x="79" y="6"/>
                        <a:pt x="80" y="3"/>
                        <a:pt x="81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8"/>
                        <a:pt x="0" y="118"/>
                        <a:pt x="0" y="118"/>
                      </a:cubicBezTo>
                      <a:cubicBezTo>
                        <a:pt x="0" y="123"/>
                        <a:pt x="4" y="127"/>
                        <a:pt x="9" y="127"/>
                      </a:cubicBezTo>
                      <a:cubicBezTo>
                        <a:pt x="143" y="127"/>
                        <a:pt x="143" y="127"/>
                        <a:pt x="143" y="127"/>
                      </a:cubicBezTo>
                      <a:cubicBezTo>
                        <a:pt x="148" y="127"/>
                        <a:pt x="152" y="123"/>
                        <a:pt x="152" y="118"/>
                      </a:cubicBezTo>
                      <a:cubicBezTo>
                        <a:pt x="152" y="9"/>
                        <a:pt x="152" y="9"/>
                        <a:pt x="152" y="9"/>
                      </a:cubicBezTo>
                      <a:cubicBezTo>
                        <a:pt x="152" y="4"/>
                        <a:pt x="148" y="0"/>
                        <a:pt x="143" y="0"/>
                      </a:cubicBezTo>
                      <a:close/>
                      <a:moveTo>
                        <a:pt x="76" y="120"/>
                      </a:moveTo>
                      <a:cubicBezTo>
                        <a:pt x="73" y="120"/>
                        <a:pt x="70" y="117"/>
                        <a:pt x="70" y="114"/>
                      </a:cubicBezTo>
                      <a:cubicBezTo>
                        <a:pt x="70" y="110"/>
                        <a:pt x="73" y="107"/>
                        <a:pt x="76" y="107"/>
                      </a:cubicBezTo>
                      <a:cubicBezTo>
                        <a:pt x="80" y="107"/>
                        <a:pt x="83" y="110"/>
                        <a:pt x="83" y="114"/>
                      </a:cubicBezTo>
                      <a:cubicBezTo>
                        <a:pt x="83" y="117"/>
                        <a:pt x="80" y="120"/>
                        <a:pt x="76" y="1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1" name="Freeform 30"/>
                <p:cNvSpPr>
                  <a:spLocks noEditPoints="1"/>
                </p:cNvSpPr>
                <p:nvPr/>
              </p:nvSpPr>
              <p:spPr bwMode="auto">
                <a:xfrm>
                  <a:off x="6828377" y="5657399"/>
                  <a:ext cx="149089" cy="144319"/>
                </a:xfrm>
                <a:custGeom>
                  <a:avLst/>
                  <a:gdLst>
                    <a:gd name="T0" fmla="*/ 26 w 53"/>
                    <a:gd name="T1" fmla="*/ 51 h 51"/>
                    <a:gd name="T2" fmla="*/ 53 w 53"/>
                    <a:gd name="T3" fmla="*/ 25 h 51"/>
                    <a:gd name="T4" fmla="*/ 26 w 53"/>
                    <a:gd name="T5" fmla="*/ 0 h 51"/>
                    <a:gd name="T6" fmla="*/ 0 w 53"/>
                    <a:gd name="T7" fmla="*/ 25 h 51"/>
                    <a:gd name="T8" fmla="*/ 26 w 53"/>
                    <a:gd name="T9" fmla="*/ 51 h 51"/>
                    <a:gd name="T10" fmla="*/ 26 w 53"/>
                    <a:gd name="T11" fmla="*/ 5 h 51"/>
                    <a:gd name="T12" fmla="*/ 47 w 53"/>
                    <a:gd name="T13" fmla="*/ 25 h 51"/>
                    <a:gd name="T14" fmla="*/ 26 w 53"/>
                    <a:gd name="T15" fmla="*/ 46 h 51"/>
                    <a:gd name="T16" fmla="*/ 6 w 53"/>
                    <a:gd name="T17" fmla="*/ 25 h 51"/>
                    <a:gd name="T18" fmla="*/ 26 w 53"/>
                    <a:gd name="T19" fmla="*/ 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51">
                      <a:moveTo>
                        <a:pt x="26" y="51"/>
                      </a:moveTo>
                      <a:cubicBezTo>
                        <a:pt x="41" y="51"/>
                        <a:pt x="53" y="40"/>
                        <a:pt x="53" y="25"/>
                      </a:cubicBezTo>
                      <a:cubicBezTo>
                        <a:pt x="53" y="11"/>
                        <a:pt x="41" y="0"/>
                        <a:pt x="26" y="0"/>
                      </a:cubicBezTo>
                      <a:cubicBezTo>
                        <a:pt x="12" y="0"/>
                        <a:pt x="0" y="11"/>
                        <a:pt x="0" y="25"/>
                      </a:cubicBezTo>
                      <a:cubicBezTo>
                        <a:pt x="0" y="40"/>
                        <a:pt x="12" y="51"/>
                        <a:pt x="26" y="51"/>
                      </a:cubicBezTo>
                      <a:close/>
                      <a:moveTo>
                        <a:pt x="26" y="5"/>
                      </a:moveTo>
                      <a:cubicBezTo>
                        <a:pt x="38" y="5"/>
                        <a:pt x="47" y="14"/>
                        <a:pt x="47" y="25"/>
                      </a:cubicBezTo>
                      <a:cubicBezTo>
                        <a:pt x="47" y="37"/>
                        <a:pt x="38" y="46"/>
                        <a:pt x="26" y="46"/>
                      </a:cubicBezTo>
                      <a:cubicBezTo>
                        <a:pt x="15" y="46"/>
                        <a:pt x="6" y="37"/>
                        <a:pt x="6" y="25"/>
                      </a:cubicBezTo>
                      <a:cubicBezTo>
                        <a:pt x="6" y="14"/>
                        <a:pt x="15" y="5"/>
                        <a:pt x="26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2" name="Freeform 31"/>
                <p:cNvSpPr/>
                <p:nvPr/>
              </p:nvSpPr>
              <p:spPr bwMode="auto">
                <a:xfrm>
                  <a:off x="6898747" y="5855389"/>
                  <a:ext cx="41745" cy="78719"/>
                </a:xfrm>
                <a:custGeom>
                  <a:avLst/>
                  <a:gdLst>
                    <a:gd name="T0" fmla="*/ 9 w 15"/>
                    <a:gd name="T1" fmla="*/ 11 h 28"/>
                    <a:gd name="T2" fmla="*/ 5 w 15"/>
                    <a:gd name="T3" fmla="*/ 8 h 28"/>
                    <a:gd name="T4" fmla="*/ 8 w 15"/>
                    <a:gd name="T5" fmla="*/ 6 h 28"/>
                    <a:gd name="T6" fmla="*/ 13 w 15"/>
                    <a:gd name="T7" fmla="*/ 8 h 28"/>
                    <a:gd name="T8" fmla="*/ 14 w 15"/>
                    <a:gd name="T9" fmla="*/ 4 h 28"/>
                    <a:gd name="T10" fmla="*/ 9 w 15"/>
                    <a:gd name="T11" fmla="*/ 3 h 28"/>
                    <a:gd name="T12" fmla="*/ 9 w 15"/>
                    <a:gd name="T13" fmla="*/ 0 h 28"/>
                    <a:gd name="T14" fmla="*/ 6 w 15"/>
                    <a:gd name="T15" fmla="*/ 0 h 28"/>
                    <a:gd name="T16" fmla="*/ 6 w 15"/>
                    <a:gd name="T17" fmla="*/ 3 h 28"/>
                    <a:gd name="T18" fmla="*/ 0 w 15"/>
                    <a:gd name="T19" fmla="*/ 9 h 28"/>
                    <a:gd name="T20" fmla="*/ 6 w 15"/>
                    <a:gd name="T21" fmla="*/ 15 h 28"/>
                    <a:gd name="T22" fmla="*/ 10 w 15"/>
                    <a:gd name="T23" fmla="*/ 18 h 28"/>
                    <a:gd name="T24" fmla="*/ 7 w 15"/>
                    <a:gd name="T25" fmla="*/ 20 h 28"/>
                    <a:gd name="T26" fmla="*/ 1 w 15"/>
                    <a:gd name="T27" fmla="*/ 19 h 28"/>
                    <a:gd name="T28" fmla="*/ 0 w 15"/>
                    <a:gd name="T29" fmla="*/ 23 h 28"/>
                    <a:gd name="T30" fmla="*/ 6 w 15"/>
                    <a:gd name="T31" fmla="*/ 24 h 28"/>
                    <a:gd name="T32" fmla="*/ 6 w 15"/>
                    <a:gd name="T33" fmla="*/ 28 h 28"/>
                    <a:gd name="T34" fmla="*/ 9 w 15"/>
                    <a:gd name="T35" fmla="*/ 28 h 28"/>
                    <a:gd name="T36" fmla="*/ 9 w 15"/>
                    <a:gd name="T37" fmla="*/ 24 h 28"/>
                    <a:gd name="T38" fmla="*/ 15 w 15"/>
                    <a:gd name="T39" fmla="*/ 18 h 28"/>
                    <a:gd name="T40" fmla="*/ 9 w 15"/>
                    <a:gd name="T41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" h="28">
                      <a:moveTo>
                        <a:pt x="9" y="11"/>
                      </a:moveTo>
                      <a:cubicBezTo>
                        <a:pt x="6" y="10"/>
                        <a:pt x="5" y="10"/>
                        <a:pt x="5" y="8"/>
                      </a:cubicBezTo>
                      <a:cubicBezTo>
                        <a:pt x="5" y="7"/>
                        <a:pt x="6" y="6"/>
                        <a:pt x="8" y="6"/>
                      </a:cubicBezTo>
                      <a:cubicBezTo>
                        <a:pt x="11" y="6"/>
                        <a:pt x="12" y="7"/>
                        <a:pt x="13" y="8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3" y="3"/>
                        <a:pt x="11" y="3"/>
                        <a:pt x="9" y="3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2" y="4"/>
                        <a:pt x="0" y="6"/>
                        <a:pt x="0" y="9"/>
                      </a:cubicBezTo>
                      <a:cubicBezTo>
                        <a:pt x="0" y="12"/>
                        <a:pt x="3" y="14"/>
                        <a:pt x="6" y="15"/>
                      </a:cubicBezTo>
                      <a:cubicBezTo>
                        <a:pt x="9" y="16"/>
                        <a:pt x="10" y="17"/>
                        <a:pt x="10" y="18"/>
                      </a:cubicBezTo>
                      <a:cubicBezTo>
                        <a:pt x="10" y="20"/>
                        <a:pt x="9" y="20"/>
                        <a:pt x="7" y="20"/>
                      </a:cubicBezTo>
                      <a:cubicBezTo>
                        <a:pt x="4" y="20"/>
                        <a:pt x="2" y="20"/>
                        <a:pt x="1" y="19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" y="24"/>
                        <a:pt x="3" y="24"/>
                        <a:pt x="6" y="24"/>
                      </a:cubicBezTo>
                      <a:cubicBezTo>
                        <a:pt x="6" y="28"/>
                        <a:pt x="6" y="28"/>
                        <a:pt x="6" y="28"/>
                      </a:cubicBezTo>
                      <a:cubicBezTo>
                        <a:pt x="9" y="28"/>
                        <a:pt x="9" y="28"/>
                        <a:pt x="9" y="28"/>
                      </a:cubicBezTo>
                      <a:cubicBezTo>
                        <a:pt x="9" y="24"/>
                        <a:pt x="9" y="24"/>
                        <a:pt x="9" y="24"/>
                      </a:cubicBezTo>
                      <a:cubicBezTo>
                        <a:pt x="13" y="23"/>
                        <a:pt x="15" y="21"/>
                        <a:pt x="15" y="18"/>
                      </a:cubicBezTo>
                      <a:cubicBezTo>
                        <a:pt x="15" y="15"/>
                        <a:pt x="13" y="13"/>
                        <a:pt x="9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3" name="Freeform 32"/>
                <p:cNvSpPr>
                  <a:spLocks noEditPoints="1"/>
                </p:cNvSpPr>
                <p:nvPr/>
              </p:nvSpPr>
              <p:spPr bwMode="auto">
                <a:xfrm>
                  <a:off x="6859387" y="5835112"/>
                  <a:ext cx="121657" cy="118079"/>
                </a:xfrm>
                <a:custGeom>
                  <a:avLst/>
                  <a:gdLst>
                    <a:gd name="T0" fmla="*/ 21 w 43"/>
                    <a:gd name="T1" fmla="*/ 0 h 42"/>
                    <a:gd name="T2" fmla="*/ 0 w 43"/>
                    <a:gd name="T3" fmla="*/ 21 h 42"/>
                    <a:gd name="T4" fmla="*/ 21 w 43"/>
                    <a:gd name="T5" fmla="*/ 42 h 42"/>
                    <a:gd name="T6" fmla="*/ 43 w 43"/>
                    <a:gd name="T7" fmla="*/ 21 h 42"/>
                    <a:gd name="T8" fmla="*/ 21 w 43"/>
                    <a:gd name="T9" fmla="*/ 0 h 42"/>
                    <a:gd name="T10" fmla="*/ 21 w 43"/>
                    <a:gd name="T11" fmla="*/ 37 h 42"/>
                    <a:gd name="T12" fmla="*/ 5 w 43"/>
                    <a:gd name="T13" fmla="*/ 21 h 42"/>
                    <a:gd name="T14" fmla="*/ 21 w 43"/>
                    <a:gd name="T15" fmla="*/ 4 h 42"/>
                    <a:gd name="T16" fmla="*/ 38 w 43"/>
                    <a:gd name="T17" fmla="*/ 21 h 42"/>
                    <a:gd name="T18" fmla="*/ 21 w 43"/>
                    <a:gd name="T19" fmla="*/ 3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" h="42">
                      <a:moveTo>
                        <a:pt x="21" y="0"/>
                      </a:moveTo>
                      <a:cubicBezTo>
                        <a:pt x="10" y="0"/>
                        <a:pt x="0" y="9"/>
                        <a:pt x="0" y="21"/>
                      </a:cubicBezTo>
                      <a:cubicBezTo>
                        <a:pt x="0" y="32"/>
                        <a:pt x="10" y="42"/>
                        <a:pt x="21" y="42"/>
                      </a:cubicBezTo>
                      <a:cubicBezTo>
                        <a:pt x="33" y="42"/>
                        <a:pt x="43" y="32"/>
                        <a:pt x="43" y="21"/>
                      </a:cubicBezTo>
                      <a:cubicBezTo>
                        <a:pt x="43" y="9"/>
                        <a:pt x="33" y="0"/>
                        <a:pt x="21" y="0"/>
                      </a:cubicBezTo>
                      <a:close/>
                      <a:moveTo>
                        <a:pt x="21" y="37"/>
                      </a:moveTo>
                      <a:cubicBezTo>
                        <a:pt x="12" y="37"/>
                        <a:pt x="5" y="30"/>
                        <a:pt x="5" y="21"/>
                      </a:cubicBezTo>
                      <a:cubicBezTo>
                        <a:pt x="5" y="12"/>
                        <a:pt x="12" y="4"/>
                        <a:pt x="21" y="4"/>
                      </a:cubicBezTo>
                      <a:cubicBezTo>
                        <a:pt x="31" y="4"/>
                        <a:pt x="38" y="12"/>
                        <a:pt x="38" y="21"/>
                      </a:cubicBezTo>
                      <a:cubicBezTo>
                        <a:pt x="38" y="30"/>
                        <a:pt x="31" y="37"/>
                        <a:pt x="21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0" name="椭圆 29"/>
              <p:cNvSpPr/>
              <p:nvPr/>
            </p:nvSpPr>
            <p:spPr>
              <a:xfrm>
                <a:off x="3482244" y="4010913"/>
                <a:ext cx="770351" cy="769754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551915" y="4080530"/>
                <a:ext cx="631006" cy="630517"/>
              </a:xfrm>
              <a:prstGeom prst="ellipse">
                <a:avLst/>
              </a:prstGeom>
              <a:solidFill>
                <a:srgbClr val="1C50A2"/>
              </a:solidFill>
              <a:ln w="25400" cap="flat" cmpd="sng" algn="ctr">
                <a:noFill/>
                <a:prstDash val="solid"/>
              </a:ln>
              <a:effectLst>
                <a:innerShdw dist="88900" dir="13500000">
                  <a:srgbClr val="2683C6">
                    <a:lumMod val="50000"/>
                    <a:alpha val="50000"/>
                  </a:srgbClr>
                </a:innerShdw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 rot="16200000" flipH="1">
                <a:off x="2950838" y="4015434"/>
                <a:ext cx="993147" cy="760719"/>
                <a:chOff x="911201" y="1622002"/>
                <a:chExt cx="2283025" cy="1747386"/>
              </a:xfrm>
              <a:solidFill>
                <a:srgbClr val="1C50A2"/>
              </a:solidFill>
            </p:grpSpPr>
            <p:sp>
              <p:nvSpPr>
                <p:cNvPr id="69" name="矩形 68"/>
                <p:cNvSpPr/>
                <p:nvPr/>
              </p:nvSpPr>
              <p:spPr>
                <a:xfrm>
                  <a:off x="2026099" y="1679379"/>
                  <a:ext cx="60759" cy="489621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" name="任意多边形 69"/>
                <p:cNvSpPr/>
                <p:nvPr/>
              </p:nvSpPr>
              <p:spPr>
                <a:xfrm rot="-2700000" flipV="1">
                  <a:off x="1283460" y="1824478"/>
                  <a:ext cx="1547880" cy="1544910"/>
                </a:xfrm>
                <a:custGeom>
                  <a:avLst/>
                  <a:gdLst>
                    <a:gd name="connsiteX0" fmla="*/ 871669 w 901730"/>
                    <a:gd name="connsiteY0" fmla="*/ 0 h 900000"/>
                    <a:gd name="connsiteX1" fmla="*/ 901730 w 901730"/>
                    <a:gd name="connsiteY1" fmla="*/ 0 h 900000"/>
                    <a:gd name="connsiteX2" fmla="*/ 1730 w 901730"/>
                    <a:gd name="connsiteY2" fmla="*/ 900000 h 900000"/>
                    <a:gd name="connsiteX3" fmla="*/ 0 w 901730"/>
                    <a:gd name="connsiteY3" fmla="*/ 899913 h 900000"/>
                    <a:gd name="connsiteX4" fmla="*/ 0 w 901730"/>
                    <a:gd name="connsiteY4" fmla="*/ 869852 h 900000"/>
                    <a:gd name="connsiteX5" fmla="*/ 1731 w 901730"/>
                    <a:gd name="connsiteY5" fmla="*/ 869939 h 900000"/>
                    <a:gd name="connsiteX6" fmla="*/ 871669 w 901730"/>
                    <a:gd name="connsiteY6" fmla="*/ 1 h 9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01730" h="900000">
                      <a:moveTo>
                        <a:pt x="871669" y="0"/>
                      </a:moveTo>
                      <a:lnTo>
                        <a:pt x="901730" y="0"/>
                      </a:lnTo>
                      <a:cubicBezTo>
                        <a:pt x="901730" y="497056"/>
                        <a:pt x="498786" y="900000"/>
                        <a:pt x="1730" y="900000"/>
                      </a:cubicBezTo>
                      <a:lnTo>
                        <a:pt x="0" y="899913"/>
                      </a:lnTo>
                      <a:lnTo>
                        <a:pt x="0" y="869852"/>
                      </a:lnTo>
                      <a:lnTo>
                        <a:pt x="1731" y="869939"/>
                      </a:lnTo>
                      <a:cubicBezTo>
                        <a:pt x="482184" y="869939"/>
                        <a:pt x="871669" y="480454"/>
                        <a:pt x="871669" y="1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" name="椭圆 70"/>
                <p:cNvSpPr/>
                <p:nvPr/>
              </p:nvSpPr>
              <p:spPr>
                <a:xfrm>
                  <a:off x="911201" y="2587444"/>
                  <a:ext cx="98933" cy="98933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" name="椭圆 71"/>
                <p:cNvSpPr/>
                <p:nvPr/>
              </p:nvSpPr>
              <p:spPr>
                <a:xfrm>
                  <a:off x="3095293" y="2587444"/>
                  <a:ext cx="98933" cy="98933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" name="椭圆 72"/>
                <p:cNvSpPr/>
                <p:nvPr/>
              </p:nvSpPr>
              <p:spPr>
                <a:xfrm>
                  <a:off x="1952570" y="2048530"/>
                  <a:ext cx="209661" cy="209661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" name="椭圆 73"/>
                <p:cNvSpPr/>
                <p:nvPr/>
              </p:nvSpPr>
              <p:spPr>
                <a:xfrm>
                  <a:off x="2007933" y="2106832"/>
                  <a:ext cx="98933" cy="98933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" name="椭圆 74"/>
                <p:cNvSpPr/>
                <p:nvPr/>
              </p:nvSpPr>
              <p:spPr>
                <a:xfrm>
                  <a:off x="2007011" y="1622002"/>
                  <a:ext cx="98933" cy="98933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33" name="组合 32"/>
              <p:cNvGrpSpPr/>
              <p:nvPr/>
            </p:nvGrpSpPr>
            <p:grpSpPr>
              <a:xfrm>
                <a:off x="3759328" y="4261484"/>
                <a:ext cx="232251" cy="284252"/>
                <a:chOff x="6605340" y="4486155"/>
                <a:chExt cx="403136" cy="493783"/>
              </a:xfrm>
              <a:solidFill>
                <a:sysClr val="window" lastClr="FFFFFF"/>
              </a:solidFill>
            </p:grpSpPr>
            <p:sp>
              <p:nvSpPr>
                <p:cNvPr id="60" name="Freeform 115"/>
                <p:cNvSpPr/>
                <p:nvPr/>
              </p:nvSpPr>
              <p:spPr bwMode="auto">
                <a:xfrm>
                  <a:off x="6743694" y="4903605"/>
                  <a:ext cx="47708" cy="48902"/>
                </a:xfrm>
                <a:custGeom>
                  <a:avLst/>
                  <a:gdLst>
                    <a:gd name="T0" fmla="*/ 12 w 17"/>
                    <a:gd name="T1" fmla="*/ 0 h 17"/>
                    <a:gd name="T2" fmla="*/ 12 w 17"/>
                    <a:gd name="T3" fmla="*/ 4 h 17"/>
                    <a:gd name="T4" fmla="*/ 15 w 17"/>
                    <a:gd name="T5" fmla="*/ 9 h 17"/>
                    <a:gd name="T6" fmla="*/ 8 w 17"/>
                    <a:gd name="T7" fmla="*/ 14 h 17"/>
                    <a:gd name="T8" fmla="*/ 3 w 17"/>
                    <a:gd name="T9" fmla="*/ 7 h 17"/>
                    <a:gd name="T10" fmla="*/ 5 w 17"/>
                    <a:gd name="T11" fmla="*/ 4 h 17"/>
                    <a:gd name="T12" fmla="*/ 5 w 17"/>
                    <a:gd name="T13" fmla="*/ 1 h 17"/>
                    <a:gd name="T14" fmla="*/ 0 w 17"/>
                    <a:gd name="T15" fmla="*/ 8 h 17"/>
                    <a:gd name="T16" fmla="*/ 9 w 17"/>
                    <a:gd name="T17" fmla="*/ 17 h 17"/>
                    <a:gd name="T18" fmla="*/ 17 w 17"/>
                    <a:gd name="T19" fmla="*/ 8 h 17"/>
                    <a:gd name="T20" fmla="*/ 12 w 17"/>
                    <a:gd name="T2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7">
                      <a:moveTo>
                        <a:pt x="12" y="0"/>
                      </a:move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4" y="5"/>
                        <a:pt x="15" y="7"/>
                        <a:pt x="15" y="9"/>
                      </a:cubicBezTo>
                      <a:cubicBezTo>
                        <a:pt x="14" y="12"/>
                        <a:pt x="11" y="14"/>
                        <a:pt x="8" y="14"/>
                      </a:cubicBezTo>
                      <a:cubicBezTo>
                        <a:pt x="5" y="14"/>
                        <a:pt x="3" y="11"/>
                        <a:pt x="3" y="7"/>
                      </a:cubicBezTo>
                      <a:cubicBezTo>
                        <a:pt x="3" y="6"/>
                        <a:pt x="4" y="5"/>
                        <a:pt x="5" y="4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2" y="2"/>
                        <a:pt x="0" y="5"/>
                        <a:pt x="0" y="8"/>
                      </a:cubicBezTo>
                      <a:cubicBezTo>
                        <a:pt x="0" y="13"/>
                        <a:pt x="4" y="17"/>
                        <a:pt x="9" y="17"/>
                      </a:cubicBezTo>
                      <a:cubicBezTo>
                        <a:pt x="14" y="17"/>
                        <a:pt x="17" y="13"/>
                        <a:pt x="17" y="8"/>
                      </a:cubicBezTo>
                      <a:cubicBezTo>
                        <a:pt x="17" y="5"/>
                        <a:pt x="15" y="2"/>
                        <a:pt x="1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1" name="Rectangle 116"/>
                <p:cNvSpPr>
                  <a:spLocks noChangeArrowheads="1"/>
                </p:cNvSpPr>
                <p:nvPr/>
              </p:nvSpPr>
              <p:spPr bwMode="auto">
                <a:xfrm>
                  <a:off x="6762778" y="4895255"/>
                  <a:ext cx="8349" cy="3458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Freeform 117"/>
                <p:cNvSpPr/>
                <p:nvPr/>
              </p:nvSpPr>
              <p:spPr bwMode="auto">
                <a:xfrm>
                  <a:off x="6754428" y="4684146"/>
                  <a:ext cx="51287" cy="134777"/>
                </a:xfrm>
                <a:custGeom>
                  <a:avLst/>
                  <a:gdLst>
                    <a:gd name="T0" fmla="*/ 22 w 43"/>
                    <a:gd name="T1" fmla="*/ 0 h 113"/>
                    <a:gd name="T2" fmla="*/ 0 w 43"/>
                    <a:gd name="T3" fmla="*/ 16 h 113"/>
                    <a:gd name="T4" fmla="*/ 0 w 43"/>
                    <a:gd name="T5" fmla="*/ 113 h 113"/>
                    <a:gd name="T6" fmla="*/ 43 w 43"/>
                    <a:gd name="T7" fmla="*/ 113 h 113"/>
                    <a:gd name="T8" fmla="*/ 43 w 43"/>
                    <a:gd name="T9" fmla="*/ 19 h 113"/>
                    <a:gd name="T10" fmla="*/ 22 w 43"/>
                    <a:gd name="T11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113">
                      <a:moveTo>
                        <a:pt x="22" y="0"/>
                      </a:moveTo>
                      <a:lnTo>
                        <a:pt x="0" y="16"/>
                      </a:lnTo>
                      <a:lnTo>
                        <a:pt x="0" y="113"/>
                      </a:lnTo>
                      <a:lnTo>
                        <a:pt x="43" y="113"/>
                      </a:lnTo>
                      <a:lnTo>
                        <a:pt x="43" y="19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Freeform 118"/>
                <p:cNvSpPr/>
                <p:nvPr/>
              </p:nvSpPr>
              <p:spPr bwMode="auto">
                <a:xfrm>
                  <a:off x="6839111" y="4709192"/>
                  <a:ext cx="51287" cy="109730"/>
                </a:xfrm>
                <a:custGeom>
                  <a:avLst/>
                  <a:gdLst>
                    <a:gd name="T0" fmla="*/ 10 w 43"/>
                    <a:gd name="T1" fmla="*/ 29 h 92"/>
                    <a:gd name="T2" fmla="*/ 0 w 43"/>
                    <a:gd name="T3" fmla="*/ 21 h 92"/>
                    <a:gd name="T4" fmla="*/ 0 w 43"/>
                    <a:gd name="T5" fmla="*/ 92 h 92"/>
                    <a:gd name="T6" fmla="*/ 43 w 43"/>
                    <a:gd name="T7" fmla="*/ 92 h 92"/>
                    <a:gd name="T8" fmla="*/ 43 w 43"/>
                    <a:gd name="T9" fmla="*/ 0 h 92"/>
                    <a:gd name="T10" fmla="*/ 10 w 43"/>
                    <a:gd name="T11" fmla="*/ 29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10" y="29"/>
                      </a:moveTo>
                      <a:lnTo>
                        <a:pt x="0" y="21"/>
                      </a:lnTo>
                      <a:lnTo>
                        <a:pt x="0" y="92"/>
                      </a:lnTo>
                      <a:lnTo>
                        <a:pt x="43" y="92"/>
                      </a:lnTo>
                      <a:lnTo>
                        <a:pt x="43" y="0"/>
                      </a:lnTo>
                      <a:lnTo>
                        <a:pt x="10" y="2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Freeform 119"/>
                <p:cNvSpPr/>
                <p:nvPr/>
              </p:nvSpPr>
              <p:spPr bwMode="auto">
                <a:xfrm>
                  <a:off x="6669746" y="4731854"/>
                  <a:ext cx="51287" cy="87068"/>
                </a:xfrm>
                <a:custGeom>
                  <a:avLst/>
                  <a:gdLst>
                    <a:gd name="T0" fmla="*/ 0 w 43"/>
                    <a:gd name="T1" fmla="*/ 36 h 73"/>
                    <a:gd name="T2" fmla="*/ 0 w 43"/>
                    <a:gd name="T3" fmla="*/ 73 h 73"/>
                    <a:gd name="T4" fmla="*/ 43 w 43"/>
                    <a:gd name="T5" fmla="*/ 73 h 73"/>
                    <a:gd name="T6" fmla="*/ 43 w 43"/>
                    <a:gd name="T7" fmla="*/ 0 h 73"/>
                    <a:gd name="T8" fmla="*/ 0 w 43"/>
                    <a:gd name="T9" fmla="*/ 36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73">
                      <a:moveTo>
                        <a:pt x="0" y="36"/>
                      </a:moveTo>
                      <a:lnTo>
                        <a:pt x="0" y="73"/>
                      </a:lnTo>
                      <a:lnTo>
                        <a:pt x="43" y="73"/>
                      </a:lnTo>
                      <a:lnTo>
                        <a:pt x="43" y="0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Freeform 120"/>
                <p:cNvSpPr/>
                <p:nvPr/>
              </p:nvSpPr>
              <p:spPr bwMode="auto">
                <a:xfrm>
                  <a:off x="6927372" y="4636437"/>
                  <a:ext cx="50094" cy="182485"/>
                </a:xfrm>
                <a:custGeom>
                  <a:avLst/>
                  <a:gdLst>
                    <a:gd name="T0" fmla="*/ 0 w 42"/>
                    <a:gd name="T1" fmla="*/ 153 h 153"/>
                    <a:gd name="T2" fmla="*/ 42 w 42"/>
                    <a:gd name="T3" fmla="*/ 153 h 153"/>
                    <a:gd name="T4" fmla="*/ 42 w 42"/>
                    <a:gd name="T5" fmla="*/ 0 h 153"/>
                    <a:gd name="T6" fmla="*/ 0 w 42"/>
                    <a:gd name="T7" fmla="*/ 35 h 153"/>
                    <a:gd name="T8" fmla="*/ 0 w 42"/>
                    <a:gd name="T9" fmla="*/ 15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3">
                      <a:moveTo>
                        <a:pt x="0" y="153"/>
                      </a:moveTo>
                      <a:lnTo>
                        <a:pt x="42" y="153"/>
                      </a:lnTo>
                      <a:lnTo>
                        <a:pt x="42" y="0"/>
                      </a:lnTo>
                      <a:lnTo>
                        <a:pt x="0" y="35"/>
                      </a:lnTo>
                      <a:lnTo>
                        <a:pt x="0" y="15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Freeform 121"/>
                <p:cNvSpPr/>
                <p:nvPr/>
              </p:nvSpPr>
              <p:spPr bwMode="auto">
                <a:xfrm>
                  <a:off x="6904710" y="4556525"/>
                  <a:ext cx="25047" cy="51287"/>
                </a:xfrm>
                <a:custGeom>
                  <a:avLst/>
                  <a:gdLst>
                    <a:gd name="T0" fmla="*/ 21 w 21"/>
                    <a:gd name="T1" fmla="*/ 22 h 43"/>
                    <a:gd name="T2" fmla="*/ 0 w 21"/>
                    <a:gd name="T3" fmla="*/ 0 h 43"/>
                    <a:gd name="T4" fmla="*/ 0 w 21"/>
                    <a:gd name="T5" fmla="*/ 43 h 43"/>
                    <a:gd name="T6" fmla="*/ 21 w 21"/>
                    <a:gd name="T7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43">
                      <a:moveTo>
                        <a:pt x="21" y="22"/>
                      </a:moveTo>
                      <a:lnTo>
                        <a:pt x="0" y="0"/>
                      </a:lnTo>
                      <a:lnTo>
                        <a:pt x="0" y="43"/>
                      </a:lnTo>
                      <a:lnTo>
                        <a:pt x="21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Freeform 122"/>
                <p:cNvSpPr>
                  <a:spLocks noEditPoints="1"/>
                </p:cNvSpPr>
                <p:nvPr/>
              </p:nvSpPr>
              <p:spPr bwMode="auto">
                <a:xfrm>
                  <a:off x="6605340" y="4486155"/>
                  <a:ext cx="332767" cy="493783"/>
                </a:xfrm>
                <a:custGeom>
                  <a:avLst/>
                  <a:gdLst>
                    <a:gd name="T0" fmla="*/ 108 w 118"/>
                    <a:gd name="T1" fmla="*/ 69 h 175"/>
                    <a:gd name="T2" fmla="*/ 107 w 118"/>
                    <a:gd name="T3" fmla="*/ 70 h 175"/>
                    <a:gd name="T4" fmla="*/ 107 w 118"/>
                    <a:gd name="T5" fmla="*/ 123 h 175"/>
                    <a:gd name="T6" fmla="*/ 106 w 118"/>
                    <a:gd name="T7" fmla="*/ 123 h 175"/>
                    <a:gd name="T8" fmla="*/ 106 w 118"/>
                    <a:gd name="T9" fmla="*/ 136 h 175"/>
                    <a:gd name="T10" fmla="*/ 12 w 118"/>
                    <a:gd name="T11" fmla="*/ 136 h 175"/>
                    <a:gd name="T12" fmla="*/ 12 w 118"/>
                    <a:gd name="T13" fmla="*/ 12 h 175"/>
                    <a:gd name="T14" fmla="*/ 106 w 118"/>
                    <a:gd name="T15" fmla="*/ 12 h 175"/>
                    <a:gd name="T16" fmla="*/ 106 w 118"/>
                    <a:gd name="T17" fmla="*/ 15 h 175"/>
                    <a:gd name="T18" fmla="*/ 118 w 118"/>
                    <a:gd name="T19" fmla="*/ 15 h 175"/>
                    <a:gd name="T20" fmla="*/ 118 w 118"/>
                    <a:gd name="T21" fmla="*/ 10 h 175"/>
                    <a:gd name="T22" fmla="*/ 108 w 118"/>
                    <a:gd name="T23" fmla="*/ 0 h 175"/>
                    <a:gd name="T24" fmla="*/ 9 w 118"/>
                    <a:gd name="T25" fmla="*/ 0 h 175"/>
                    <a:gd name="T26" fmla="*/ 0 w 118"/>
                    <a:gd name="T27" fmla="*/ 10 h 175"/>
                    <a:gd name="T28" fmla="*/ 0 w 118"/>
                    <a:gd name="T29" fmla="*/ 165 h 175"/>
                    <a:gd name="T30" fmla="*/ 9 w 118"/>
                    <a:gd name="T31" fmla="*/ 175 h 175"/>
                    <a:gd name="T32" fmla="*/ 108 w 118"/>
                    <a:gd name="T33" fmla="*/ 175 h 175"/>
                    <a:gd name="T34" fmla="*/ 118 w 118"/>
                    <a:gd name="T35" fmla="*/ 165 h 175"/>
                    <a:gd name="T36" fmla="*/ 118 w 118"/>
                    <a:gd name="T37" fmla="*/ 123 h 175"/>
                    <a:gd name="T38" fmla="*/ 108 w 118"/>
                    <a:gd name="T39" fmla="*/ 123 h 175"/>
                    <a:gd name="T40" fmla="*/ 108 w 118"/>
                    <a:gd name="T41" fmla="*/ 69 h 175"/>
                    <a:gd name="T42" fmla="*/ 58 w 118"/>
                    <a:gd name="T43" fmla="*/ 170 h 175"/>
                    <a:gd name="T44" fmla="*/ 43 w 118"/>
                    <a:gd name="T45" fmla="*/ 155 h 175"/>
                    <a:gd name="T46" fmla="*/ 58 w 118"/>
                    <a:gd name="T47" fmla="*/ 140 h 175"/>
                    <a:gd name="T48" fmla="*/ 73 w 118"/>
                    <a:gd name="T49" fmla="*/ 155 h 175"/>
                    <a:gd name="T50" fmla="*/ 58 w 118"/>
                    <a:gd name="T51" fmla="*/ 17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18" h="175">
                      <a:moveTo>
                        <a:pt x="108" y="69"/>
                      </a:moveTo>
                      <a:cubicBezTo>
                        <a:pt x="107" y="70"/>
                        <a:pt x="107" y="70"/>
                        <a:pt x="107" y="70"/>
                      </a:cubicBezTo>
                      <a:cubicBezTo>
                        <a:pt x="107" y="123"/>
                        <a:pt x="107" y="123"/>
                        <a:pt x="107" y="123"/>
                      </a:cubicBez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36"/>
                        <a:pt x="106" y="136"/>
                        <a:pt x="106" y="136"/>
                      </a:cubicBezTo>
                      <a:cubicBezTo>
                        <a:pt x="12" y="136"/>
                        <a:pt x="12" y="136"/>
                        <a:pt x="12" y="136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106" y="12"/>
                        <a:pt x="106" y="12"/>
                        <a:pt x="106" y="12"/>
                      </a:cubicBezTo>
                      <a:cubicBezTo>
                        <a:pt x="106" y="15"/>
                        <a:pt x="106" y="15"/>
                        <a:pt x="106" y="15"/>
                      </a:cubicBezTo>
                      <a:cubicBezTo>
                        <a:pt x="118" y="15"/>
                        <a:pt x="118" y="15"/>
                        <a:pt x="118" y="15"/>
                      </a:cubicBezTo>
                      <a:cubicBezTo>
                        <a:pt x="118" y="10"/>
                        <a:pt x="118" y="10"/>
                        <a:pt x="118" y="10"/>
                      </a:cubicBezTo>
                      <a:cubicBezTo>
                        <a:pt x="118" y="4"/>
                        <a:pt x="114" y="0"/>
                        <a:pt x="108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165"/>
                        <a:pt x="0" y="165"/>
                        <a:pt x="0" y="165"/>
                      </a:cubicBezTo>
                      <a:cubicBezTo>
                        <a:pt x="0" y="171"/>
                        <a:pt x="4" y="175"/>
                        <a:pt x="9" y="175"/>
                      </a:cubicBezTo>
                      <a:cubicBezTo>
                        <a:pt x="108" y="175"/>
                        <a:pt x="108" y="175"/>
                        <a:pt x="108" y="175"/>
                      </a:cubicBezTo>
                      <a:cubicBezTo>
                        <a:pt x="114" y="175"/>
                        <a:pt x="118" y="171"/>
                        <a:pt x="118" y="165"/>
                      </a:cubicBezTo>
                      <a:cubicBezTo>
                        <a:pt x="118" y="123"/>
                        <a:pt x="118" y="123"/>
                        <a:pt x="118" y="123"/>
                      </a:cubicBezTo>
                      <a:cubicBezTo>
                        <a:pt x="108" y="123"/>
                        <a:pt x="108" y="123"/>
                        <a:pt x="108" y="123"/>
                      </a:cubicBezTo>
                      <a:lnTo>
                        <a:pt x="108" y="69"/>
                      </a:lnTo>
                      <a:close/>
                      <a:moveTo>
                        <a:pt x="58" y="170"/>
                      </a:moveTo>
                      <a:cubicBezTo>
                        <a:pt x="50" y="170"/>
                        <a:pt x="43" y="163"/>
                        <a:pt x="43" y="155"/>
                      </a:cubicBezTo>
                      <a:cubicBezTo>
                        <a:pt x="43" y="147"/>
                        <a:pt x="50" y="140"/>
                        <a:pt x="58" y="140"/>
                      </a:cubicBezTo>
                      <a:cubicBezTo>
                        <a:pt x="66" y="140"/>
                        <a:pt x="73" y="147"/>
                        <a:pt x="73" y="155"/>
                      </a:cubicBezTo>
                      <a:cubicBezTo>
                        <a:pt x="73" y="163"/>
                        <a:pt x="66" y="170"/>
                        <a:pt x="58" y="1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Freeform 123"/>
                <p:cNvSpPr/>
                <p:nvPr/>
              </p:nvSpPr>
              <p:spPr bwMode="auto">
                <a:xfrm>
                  <a:off x="6669746" y="4543406"/>
                  <a:ext cx="338730" cy="200376"/>
                </a:xfrm>
                <a:custGeom>
                  <a:avLst/>
                  <a:gdLst>
                    <a:gd name="T0" fmla="*/ 204 w 284"/>
                    <a:gd name="T1" fmla="*/ 0 h 168"/>
                    <a:gd name="T2" fmla="*/ 239 w 284"/>
                    <a:gd name="T3" fmla="*/ 35 h 168"/>
                    <a:gd name="T4" fmla="*/ 152 w 284"/>
                    <a:gd name="T5" fmla="*/ 108 h 168"/>
                    <a:gd name="T6" fmla="*/ 93 w 284"/>
                    <a:gd name="T7" fmla="*/ 59 h 168"/>
                    <a:gd name="T8" fmla="*/ 0 w 284"/>
                    <a:gd name="T9" fmla="*/ 134 h 168"/>
                    <a:gd name="T10" fmla="*/ 0 w 284"/>
                    <a:gd name="T11" fmla="*/ 168 h 168"/>
                    <a:gd name="T12" fmla="*/ 93 w 284"/>
                    <a:gd name="T13" fmla="*/ 92 h 168"/>
                    <a:gd name="T14" fmla="*/ 152 w 284"/>
                    <a:gd name="T15" fmla="*/ 142 h 168"/>
                    <a:gd name="T16" fmla="*/ 256 w 284"/>
                    <a:gd name="T17" fmla="*/ 52 h 168"/>
                    <a:gd name="T18" fmla="*/ 284 w 284"/>
                    <a:gd name="T19" fmla="*/ 80 h 168"/>
                    <a:gd name="T20" fmla="*/ 284 w 284"/>
                    <a:gd name="T21" fmla="*/ 0 h 168"/>
                    <a:gd name="T22" fmla="*/ 204 w 284"/>
                    <a:gd name="T23" fmla="*/ 0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4" h="168">
                      <a:moveTo>
                        <a:pt x="204" y="0"/>
                      </a:moveTo>
                      <a:lnTo>
                        <a:pt x="239" y="35"/>
                      </a:lnTo>
                      <a:lnTo>
                        <a:pt x="152" y="108"/>
                      </a:lnTo>
                      <a:lnTo>
                        <a:pt x="93" y="59"/>
                      </a:lnTo>
                      <a:lnTo>
                        <a:pt x="0" y="134"/>
                      </a:lnTo>
                      <a:lnTo>
                        <a:pt x="0" y="168"/>
                      </a:lnTo>
                      <a:lnTo>
                        <a:pt x="93" y="92"/>
                      </a:lnTo>
                      <a:lnTo>
                        <a:pt x="152" y="142"/>
                      </a:lnTo>
                      <a:lnTo>
                        <a:pt x="256" y="52"/>
                      </a:lnTo>
                      <a:lnTo>
                        <a:pt x="284" y="80"/>
                      </a:lnTo>
                      <a:lnTo>
                        <a:pt x="284" y="0"/>
                      </a:lnTo>
                      <a:lnTo>
                        <a:pt x="20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4" name="椭圆 33"/>
              <p:cNvSpPr/>
              <p:nvPr/>
            </p:nvSpPr>
            <p:spPr>
              <a:xfrm>
                <a:off x="4552404" y="2955706"/>
                <a:ext cx="769531" cy="769754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4622001" y="3025323"/>
                <a:ext cx="630335" cy="630517"/>
              </a:xfrm>
              <a:prstGeom prst="ellipse">
                <a:avLst/>
              </a:prstGeom>
              <a:solidFill>
                <a:srgbClr val="1C50A2"/>
              </a:solidFill>
              <a:ln w="25400" cap="flat" cmpd="sng" algn="ctr">
                <a:noFill/>
                <a:prstDash val="solid"/>
              </a:ln>
              <a:effectLst>
                <a:innerShdw dist="88900" dir="13500000">
                  <a:srgbClr val="2683C6">
                    <a:lumMod val="50000"/>
                    <a:alpha val="50000"/>
                  </a:srgbClr>
                </a:innerShdw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36" name="组合 35"/>
              <p:cNvGrpSpPr/>
              <p:nvPr/>
            </p:nvGrpSpPr>
            <p:grpSpPr>
              <a:xfrm rot="16200000" flipH="1">
                <a:off x="3997548" y="2956023"/>
                <a:ext cx="993147" cy="759909"/>
                <a:chOff x="911201" y="1622002"/>
                <a:chExt cx="2283025" cy="1747386"/>
              </a:xfrm>
              <a:solidFill>
                <a:srgbClr val="1C50A2"/>
              </a:solidFill>
            </p:grpSpPr>
            <p:sp>
              <p:nvSpPr>
                <p:cNvPr id="53" name="矩形 52"/>
                <p:cNvSpPr/>
                <p:nvPr/>
              </p:nvSpPr>
              <p:spPr>
                <a:xfrm>
                  <a:off x="2026099" y="1679379"/>
                  <a:ext cx="60759" cy="489621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任意多边形 53"/>
                <p:cNvSpPr/>
                <p:nvPr/>
              </p:nvSpPr>
              <p:spPr>
                <a:xfrm rot="-2700000" flipV="1">
                  <a:off x="1283460" y="1824478"/>
                  <a:ext cx="1547880" cy="1544910"/>
                </a:xfrm>
                <a:custGeom>
                  <a:avLst/>
                  <a:gdLst>
                    <a:gd name="connsiteX0" fmla="*/ 871669 w 901730"/>
                    <a:gd name="connsiteY0" fmla="*/ 0 h 900000"/>
                    <a:gd name="connsiteX1" fmla="*/ 901730 w 901730"/>
                    <a:gd name="connsiteY1" fmla="*/ 0 h 900000"/>
                    <a:gd name="connsiteX2" fmla="*/ 1730 w 901730"/>
                    <a:gd name="connsiteY2" fmla="*/ 900000 h 900000"/>
                    <a:gd name="connsiteX3" fmla="*/ 0 w 901730"/>
                    <a:gd name="connsiteY3" fmla="*/ 899913 h 900000"/>
                    <a:gd name="connsiteX4" fmla="*/ 0 w 901730"/>
                    <a:gd name="connsiteY4" fmla="*/ 869852 h 900000"/>
                    <a:gd name="connsiteX5" fmla="*/ 1731 w 901730"/>
                    <a:gd name="connsiteY5" fmla="*/ 869939 h 900000"/>
                    <a:gd name="connsiteX6" fmla="*/ 871669 w 901730"/>
                    <a:gd name="connsiteY6" fmla="*/ 1 h 9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01730" h="900000">
                      <a:moveTo>
                        <a:pt x="871669" y="0"/>
                      </a:moveTo>
                      <a:lnTo>
                        <a:pt x="901730" y="0"/>
                      </a:lnTo>
                      <a:cubicBezTo>
                        <a:pt x="901730" y="497056"/>
                        <a:pt x="498786" y="900000"/>
                        <a:pt x="1730" y="900000"/>
                      </a:cubicBezTo>
                      <a:lnTo>
                        <a:pt x="0" y="899913"/>
                      </a:lnTo>
                      <a:lnTo>
                        <a:pt x="0" y="869852"/>
                      </a:lnTo>
                      <a:lnTo>
                        <a:pt x="1731" y="869939"/>
                      </a:lnTo>
                      <a:cubicBezTo>
                        <a:pt x="482184" y="869939"/>
                        <a:pt x="871669" y="480454"/>
                        <a:pt x="871669" y="1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椭圆 54"/>
                <p:cNvSpPr/>
                <p:nvPr/>
              </p:nvSpPr>
              <p:spPr>
                <a:xfrm>
                  <a:off x="911201" y="2587444"/>
                  <a:ext cx="98933" cy="98933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椭圆 55"/>
                <p:cNvSpPr/>
                <p:nvPr/>
              </p:nvSpPr>
              <p:spPr>
                <a:xfrm>
                  <a:off x="3095293" y="2587444"/>
                  <a:ext cx="98933" cy="98933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椭圆 56"/>
                <p:cNvSpPr/>
                <p:nvPr/>
              </p:nvSpPr>
              <p:spPr>
                <a:xfrm>
                  <a:off x="1952570" y="2048530"/>
                  <a:ext cx="209661" cy="209661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" name="椭圆 57"/>
                <p:cNvSpPr/>
                <p:nvPr/>
              </p:nvSpPr>
              <p:spPr>
                <a:xfrm>
                  <a:off x="2007933" y="2106832"/>
                  <a:ext cx="98933" cy="98933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" name="椭圆 58"/>
                <p:cNvSpPr/>
                <p:nvPr/>
              </p:nvSpPr>
              <p:spPr>
                <a:xfrm>
                  <a:off x="2007011" y="1622002"/>
                  <a:ext cx="98933" cy="98933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37" name="组合 36"/>
              <p:cNvGrpSpPr/>
              <p:nvPr/>
            </p:nvGrpSpPr>
            <p:grpSpPr>
              <a:xfrm>
                <a:off x="4817394" y="3195955"/>
                <a:ext cx="300968" cy="283307"/>
                <a:chOff x="5067933" y="4413400"/>
                <a:chExt cx="586815" cy="552226"/>
              </a:xfrm>
              <a:solidFill>
                <a:sysClr val="window" lastClr="FFFFFF"/>
              </a:solidFill>
            </p:grpSpPr>
            <p:sp>
              <p:nvSpPr>
                <p:cNvPr id="50" name="Freeform 124"/>
                <p:cNvSpPr>
                  <a:spLocks noEditPoints="1"/>
                </p:cNvSpPr>
                <p:nvPr/>
              </p:nvSpPr>
              <p:spPr bwMode="auto">
                <a:xfrm>
                  <a:off x="5121606" y="4413400"/>
                  <a:ext cx="242121" cy="304142"/>
                </a:xfrm>
                <a:custGeom>
                  <a:avLst/>
                  <a:gdLst>
                    <a:gd name="T0" fmla="*/ 6 w 86"/>
                    <a:gd name="T1" fmla="*/ 68 h 108"/>
                    <a:gd name="T2" fmla="*/ 14 w 86"/>
                    <a:gd name="T3" fmla="*/ 77 h 108"/>
                    <a:gd name="T4" fmla="*/ 45 w 86"/>
                    <a:gd name="T5" fmla="*/ 108 h 108"/>
                    <a:gd name="T6" fmla="*/ 76 w 86"/>
                    <a:gd name="T7" fmla="*/ 77 h 108"/>
                    <a:gd name="T8" fmla="*/ 76 w 86"/>
                    <a:gd name="T9" fmla="*/ 77 h 108"/>
                    <a:gd name="T10" fmla="*/ 84 w 86"/>
                    <a:gd name="T11" fmla="*/ 68 h 108"/>
                    <a:gd name="T12" fmla="*/ 78 w 86"/>
                    <a:gd name="T13" fmla="*/ 59 h 108"/>
                    <a:gd name="T14" fmla="*/ 78 w 86"/>
                    <a:gd name="T15" fmla="*/ 59 h 108"/>
                    <a:gd name="T16" fmla="*/ 68 w 86"/>
                    <a:gd name="T17" fmla="*/ 24 h 108"/>
                    <a:gd name="T18" fmla="*/ 22 w 86"/>
                    <a:gd name="T19" fmla="*/ 19 h 108"/>
                    <a:gd name="T20" fmla="*/ 11 w 86"/>
                    <a:gd name="T21" fmla="*/ 59 h 108"/>
                    <a:gd name="T22" fmla="*/ 11 w 86"/>
                    <a:gd name="T23" fmla="*/ 59 h 108"/>
                    <a:gd name="T24" fmla="*/ 6 w 86"/>
                    <a:gd name="T25" fmla="*/ 68 h 108"/>
                    <a:gd name="T26" fmla="*/ 14 w 86"/>
                    <a:gd name="T27" fmla="*/ 60 h 108"/>
                    <a:gd name="T28" fmla="*/ 14 w 86"/>
                    <a:gd name="T29" fmla="*/ 60 h 108"/>
                    <a:gd name="T30" fmla="*/ 15 w 86"/>
                    <a:gd name="T31" fmla="*/ 60 h 108"/>
                    <a:gd name="T32" fmla="*/ 15 w 86"/>
                    <a:gd name="T33" fmla="*/ 58 h 108"/>
                    <a:gd name="T34" fmla="*/ 17 w 86"/>
                    <a:gd name="T35" fmla="*/ 46 h 108"/>
                    <a:gd name="T36" fmla="*/ 20 w 86"/>
                    <a:gd name="T37" fmla="*/ 42 h 108"/>
                    <a:gd name="T38" fmla="*/ 56 w 86"/>
                    <a:gd name="T39" fmla="*/ 34 h 108"/>
                    <a:gd name="T40" fmla="*/ 73 w 86"/>
                    <a:gd name="T41" fmla="*/ 61 h 108"/>
                    <a:gd name="T42" fmla="*/ 74 w 86"/>
                    <a:gd name="T43" fmla="*/ 61 h 108"/>
                    <a:gd name="T44" fmla="*/ 75 w 86"/>
                    <a:gd name="T45" fmla="*/ 61 h 108"/>
                    <a:gd name="T46" fmla="*/ 76 w 86"/>
                    <a:gd name="T47" fmla="*/ 60 h 108"/>
                    <a:gd name="T48" fmla="*/ 80 w 86"/>
                    <a:gd name="T49" fmla="*/ 62 h 108"/>
                    <a:gd name="T50" fmla="*/ 82 w 86"/>
                    <a:gd name="T51" fmla="*/ 68 h 108"/>
                    <a:gd name="T52" fmla="*/ 80 w 86"/>
                    <a:gd name="T53" fmla="*/ 73 h 108"/>
                    <a:gd name="T54" fmla="*/ 76 w 86"/>
                    <a:gd name="T55" fmla="*/ 75 h 108"/>
                    <a:gd name="T56" fmla="*/ 76 w 86"/>
                    <a:gd name="T57" fmla="*/ 75 h 108"/>
                    <a:gd name="T58" fmla="*/ 74 w 86"/>
                    <a:gd name="T59" fmla="*/ 75 h 108"/>
                    <a:gd name="T60" fmla="*/ 74 w 86"/>
                    <a:gd name="T61" fmla="*/ 77 h 108"/>
                    <a:gd name="T62" fmla="*/ 63 w 86"/>
                    <a:gd name="T63" fmla="*/ 98 h 108"/>
                    <a:gd name="T64" fmla="*/ 55 w 86"/>
                    <a:gd name="T65" fmla="*/ 104 h 108"/>
                    <a:gd name="T66" fmla="*/ 45 w 86"/>
                    <a:gd name="T67" fmla="*/ 106 h 108"/>
                    <a:gd name="T68" fmla="*/ 35 w 86"/>
                    <a:gd name="T69" fmla="*/ 104 h 108"/>
                    <a:gd name="T70" fmla="*/ 26 w 86"/>
                    <a:gd name="T71" fmla="*/ 98 h 108"/>
                    <a:gd name="T72" fmla="*/ 16 w 86"/>
                    <a:gd name="T73" fmla="*/ 77 h 108"/>
                    <a:gd name="T74" fmla="*/ 15 w 86"/>
                    <a:gd name="T75" fmla="*/ 75 h 108"/>
                    <a:gd name="T76" fmla="*/ 14 w 86"/>
                    <a:gd name="T77" fmla="*/ 75 h 108"/>
                    <a:gd name="T78" fmla="*/ 8 w 86"/>
                    <a:gd name="T79" fmla="*/ 68 h 108"/>
                    <a:gd name="T80" fmla="*/ 10 w 86"/>
                    <a:gd name="T81" fmla="*/ 62 h 108"/>
                    <a:gd name="T82" fmla="*/ 14 w 86"/>
                    <a:gd name="T83" fmla="*/ 6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108">
                      <a:moveTo>
                        <a:pt x="6" y="68"/>
                      </a:moveTo>
                      <a:cubicBezTo>
                        <a:pt x="6" y="73"/>
                        <a:pt x="9" y="77"/>
                        <a:pt x="14" y="77"/>
                      </a:cubicBezTo>
                      <a:cubicBezTo>
                        <a:pt x="17" y="95"/>
                        <a:pt x="29" y="108"/>
                        <a:pt x="45" y="108"/>
                      </a:cubicBezTo>
                      <a:cubicBezTo>
                        <a:pt x="60" y="108"/>
                        <a:pt x="73" y="95"/>
                        <a:pt x="76" y="77"/>
                      </a:cubicBezTo>
                      <a:cubicBezTo>
                        <a:pt x="76" y="77"/>
                        <a:pt x="76" y="77"/>
                        <a:pt x="76" y="77"/>
                      </a:cubicBezTo>
                      <a:cubicBezTo>
                        <a:pt x="81" y="77"/>
                        <a:pt x="84" y="73"/>
                        <a:pt x="84" y="68"/>
                      </a:cubicBezTo>
                      <a:cubicBezTo>
                        <a:pt x="84" y="63"/>
                        <a:pt x="81" y="59"/>
                        <a:pt x="78" y="59"/>
                      </a:cubicBezTo>
                      <a:cubicBezTo>
                        <a:pt x="78" y="59"/>
                        <a:pt x="78" y="59"/>
                        <a:pt x="78" y="59"/>
                      </a:cubicBezTo>
                      <a:cubicBezTo>
                        <a:pt x="78" y="59"/>
                        <a:pt x="86" y="31"/>
                        <a:pt x="68" y="24"/>
                      </a:cubicBezTo>
                      <a:cubicBezTo>
                        <a:pt x="66" y="0"/>
                        <a:pt x="22" y="19"/>
                        <a:pt x="22" y="19"/>
                      </a:cubicBezTo>
                      <a:cubicBezTo>
                        <a:pt x="0" y="30"/>
                        <a:pt x="11" y="59"/>
                        <a:pt x="11" y="59"/>
                      </a:cubicBezTo>
                      <a:cubicBezTo>
                        <a:pt x="11" y="59"/>
                        <a:pt x="11" y="59"/>
                        <a:pt x="11" y="59"/>
                      </a:cubicBezTo>
                      <a:cubicBezTo>
                        <a:pt x="8" y="61"/>
                        <a:pt x="6" y="64"/>
                        <a:pt x="6" y="68"/>
                      </a:cubicBezTo>
                      <a:close/>
                      <a:moveTo>
                        <a:pt x="14" y="60"/>
                      </a:moveTo>
                      <a:cubicBezTo>
                        <a:pt x="14" y="60"/>
                        <a:pt x="14" y="60"/>
                        <a:pt x="14" y="60"/>
                      </a:cubicBezTo>
                      <a:cubicBezTo>
                        <a:pt x="15" y="60"/>
                        <a:pt x="15" y="60"/>
                        <a:pt x="15" y="60"/>
                      </a:cubicBezTo>
                      <a:cubicBezTo>
                        <a:pt x="15" y="58"/>
                        <a:pt x="15" y="58"/>
                        <a:pt x="15" y="58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9" y="44"/>
                        <a:pt x="20" y="42"/>
                        <a:pt x="20" y="42"/>
                      </a:cubicBezTo>
                      <a:cubicBezTo>
                        <a:pt x="40" y="43"/>
                        <a:pt x="56" y="34"/>
                        <a:pt x="56" y="34"/>
                      </a:cubicBezTo>
                      <a:cubicBezTo>
                        <a:pt x="69" y="24"/>
                        <a:pt x="73" y="61"/>
                        <a:pt x="73" y="61"/>
                      </a:cubicBezTo>
                      <a:cubicBezTo>
                        <a:pt x="74" y="61"/>
                        <a:pt x="74" y="61"/>
                        <a:pt x="74" y="61"/>
                      </a:cubicBezTo>
                      <a:cubicBezTo>
                        <a:pt x="75" y="61"/>
                        <a:pt x="75" y="61"/>
                        <a:pt x="75" y="61"/>
                      </a:cubicBezTo>
                      <a:cubicBezTo>
                        <a:pt x="76" y="60"/>
                        <a:pt x="76" y="60"/>
                        <a:pt x="76" y="60"/>
                      </a:cubicBezTo>
                      <a:cubicBezTo>
                        <a:pt x="78" y="60"/>
                        <a:pt x="79" y="61"/>
                        <a:pt x="80" y="62"/>
                      </a:cubicBezTo>
                      <a:cubicBezTo>
                        <a:pt x="81" y="64"/>
                        <a:pt x="82" y="66"/>
                        <a:pt x="82" y="68"/>
                      </a:cubicBezTo>
                      <a:cubicBezTo>
                        <a:pt x="82" y="70"/>
                        <a:pt x="81" y="72"/>
                        <a:pt x="80" y="73"/>
                      </a:cubicBezTo>
                      <a:cubicBezTo>
                        <a:pt x="79" y="75"/>
                        <a:pt x="78" y="75"/>
                        <a:pt x="76" y="75"/>
                      </a:cubicBezTo>
                      <a:cubicBezTo>
                        <a:pt x="76" y="75"/>
                        <a:pt x="76" y="75"/>
                        <a:pt x="76" y="75"/>
                      </a:cubicBezTo>
                      <a:cubicBezTo>
                        <a:pt x="74" y="75"/>
                        <a:pt x="74" y="75"/>
                        <a:pt x="74" y="75"/>
                      </a:cubicBezTo>
                      <a:cubicBezTo>
                        <a:pt x="74" y="77"/>
                        <a:pt x="74" y="77"/>
                        <a:pt x="74" y="77"/>
                      </a:cubicBezTo>
                      <a:cubicBezTo>
                        <a:pt x="72" y="85"/>
                        <a:pt x="69" y="92"/>
                        <a:pt x="63" y="98"/>
                      </a:cubicBezTo>
                      <a:cubicBezTo>
                        <a:pt x="61" y="100"/>
                        <a:pt x="58" y="102"/>
                        <a:pt x="55" y="104"/>
                      </a:cubicBezTo>
                      <a:cubicBezTo>
                        <a:pt x="51" y="105"/>
                        <a:pt x="48" y="106"/>
                        <a:pt x="45" y="106"/>
                      </a:cubicBezTo>
                      <a:cubicBezTo>
                        <a:pt x="41" y="106"/>
                        <a:pt x="38" y="105"/>
                        <a:pt x="35" y="104"/>
                      </a:cubicBezTo>
                      <a:cubicBezTo>
                        <a:pt x="32" y="102"/>
                        <a:pt x="29" y="100"/>
                        <a:pt x="26" y="98"/>
                      </a:cubicBezTo>
                      <a:cubicBezTo>
                        <a:pt x="21" y="93"/>
                        <a:pt x="17" y="85"/>
                        <a:pt x="16" y="77"/>
                      </a:cubicBezTo>
                      <a:cubicBezTo>
                        <a:pt x="15" y="75"/>
                        <a:pt x="15" y="75"/>
                        <a:pt x="15" y="75"/>
                      </a:cubicBezTo>
                      <a:cubicBezTo>
                        <a:pt x="14" y="75"/>
                        <a:pt x="14" y="75"/>
                        <a:pt x="14" y="75"/>
                      </a:cubicBezTo>
                      <a:cubicBezTo>
                        <a:pt x="11" y="75"/>
                        <a:pt x="8" y="72"/>
                        <a:pt x="8" y="68"/>
                      </a:cubicBezTo>
                      <a:cubicBezTo>
                        <a:pt x="8" y="66"/>
                        <a:pt x="9" y="64"/>
                        <a:pt x="10" y="62"/>
                      </a:cubicBezTo>
                      <a:cubicBezTo>
                        <a:pt x="11" y="61"/>
                        <a:pt x="13" y="60"/>
                        <a:pt x="14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" name="Freeform 125"/>
                <p:cNvSpPr/>
                <p:nvPr/>
              </p:nvSpPr>
              <p:spPr bwMode="auto">
                <a:xfrm>
                  <a:off x="5067933" y="4717542"/>
                  <a:ext cx="361392" cy="248084"/>
                </a:xfrm>
                <a:custGeom>
                  <a:avLst/>
                  <a:gdLst>
                    <a:gd name="T0" fmla="*/ 126 w 128"/>
                    <a:gd name="T1" fmla="*/ 61 h 88"/>
                    <a:gd name="T2" fmla="*/ 113 w 128"/>
                    <a:gd name="T3" fmla="*/ 64 h 88"/>
                    <a:gd name="T4" fmla="*/ 99 w 128"/>
                    <a:gd name="T5" fmla="*/ 70 h 88"/>
                    <a:gd name="T6" fmla="*/ 83 w 128"/>
                    <a:gd name="T7" fmla="*/ 33 h 88"/>
                    <a:gd name="T8" fmla="*/ 94 w 128"/>
                    <a:gd name="T9" fmla="*/ 28 h 88"/>
                    <a:gd name="T10" fmla="*/ 119 w 128"/>
                    <a:gd name="T11" fmla="*/ 12 h 88"/>
                    <a:gd name="T12" fmla="*/ 99 w 128"/>
                    <a:gd name="T13" fmla="*/ 0 h 88"/>
                    <a:gd name="T14" fmla="*/ 72 w 128"/>
                    <a:gd name="T15" fmla="*/ 43 h 88"/>
                    <a:gd name="T16" fmla="*/ 68 w 128"/>
                    <a:gd name="T17" fmla="*/ 23 h 88"/>
                    <a:gd name="T18" fmla="*/ 72 w 128"/>
                    <a:gd name="T19" fmla="*/ 17 h 88"/>
                    <a:gd name="T20" fmla="*/ 64 w 128"/>
                    <a:gd name="T21" fmla="*/ 10 h 88"/>
                    <a:gd name="T22" fmla="*/ 56 w 128"/>
                    <a:gd name="T23" fmla="*/ 17 h 88"/>
                    <a:gd name="T24" fmla="*/ 60 w 128"/>
                    <a:gd name="T25" fmla="*/ 23 h 88"/>
                    <a:gd name="T26" fmla="*/ 57 w 128"/>
                    <a:gd name="T27" fmla="*/ 43 h 88"/>
                    <a:gd name="T28" fmla="*/ 29 w 128"/>
                    <a:gd name="T29" fmla="*/ 0 h 88"/>
                    <a:gd name="T30" fmla="*/ 0 w 128"/>
                    <a:gd name="T31" fmla="*/ 28 h 88"/>
                    <a:gd name="T32" fmla="*/ 0 w 128"/>
                    <a:gd name="T33" fmla="*/ 82 h 88"/>
                    <a:gd name="T34" fmla="*/ 64 w 128"/>
                    <a:gd name="T35" fmla="*/ 88 h 88"/>
                    <a:gd name="T36" fmla="*/ 128 w 128"/>
                    <a:gd name="T37" fmla="*/ 82 h 88"/>
                    <a:gd name="T38" fmla="*/ 128 w 128"/>
                    <a:gd name="T39" fmla="*/ 65 h 88"/>
                    <a:gd name="T40" fmla="*/ 126 w 128"/>
                    <a:gd name="T41" fmla="*/ 6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8" h="88">
                      <a:moveTo>
                        <a:pt x="126" y="61"/>
                      </a:moveTo>
                      <a:cubicBezTo>
                        <a:pt x="113" y="64"/>
                        <a:pt x="113" y="64"/>
                        <a:pt x="113" y="64"/>
                      </a:cubicBezTo>
                      <a:cubicBezTo>
                        <a:pt x="99" y="70"/>
                        <a:pt x="99" y="70"/>
                        <a:pt x="99" y="70"/>
                      </a:cubicBezTo>
                      <a:cubicBezTo>
                        <a:pt x="83" y="33"/>
                        <a:pt x="83" y="33"/>
                        <a:pt x="83" y="33"/>
                      </a:cubicBezTo>
                      <a:cubicBezTo>
                        <a:pt x="94" y="28"/>
                        <a:pt x="94" y="28"/>
                        <a:pt x="94" y="28"/>
                      </a:cubicBezTo>
                      <a:cubicBezTo>
                        <a:pt x="119" y="12"/>
                        <a:pt x="119" y="12"/>
                        <a:pt x="119" y="12"/>
                      </a:cubicBezTo>
                      <a:cubicBezTo>
                        <a:pt x="114" y="7"/>
                        <a:pt x="107" y="3"/>
                        <a:pt x="99" y="0"/>
                      </a:cubicBezTo>
                      <a:cubicBezTo>
                        <a:pt x="72" y="43"/>
                        <a:pt x="72" y="43"/>
                        <a:pt x="72" y="43"/>
                      </a:cubicBezTo>
                      <a:cubicBezTo>
                        <a:pt x="68" y="23"/>
                        <a:pt x="68" y="23"/>
                        <a:pt x="68" y="23"/>
                      </a:cubicBezTo>
                      <a:cubicBezTo>
                        <a:pt x="70" y="22"/>
                        <a:pt x="72" y="20"/>
                        <a:pt x="72" y="17"/>
                      </a:cubicBezTo>
                      <a:cubicBezTo>
                        <a:pt x="72" y="13"/>
                        <a:pt x="68" y="10"/>
                        <a:pt x="64" y="10"/>
                      </a:cubicBezTo>
                      <a:cubicBezTo>
                        <a:pt x="60" y="10"/>
                        <a:pt x="56" y="13"/>
                        <a:pt x="56" y="17"/>
                      </a:cubicBezTo>
                      <a:cubicBezTo>
                        <a:pt x="56" y="20"/>
                        <a:pt x="58" y="22"/>
                        <a:pt x="60" y="23"/>
                      </a:cubicBezTo>
                      <a:cubicBezTo>
                        <a:pt x="57" y="43"/>
                        <a:pt x="57" y="43"/>
                        <a:pt x="57" y="43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14" y="6"/>
                        <a:pt x="3" y="16"/>
                        <a:pt x="0" y="28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0" y="82"/>
                        <a:pt x="33" y="88"/>
                        <a:pt x="64" y="88"/>
                      </a:cubicBezTo>
                      <a:cubicBezTo>
                        <a:pt x="95" y="88"/>
                        <a:pt x="128" y="82"/>
                        <a:pt x="128" y="82"/>
                      </a:cubicBezTo>
                      <a:cubicBezTo>
                        <a:pt x="128" y="65"/>
                        <a:pt x="128" y="65"/>
                        <a:pt x="128" y="65"/>
                      </a:cubicBezTo>
                      <a:cubicBezTo>
                        <a:pt x="127" y="64"/>
                        <a:pt x="126" y="62"/>
                        <a:pt x="126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" name="Freeform 126"/>
                <p:cNvSpPr>
                  <a:spLocks noEditPoints="1"/>
                </p:cNvSpPr>
                <p:nvPr/>
              </p:nvSpPr>
              <p:spPr bwMode="auto">
                <a:xfrm>
                  <a:off x="5321981" y="4644786"/>
                  <a:ext cx="332767" cy="273131"/>
                </a:xfrm>
                <a:custGeom>
                  <a:avLst/>
                  <a:gdLst>
                    <a:gd name="T0" fmla="*/ 117 w 118"/>
                    <a:gd name="T1" fmla="*/ 60 h 97"/>
                    <a:gd name="T2" fmla="*/ 93 w 118"/>
                    <a:gd name="T3" fmla="*/ 4 h 97"/>
                    <a:gd name="T4" fmla="*/ 87 w 118"/>
                    <a:gd name="T5" fmla="*/ 1 h 97"/>
                    <a:gd name="T6" fmla="*/ 84 w 118"/>
                    <a:gd name="T7" fmla="*/ 7 h 97"/>
                    <a:gd name="T8" fmla="*/ 6 w 118"/>
                    <a:gd name="T9" fmla="*/ 59 h 97"/>
                    <a:gd name="T10" fmla="*/ 0 w 118"/>
                    <a:gd name="T11" fmla="*/ 61 h 97"/>
                    <a:gd name="T12" fmla="*/ 11 w 118"/>
                    <a:gd name="T13" fmla="*/ 89 h 97"/>
                    <a:gd name="T14" fmla="*/ 17 w 118"/>
                    <a:gd name="T15" fmla="*/ 86 h 97"/>
                    <a:gd name="T16" fmla="*/ 13 w 118"/>
                    <a:gd name="T17" fmla="*/ 76 h 97"/>
                    <a:gd name="T18" fmla="*/ 15 w 118"/>
                    <a:gd name="T19" fmla="*/ 75 h 97"/>
                    <a:gd name="T20" fmla="*/ 19 w 118"/>
                    <a:gd name="T21" fmla="*/ 85 h 97"/>
                    <a:gd name="T22" fmla="*/ 39 w 118"/>
                    <a:gd name="T23" fmla="*/ 81 h 97"/>
                    <a:gd name="T24" fmla="*/ 40 w 118"/>
                    <a:gd name="T25" fmla="*/ 84 h 97"/>
                    <a:gd name="T26" fmla="*/ 62 w 118"/>
                    <a:gd name="T27" fmla="*/ 94 h 97"/>
                    <a:gd name="T28" fmla="*/ 71 w 118"/>
                    <a:gd name="T29" fmla="*/ 74 h 97"/>
                    <a:gd name="T30" fmla="*/ 108 w 118"/>
                    <a:gd name="T31" fmla="*/ 65 h 97"/>
                    <a:gd name="T32" fmla="*/ 89 w 118"/>
                    <a:gd name="T33" fmla="*/ 23 h 97"/>
                    <a:gd name="T34" fmla="*/ 91 w 118"/>
                    <a:gd name="T35" fmla="*/ 22 h 97"/>
                    <a:gd name="T36" fmla="*/ 110 w 118"/>
                    <a:gd name="T37" fmla="*/ 66 h 97"/>
                    <a:gd name="T38" fmla="*/ 114 w 118"/>
                    <a:gd name="T39" fmla="*/ 66 h 97"/>
                    <a:gd name="T40" fmla="*/ 117 w 118"/>
                    <a:gd name="T41" fmla="*/ 60 h 97"/>
                    <a:gd name="T42" fmla="*/ 59 w 118"/>
                    <a:gd name="T43" fmla="*/ 87 h 97"/>
                    <a:gd name="T44" fmla="*/ 46 w 118"/>
                    <a:gd name="T45" fmla="*/ 82 h 97"/>
                    <a:gd name="T46" fmla="*/ 46 w 118"/>
                    <a:gd name="T47" fmla="*/ 79 h 97"/>
                    <a:gd name="T48" fmla="*/ 64 w 118"/>
                    <a:gd name="T49" fmla="*/ 75 h 97"/>
                    <a:gd name="T50" fmla="*/ 59 w 118"/>
                    <a:gd name="T51" fmla="*/ 87 h 97"/>
                    <a:gd name="T52" fmla="*/ 79 w 118"/>
                    <a:gd name="T53" fmla="*/ 23 h 97"/>
                    <a:gd name="T54" fmla="*/ 18 w 118"/>
                    <a:gd name="T55" fmla="*/ 64 h 97"/>
                    <a:gd name="T56" fmla="*/ 13 w 118"/>
                    <a:gd name="T57" fmla="*/ 63 h 97"/>
                    <a:gd name="T58" fmla="*/ 14 w 118"/>
                    <a:gd name="T59" fmla="*/ 58 h 97"/>
                    <a:gd name="T60" fmla="*/ 75 w 118"/>
                    <a:gd name="T61" fmla="*/ 17 h 97"/>
                    <a:gd name="T62" fmla="*/ 80 w 118"/>
                    <a:gd name="T63" fmla="*/ 18 h 97"/>
                    <a:gd name="T64" fmla="*/ 79 w 118"/>
                    <a:gd name="T65" fmla="*/ 2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8" h="97">
                      <a:moveTo>
                        <a:pt x="117" y="60"/>
                      </a:moveTo>
                      <a:cubicBezTo>
                        <a:pt x="93" y="4"/>
                        <a:pt x="93" y="4"/>
                        <a:pt x="93" y="4"/>
                      </a:cubicBezTo>
                      <a:cubicBezTo>
                        <a:pt x="92" y="1"/>
                        <a:pt x="89" y="0"/>
                        <a:pt x="87" y="1"/>
                      </a:cubicBezTo>
                      <a:cubicBezTo>
                        <a:pt x="85" y="2"/>
                        <a:pt x="83" y="5"/>
                        <a:pt x="84" y="7"/>
                      </a:cubicBezTo>
                      <a:cubicBezTo>
                        <a:pt x="6" y="59"/>
                        <a:pt x="6" y="59"/>
                        <a:pt x="6" y="59"/>
                      </a:cubicBezTo>
                      <a:cubicBezTo>
                        <a:pt x="0" y="61"/>
                        <a:pt x="0" y="61"/>
                        <a:pt x="0" y="61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ubicBezTo>
                        <a:pt x="17" y="86"/>
                        <a:pt x="17" y="86"/>
                        <a:pt x="17" y="86"/>
                      </a:cubicBezTo>
                      <a:cubicBezTo>
                        <a:pt x="13" y="76"/>
                        <a:pt x="13" y="76"/>
                        <a:pt x="13" y="76"/>
                      </a:cubicBezTo>
                      <a:cubicBezTo>
                        <a:pt x="15" y="75"/>
                        <a:pt x="15" y="75"/>
                        <a:pt x="15" y="75"/>
                      </a:cubicBezTo>
                      <a:cubicBezTo>
                        <a:pt x="19" y="85"/>
                        <a:pt x="19" y="85"/>
                        <a:pt x="19" y="85"/>
                      </a:cubicBezTo>
                      <a:cubicBezTo>
                        <a:pt x="39" y="81"/>
                        <a:pt x="39" y="81"/>
                        <a:pt x="39" y="81"/>
                      </a:cubicBezTo>
                      <a:cubicBezTo>
                        <a:pt x="39" y="82"/>
                        <a:pt x="40" y="83"/>
                        <a:pt x="40" y="84"/>
                      </a:cubicBezTo>
                      <a:cubicBezTo>
                        <a:pt x="44" y="93"/>
                        <a:pt x="54" y="97"/>
                        <a:pt x="62" y="94"/>
                      </a:cubicBezTo>
                      <a:cubicBezTo>
                        <a:pt x="69" y="90"/>
                        <a:pt x="73" y="82"/>
                        <a:pt x="71" y="74"/>
                      </a:cubicBezTo>
                      <a:cubicBezTo>
                        <a:pt x="108" y="65"/>
                        <a:pt x="108" y="65"/>
                        <a:pt x="108" y="65"/>
                      </a:cubicBezTo>
                      <a:cubicBezTo>
                        <a:pt x="89" y="23"/>
                        <a:pt x="89" y="23"/>
                        <a:pt x="89" y="23"/>
                      </a:cubicBezTo>
                      <a:cubicBezTo>
                        <a:pt x="91" y="22"/>
                        <a:pt x="91" y="22"/>
                        <a:pt x="91" y="22"/>
                      </a:cubicBezTo>
                      <a:cubicBezTo>
                        <a:pt x="110" y="66"/>
                        <a:pt x="110" y="66"/>
                        <a:pt x="110" y="66"/>
                      </a:cubicBezTo>
                      <a:cubicBezTo>
                        <a:pt x="111" y="67"/>
                        <a:pt x="113" y="67"/>
                        <a:pt x="114" y="66"/>
                      </a:cubicBezTo>
                      <a:cubicBezTo>
                        <a:pt x="117" y="65"/>
                        <a:pt x="118" y="63"/>
                        <a:pt x="117" y="60"/>
                      </a:cubicBezTo>
                      <a:close/>
                      <a:moveTo>
                        <a:pt x="59" y="87"/>
                      </a:moveTo>
                      <a:cubicBezTo>
                        <a:pt x="54" y="89"/>
                        <a:pt x="48" y="87"/>
                        <a:pt x="46" y="82"/>
                      </a:cubicBezTo>
                      <a:cubicBezTo>
                        <a:pt x="46" y="81"/>
                        <a:pt x="46" y="80"/>
                        <a:pt x="46" y="79"/>
                      </a:cubicBezTo>
                      <a:cubicBezTo>
                        <a:pt x="64" y="75"/>
                        <a:pt x="64" y="75"/>
                        <a:pt x="64" y="75"/>
                      </a:cubicBezTo>
                      <a:cubicBezTo>
                        <a:pt x="65" y="80"/>
                        <a:pt x="63" y="85"/>
                        <a:pt x="59" y="87"/>
                      </a:cubicBezTo>
                      <a:close/>
                      <a:moveTo>
                        <a:pt x="79" y="23"/>
                      </a:moveTo>
                      <a:cubicBezTo>
                        <a:pt x="18" y="64"/>
                        <a:pt x="18" y="64"/>
                        <a:pt x="18" y="64"/>
                      </a:cubicBezTo>
                      <a:cubicBezTo>
                        <a:pt x="17" y="66"/>
                        <a:pt x="14" y="65"/>
                        <a:pt x="13" y="63"/>
                      </a:cubicBezTo>
                      <a:cubicBezTo>
                        <a:pt x="12" y="62"/>
                        <a:pt x="12" y="59"/>
                        <a:pt x="14" y="58"/>
                      </a:cubicBezTo>
                      <a:cubicBezTo>
                        <a:pt x="75" y="17"/>
                        <a:pt x="75" y="17"/>
                        <a:pt x="75" y="17"/>
                      </a:cubicBezTo>
                      <a:cubicBezTo>
                        <a:pt x="77" y="15"/>
                        <a:pt x="79" y="16"/>
                        <a:pt x="80" y="18"/>
                      </a:cubicBezTo>
                      <a:cubicBezTo>
                        <a:pt x="81" y="19"/>
                        <a:pt x="81" y="22"/>
                        <a:pt x="79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8" name="椭圆 37"/>
              <p:cNvSpPr/>
              <p:nvPr/>
            </p:nvSpPr>
            <p:spPr>
              <a:xfrm>
                <a:off x="3143250" y="1531927"/>
                <a:ext cx="770628" cy="770266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212946" y="1601590"/>
                <a:ext cx="631233" cy="630937"/>
              </a:xfrm>
              <a:prstGeom prst="ellipse">
                <a:avLst/>
              </a:prstGeom>
              <a:solidFill>
                <a:srgbClr val="1C50A2"/>
              </a:solidFill>
              <a:ln w="25400" cap="flat" cmpd="sng" algn="ctr">
                <a:noFill/>
                <a:prstDash val="solid"/>
              </a:ln>
              <a:effectLst>
                <a:innerShdw dist="88900" dir="13500000">
                  <a:srgbClr val="2683C6">
                    <a:lumMod val="50000"/>
                    <a:alpha val="50000"/>
                  </a:srgbClr>
                </a:innerShdw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40" name="组合 39"/>
              <p:cNvGrpSpPr/>
              <p:nvPr/>
            </p:nvGrpSpPr>
            <p:grpSpPr>
              <a:xfrm>
                <a:off x="3390739" y="1786904"/>
                <a:ext cx="291592" cy="273700"/>
                <a:chOff x="3411256" y="4486155"/>
                <a:chExt cx="567731" cy="533142"/>
              </a:xfrm>
              <a:solidFill>
                <a:sysClr val="window" lastClr="FFFFFF"/>
              </a:solidFill>
            </p:grpSpPr>
            <p:sp>
              <p:nvSpPr>
                <p:cNvPr id="41" name="Freeform 156"/>
                <p:cNvSpPr/>
                <p:nvPr/>
              </p:nvSpPr>
              <p:spPr bwMode="auto">
                <a:xfrm>
                  <a:off x="3411256" y="4486155"/>
                  <a:ext cx="363778" cy="435340"/>
                </a:xfrm>
                <a:custGeom>
                  <a:avLst/>
                  <a:gdLst>
                    <a:gd name="T0" fmla="*/ 11 w 129"/>
                    <a:gd name="T1" fmla="*/ 12 h 154"/>
                    <a:gd name="T2" fmla="*/ 118 w 129"/>
                    <a:gd name="T3" fmla="*/ 12 h 154"/>
                    <a:gd name="T4" fmla="*/ 118 w 129"/>
                    <a:gd name="T5" fmla="*/ 31 h 154"/>
                    <a:gd name="T6" fmla="*/ 129 w 129"/>
                    <a:gd name="T7" fmla="*/ 31 h 154"/>
                    <a:gd name="T8" fmla="*/ 129 w 129"/>
                    <a:gd name="T9" fmla="*/ 10 h 154"/>
                    <a:gd name="T10" fmla="*/ 120 w 129"/>
                    <a:gd name="T11" fmla="*/ 0 h 154"/>
                    <a:gd name="T12" fmla="*/ 10 w 129"/>
                    <a:gd name="T13" fmla="*/ 0 h 154"/>
                    <a:gd name="T14" fmla="*/ 0 w 129"/>
                    <a:gd name="T15" fmla="*/ 10 h 154"/>
                    <a:gd name="T16" fmla="*/ 0 w 129"/>
                    <a:gd name="T17" fmla="*/ 144 h 154"/>
                    <a:gd name="T18" fmla="*/ 10 w 129"/>
                    <a:gd name="T19" fmla="*/ 154 h 154"/>
                    <a:gd name="T20" fmla="*/ 69 w 129"/>
                    <a:gd name="T21" fmla="*/ 154 h 154"/>
                    <a:gd name="T22" fmla="*/ 69 w 129"/>
                    <a:gd name="T23" fmla="*/ 143 h 154"/>
                    <a:gd name="T24" fmla="*/ 11 w 129"/>
                    <a:gd name="T25" fmla="*/ 143 h 154"/>
                    <a:gd name="T26" fmla="*/ 11 w 129"/>
                    <a:gd name="T27" fmla="*/ 12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9" h="154">
                      <a:moveTo>
                        <a:pt x="11" y="12"/>
                      </a:moveTo>
                      <a:cubicBezTo>
                        <a:pt x="118" y="12"/>
                        <a:pt x="118" y="12"/>
                        <a:pt x="118" y="12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129" y="31"/>
                        <a:pt x="129" y="31"/>
                        <a:pt x="129" y="31"/>
                      </a:cubicBezTo>
                      <a:cubicBezTo>
                        <a:pt x="129" y="10"/>
                        <a:pt x="129" y="10"/>
                        <a:pt x="129" y="10"/>
                      </a:cubicBezTo>
                      <a:cubicBezTo>
                        <a:pt x="129" y="5"/>
                        <a:pt x="125" y="0"/>
                        <a:pt x="12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5" y="0"/>
                        <a:pt x="0" y="5"/>
                        <a:pt x="0" y="10"/>
                      </a:cubicBezTo>
                      <a:cubicBezTo>
                        <a:pt x="0" y="144"/>
                        <a:pt x="0" y="144"/>
                        <a:pt x="0" y="144"/>
                      </a:cubicBezTo>
                      <a:cubicBezTo>
                        <a:pt x="0" y="150"/>
                        <a:pt x="5" y="154"/>
                        <a:pt x="10" y="154"/>
                      </a:cubicBezTo>
                      <a:cubicBezTo>
                        <a:pt x="69" y="154"/>
                        <a:pt x="69" y="154"/>
                        <a:pt x="69" y="154"/>
                      </a:cubicBezTo>
                      <a:cubicBezTo>
                        <a:pt x="69" y="143"/>
                        <a:pt x="69" y="143"/>
                        <a:pt x="69" y="143"/>
                      </a:cubicBezTo>
                      <a:cubicBezTo>
                        <a:pt x="11" y="143"/>
                        <a:pt x="11" y="143"/>
                        <a:pt x="11" y="143"/>
                      </a:cubicBezTo>
                      <a:lnTo>
                        <a:pt x="11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" name="Freeform 157"/>
                <p:cNvSpPr>
                  <a:spLocks noEditPoints="1"/>
                </p:cNvSpPr>
                <p:nvPr/>
              </p:nvSpPr>
              <p:spPr bwMode="auto">
                <a:xfrm>
                  <a:off x="3617595" y="4585150"/>
                  <a:ext cx="361392" cy="434147"/>
                </a:xfrm>
                <a:custGeom>
                  <a:avLst/>
                  <a:gdLst>
                    <a:gd name="T0" fmla="*/ 119 w 128"/>
                    <a:gd name="T1" fmla="*/ 0 h 154"/>
                    <a:gd name="T2" fmla="*/ 9 w 128"/>
                    <a:gd name="T3" fmla="*/ 0 h 154"/>
                    <a:gd name="T4" fmla="*/ 0 w 128"/>
                    <a:gd name="T5" fmla="*/ 10 h 154"/>
                    <a:gd name="T6" fmla="*/ 0 w 128"/>
                    <a:gd name="T7" fmla="*/ 144 h 154"/>
                    <a:gd name="T8" fmla="*/ 9 w 128"/>
                    <a:gd name="T9" fmla="*/ 154 h 154"/>
                    <a:gd name="T10" fmla="*/ 119 w 128"/>
                    <a:gd name="T11" fmla="*/ 154 h 154"/>
                    <a:gd name="T12" fmla="*/ 128 w 128"/>
                    <a:gd name="T13" fmla="*/ 144 h 154"/>
                    <a:gd name="T14" fmla="*/ 128 w 128"/>
                    <a:gd name="T15" fmla="*/ 10 h 154"/>
                    <a:gd name="T16" fmla="*/ 119 w 128"/>
                    <a:gd name="T17" fmla="*/ 0 h 154"/>
                    <a:gd name="T18" fmla="*/ 117 w 128"/>
                    <a:gd name="T19" fmla="*/ 142 h 154"/>
                    <a:gd name="T20" fmla="*/ 10 w 128"/>
                    <a:gd name="T21" fmla="*/ 142 h 154"/>
                    <a:gd name="T22" fmla="*/ 10 w 128"/>
                    <a:gd name="T23" fmla="*/ 12 h 154"/>
                    <a:gd name="T24" fmla="*/ 117 w 128"/>
                    <a:gd name="T25" fmla="*/ 12 h 154"/>
                    <a:gd name="T26" fmla="*/ 117 w 128"/>
                    <a:gd name="T27" fmla="*/ 142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8" h="154">
                      <a:moveTo>
                        <a:pt x="119" y="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5"/>
                        <a:pt x="0" y="10"/>
                      </a:cubicBezTo>
                      <a:cubicBezTo>
                        <a:pt x="0" y="144"/>
                        <a:pt x="0" y="144"/>
                        <a:pt x="0" y="144"/>
                      </a:cubicBezTo>
                      <a:cubicBezTo>
                        <a:pt x="0" y="150"/>
                        <a:pt x="4" y="154"/>
                        <a:pt x="9" y="154"/>
                      </a:cubicBezTo>
                      <a:cubicBezTo>
                        <a:pt x="119" y="154"/>
                        <a:pt x="119" y="154"/>
                        <a:pt x="119" y="154"/>
                      </a:cubicBezTo>
                      <a:cubicBezTo>
                        <a:pt x="124" y="154"/>
                        <a:pt x="128" y="150"/>
                        <a:pt x="128" y="144"/>
                      </a:cubicBezTo>
                      <a:cubicBezTo>
                        <a:pt x="128" y="10"/>
                        <a:pt x="128" y="10"/>
                        <a:pt x="128" y="10"/>
                      </a:cubicBezTo>
                      <a:cubicBezTo>
                        <a:pt x="128" y="5"/>
                        <a:pt x="124" y="0"/>
                        <a:pt x="119" y="0"/>
                      </a:cubicBezTo>
                      <a:close/>
                      <a:moveTo>
                        <a:pt x="117" y="142"/>
                      </a:moveTo>
                      <a:cubicBezTo>
                        <a:pt x="10" y="142"/>
                        <a:pt x="10" y="142"/>
                        <a:pt x="10" y="142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17" y="12"/>
                        <a:pt x="117" y="12"/>
                        <a:pt x="117" y="12"/>
                      </a:cubicBezTo>
                      <a:lnTo>
                        <a:pt x="117" y="1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" name="Rectangle 158"/>
                <p:cNvSpPr>
                  <a:spLocks noChangeArrowheads="1"/>
                </p:cNvSpPr>
                <p:nvPr/>
              </p:nvSpPr>
              <p:spPr bwMode="auto">
                <a:xfrm>
                  <a:off x="3671267" y="4692494"/>
                  <a:ext cx="256434" cy="2504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" name="Rectangle 159"/>
                <p:cNvSpPr>
                  <a:spLocks noChangeArrowheads="1"/>
                </p:cNvSpPr>
                <p:nvPr/>
              </p:nvSpPr>
              <p:spPr bwMode="auto">
                <a:xfrm>
                  <a:off x="3671267" y="4760479"/>
                  <a:ext cx="256434" cy="2504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" name="Rectangle 160"/>
                <p:cNvSpPr>
                  <a:spLocks noChangeArrowheads="1"/>
                </p:cNvSpPr>
                <p:nvPr/>
              </p:nvSpPr>
              <p:spPr bwMode="auto">
                <a:xfrm>
                  <a:off x="3671267" y="4828463"/>
                  <a:ext cx="256434" cy="2146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671267" y="4895255"/>
                  <a:ext cx="256434" cy="2266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" name="Freeform 162"/>
                <p:cNvSpPr/>
                <p:nvPr/>
              </p:nvSpPr>
              <p:spPr bwMode="auto">
                <a:xfrm>
                  <a:off x="3468506" y="4597077"/>
                  <a:ext cx="132391" cy="273131"/>
                </a:xfrm>
                <a:custGeom>
                  <a:avLst/>
                  <a:gdLst>
                    <a:gd name="T0" fmla="*/ 47 w 47"/>
                    <a:gd name="T1" fmla="*/ 97 h 97"/>
                    <a:gd name="T2" fmla="*/ 47 w 47"/>
                    <a:gd name="T3" fmla="*/ 78 h 97"/>
                    <a:gd name="T4" fmla="*/ 47 w 47"/>
                    <a:gd name="T5" fmla="*/ 78 h 97"/>
                    <a:gd name="T6" fmla="*/ 17 w 47"/>
                    <a:gd name="T7" fmla="*/ 48 h 97"/>
                    <a:gd name="T8" fmla="*/ 47 w 47"/>
                    <a:gd name="T9" fmla="*/ 19 h 97"/>
                    <a:gd name="T10" fmla="*/ 47 w 47"/>
                    <a:gd name="T11" fmla="*/ 19 h 97"/>
                    <a:gd name="T12" fmla="*/ 47 w 47"/>
                    <a:gd name="T13" fmla="*/ 0 h 97"/>
                    <a:gd name="T14" fmla="*/ 38 w 47"/>
                    <a:gd name="T15" fmla="*/ 0 h 97"/>
                    <a:gd name="T16" fmla="*/ 38 w 47"/>
                    <a:gd name="T17" fmla="*/ 8 h 97"/>
                    <a:gd name="T18" fmla="*/ 24 w 47"/>
                    <a:gd name="T19" fmla="*/ 14 h 97"/>
                    <a:gd name="T20" fmla="*/ 19 w 47"/>
                    <a:gd name="T21" fmla="*/ 8 h 97"/>
                    <a:gd name="T22" fmla="*/ 6 w 47"/>
                    <a:gd name="T23" fmla="*/ 20 h 97"/>
                    <a:gd name="T24" fmla="*/ 12 w 47"/>
                    <a:gd name="T25" fmla="*/ 26 h 97"/>
                    <a:gd name="T26" fmla="*/ 6 w 47"/>
                    <a:gd name="T27" fmla="*/ 40 h 97"/>
                    <a:gd name="T28" fmla="*/ 0 w 47"/>
                    <a:gd name="T29" fmla="*/ 40 h 97"/>
                    <a:gd name="T30" fmla="*/ 0 w 47"/>
                    <a:gd name="T31" fmla="*/ 57 h 97"/>
                    <a:gd name="T32" fmla="*/ 6 w 47"/>
                    <a:gd name="T33" fmla="*/ 57 h 97"/>
                    <a:gd name="T34" fmla="*/ 12 w 47"/>
                    <a:gd name="T35" fmla="*/ 71 h 97"/>
                    <a:gd name="T36" fmla="*/ 6 w 47"/>
                    <a:gd name="T37" fmla="*/ 77 h 97"/>
                    <a:gd name="T38" fmla="*/ 18 w 47"/>
                    <a:gd name="T39" fmla="*/ 89 h 97"/>
                    <a:gd name="T40" fmla="*/ 24 w 47"/>
                    <a:gd name="T41" fmla="*/ 83 h 97"/>
                    <a:gd name="T42" fmla="*/ 38 w 47"/>
                    <a:gd name="T43" fmla="*/ 89 h 97"/>
                    <a:gd name="T44" fmla="*/ 38 w 47"/>
                    <a:gd name="T45" fmla="*/ 97 h 97"/>
                    <a:gd name="T46" fmla="*/ 47 w 47"/>
                    <a:gd name="T47" fmla="*/ 97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97">
                      <a:moveTo>
                        <a:pt x="47" y="97"/>
                      </a:moveTo>
                      <a:cubicBezTo>
                        <a:pt x="47" y="78"/>
                        <a:pt x="47" y="78"/>
                        <a:pt x="47" y="78"/>
                      </a:cubicBezTo>
                      <a:cubicBezTo>
                        <a:pt x="47" y="78"/>
                        <a:pt x="47" y="78"/>
                        <a:pt x="47" y="78"/>
                      </a:cubicBezTo>
                      <a:cubicBezTo>
                        <a:pt x="30" y="78"/>
                        <a:pt x="17" y="64"/>
                        <a:pt x="17" y="48"/>
                      </a:cubicBezTo>
                      <a:cubicBezTo>
                        <a:pt x="17" y="32"/>
                        <a:pt x="30" y="19"/>
                        <a:pt x="47" y="19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33" y="9"/>
                        <a:pt x="28" y="11"/>
                        <a:pt x="24" y="14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12" y="26"/>
                        <a:pt x="12" y="26"/>
                        <a:pt x="12" y="26"/>
                      </a:cubicBezTo>
                      <a:cubicBezTo>
                        <a:pt x="9" y="30"/>
                        <a:pt x="7" y="35"/>
                        <a:pt x="6" y="40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57"/>
                        <a:pt x="0" y="57"/>
                        <a:pt x="0" y="57"/>
                      </a:cubicBezTo>
                      <a:cubicBezTo>
                        <a:pt x="6" y="57"/>
                        <a:pt x="6" y="57"/>
                        <a:pt x="6" y="57"/>
                      </a:cubicBezTo>
                      <a:cubicBezTo>
                        <a:pt x="7" y="62"/>
                        <a:pt x="9" y="67"/>
                        <a:pt x="12" y="71"/>
                      </a:cubicBezTo>
                      <a:cubicBezTo>
                        <a:pt x="6" y="77"/>
                        <a:pt x="6" y="77"/>
                        <a:pt x="6" y="77"/>
                      </a:cubicBezTo>
                      <a:cubicBezTo>
                        <a:pt x="18" y="89"/>
                        <a:pt x="18" y="89"/>
                        <a:pt x="18" y="89"/>
                      </a:cubicBezTo>
                      <a:cubicBezTo>
                        <a:pt x="24" y="83"/>
                        <a:pt x="24" y="83"/>
                        <a:pt x="24" y="83"/>
                      </a:cubicBezTo>
                      <a:cubicBezTo>
                        <a:pt x="28" y="86"/>
                        <a:pt x="33" y="88"/>
                        <a:pt x="38" y="89"/>
                      </a:cubicBezTo>
                      <a:cubicBezTo>
                        <a:pt x="38" y="97"/>
                        <a:pt x="38" y="97"/>
                        <a:pt x="38" y="97"/>
                      </a:cubicBezTo>
                      <a:lnTo>
                        <a:pt x="47" y="9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" name="Freeform 163"/>
                <p:cNvSpPr/>
                <p:nvPr/>
              </p:nvSpPr>
              <p:spPr bwMode="auto">
                <a:xfrm>
                  <a:off x="3538876" y="4669833"/>
                  <a:ext cx="62021" cy="127621"/>
                </a:xfrm>
                <a:custGeom>
                  <a:avLst/>
                  <a:gdLst>
                    <a:gd name="T0" fmla="*/ 22 w 22"/>
                    <a:gd name="T1" fmla="*/ 7 h 45"/>
                    <a:gd name="T2" fmla="*/ 22 w 22"/>
                    <a:gd name="T3" fmla="*/ 0 h 45"/>
                    <a:gd name="T4" fmla="*/ 22 w 22"/>
                    <a:gd name="T5" fmla="*/ 0 h 45"/>
                    <a:gd name="T6" fmla="*/ 0 w 22"/>
                    <a:gd name="T7" fmla="*/ 22 h 45"/>
                    <a:gd name="T8" fmla="*/ 22 w 22"/>
                    <a:gd name="T9" fmla="*/ 45 h 45"/>
                    <a:gd name="T10" fmla="*/ 22 w 22"/>
                    <a:gd name="T11" fmla="*/ 45 h 45"/>
                    <a:gd name="T12" fmla="*/ 22 w 22"/>
                    <a:gd name="T13" fmla="*/ 38 h 45"/>
                    <a:gd name="T14" fmla="*/ 22 w 22"/>
                    <a:gd name="T15" fmla="*/ 38 h 45"/>
                    <a:gd name="T16" fmla="*/ 7 w 22"/>
                    <a:gd name="T17" fmla="*/ 22 h 45"/>
                    <a:gd name="T18" fmla="*/ 22 w 22"/>
                    <a:gd name="T19" fmla="*/ 7 h 45"/>
                    <a:gd name="T20" fmla="*/ 22 w 22"/>
                    <a:gd name="T21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45">
                      <a:moveTo>
                        <a:pt x="22" y="7"/>
                      </a:move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9" y="0"/>
                        <a:pt x="0" y="10"/>
                        <a:pt x="0" y="22"/>
                      </a:cubicBezTo>
                      <a:cubicBezTo>
                        <a:pt x="0" y="35"/>
                        <a:pt x="9" y="45"/>
                        <a:pt x="22" y="45"/>
                      </a:cubicBezTo>
                      <a:cubicBezTo>
                        <a:pt x="22" y="45"/>
                        <a:pt x="22" y="45"/>
                        <a:pt x="22" y="45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cubicBezTo>
                        <a:pt x="13" y="38"/>
                        <a:pt x="7" y="31"/>
                        <a:pt x="7" y="22"/>
                      </a:cubicBezTo>
                      <a:cubicBezTo>
                        <a:pt x="7" y="14"/>
                        <a:pt x="13" y="7"/>
                        <a:pt x="22" y="7"/>
                      </a:cubicBezTo>
                      <a:cubicBezTo>
                        <a:pt x="22" y="7"/>
                        <a:pt x="22" y="7"/>
                        <a:pt x="2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" name="Freeform 164"/>
                <p:cNvSpPr/>
                <p:nvPr/>
              </p:nvSpPr>
              <p:spPr bwMode="auto">
                <a:xfrm>
                  <a:off x="3578236" y="4709192"/>
                  <a:ext cx="22662" cy="45323"/>
                </a:xfrm>
                <a:custGeom>
                  <a:avLst/>
                  <a:gdLst>
                    <a:gd name="T0" fmla="*/ 8 w 8"/>
                    <a:gd name="T1" fmla="*/ 16 h 16"/>
                    <a:gd name="T2" fmla="*/ 8 w 8"/>
                    <a:gd name="T3" fmla="*/ 0 h 16"/>
                    <a:gd name="T4" fmla="*/ 0 w 8"/>
                    <a:gd name="T5" fmla="*/ 8 h 16"/>
                    <a:gd name="T6" fmla="*/ 8 w 8"/>
                    <a:gd name="T7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6">
                      <a:moveTo>
                        <a:pt x="8" y="16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0" y="13"/>
                        <a:pt x="3" y="16"/>
                        <a:pt x="8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sp>
        <p:nvSpPr>
          <p:cNvPr id="102" name="矩形 101"/>
          <p:cNvSpPr/>
          <p:nvPr/>
        </p:nvSpPr>
        <p:spPr>
          <a:xfrm>
            <a:off x="1080000" y="4320000"/>
            <a:ext cx="1944000" cy="10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Model Flow</a:t>
            </a:r>
          </a:p>
          <a:p>
            <a:r>
              <a:rPr lang="en-US" altLang="zh-CN" sz="1600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Extracting models as needed, according to computation setting</a:t>
            </a:r>
            <a:endParaRPr lang="zh-CN" altLang="en-US" sz="1600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4896000" y="3780000"/>
            <a:ext cx="1944000" cy="10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altLang="zh-CN" b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Algo</a:t>
            </a:r>
            <a:r>
              <a:rPr lang="en-US" altLang="zh-CN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Flow</a:t>
            </a:r>
          </a:p>
          <a:p>
            <a:r>
              <a:rPr lang="en-US" altLang="zh-CN" sz="1600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Automatically fine-tuning the extracted model on target data</a:t>
            </a:r>
            <a:endParaRPr lang="zh-CN" altLang="en-US" sz="1600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5616000" y="5760000"/>
            <a:ext cx="1944000" cy="10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Data Flow</a:t>
            </a:r>
          </a:p>
          <a:p>
            <a:r>
              <a:rPr lang="en-US" altLang="zh-CN" sz="1600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Iterating the model based on long-tailed and/or novel cases</a:t>
            </a:r>
            <a:endParaRPr lang="zh-CN" altLang="en-US" sz="1600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2088000" y="6264000"/>
            <a:ext cx="2592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Diagnosis Flow</a:t>
            </a:r>
            <a:endParaRPr lang="en-US" altLang="zh-CN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r>
              <a:rPr lang="en-US" altLang="zh-CN" sz="1600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Returning reports for users</a:t>
            </a:r>
            <a:endParaRPr lang="zh-CN" altLang="en-US" sz="1600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3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 animBg="1"/>
      <p:bldP spid="19" grpId="0" animBg="1"/>
      <p:bldP spid="102" grpId="0"/>
      <p:bldP spid="104" grpId="0"/>
      <p:bldP spid="105" grpId="0"/>
      <p:bldP spid="10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Looking into the Future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Where are we now? What may happen in the future?</a:t>
            </a:r>
            <a:endParaRPr lang="en-US" altLang="zh-CN" sz="2800" b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8424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Why?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9612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How?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10800000" y="72000"/>
            <a:ext cx="1260000" cy="36000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Future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12965"/>
          <a:stretch/>
        </p:blipFill>
        <p:spPr>
          <a:xfrm>
            <a:off x="360000" y="1800000"/>
            <a:ext cx="5400000" cy="37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任意多边形 10"/>
          <p:cNvSpPr/>
          <p:nvPr/>
        </p:nvSpPr>
        <p:spPr>
          <a:xfrm>
            <a:off x="6587999" y="2268000"/>
            <a:ext cx="4896000" cy="3096000"/>
          </a:xfrm>
          <a:custGeom>
            <a:avLst/>
            <a:gdLst>
              <a:gd name="connsiteX0" fmla="*/ 0 w 8544560"/>
              <a:gd name="connsiteY0" fmla="*/ 3891280 h 3891280"/>
              <a:gd name="connsiteX1" fmla="*/ 2306320 w 8544560"/>
              <a:gd name="connsiteY1" fmla="*/ 3342640 h 3891280"/>
              <a:gd name="connsiteX2" fmla="*/ 2936240 w 8544560"/>
              <a:gd name="connsiteY2" fmla="*/ 1889760 h 3891280"/>
              <a:gd name="connsiteX3" fmla="*/ 5273040 w 8544560"/>
              <a:gd name="connsiteY3" fmla="*/ 1564640 h 3891280"/>
              <a:gd name="connsiteX4" fmla="*/ 6116320 w 8544560"/>
              <a:gd name="connsiteY4" fmla="*/ 304800 h 3891280"/>
              <a:gd name="connsiteX5" fmla="*/ 8544560 w 8544560"/>
              <a:gd name="connsiteY5" fmla="*/ 0 h 389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44560" h="3891280">
                <a:moveTo>
                  <a:pt x="0" y="3891280"/>
                </a:moveTo>
                <a:cubicBezTo>
                  <a:pt x="908473" y="3783753"/>
                  <a:pt x="1816947" y="3676227"/>
                  <a:pt x="2306320" y="3342640"/>
                </a:cubicBezTo>
                <a:cubicBezTo>
                  <a:pt x="2795693" y="3009053"/>
                  <a:pt x="2441787" y="2186093"/>
                  <a:pt x="2936240" y="1889760"/>
                </a:cubicBezTo>
                <a:cubicBezTo>
                  <a:pt x="3430693" y="1593427"/>
                  <a:pt x="4743027" y="1828800"/>
                  <a:pt x="5273040" y="1564640"/>
                </a:cubicBezTo>
                <a:cubicBezTo>
                  <a:pt x="5803053" y="1300480"/>
                  <a:pt x="5571067" y="565573"/>
                  <a:pt x="6116320" y="304800"/>
                </a:cubicBezTo>
                <a:cubicBezTo>
                  <a:pt x="6661573" y="44027"/>
                  <a:pt x="8111067" y="35560"/>
                  <a:pt x="854456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6300000" y="5508000"/>
            <a:ext cx="5400000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6300000" y="2088000"/>
            <a:ext cx="0" cy="34200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7740000" y="4932000"/>
            <a:ext cx="144000" cy="14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100000" y="3816000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9576000" y="3420000"/>
            <a:ext cx="144000" cy="14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9972000" y="2484000"/>
            <a:ext cx="144000" cy="144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732000" y="5256000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408000" y="4392000"/>
            <a:ext cx="1584000" cy="7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SIFT and other local features, 1999</a:t>
            </a:r>
            <a:endParaRPr lang="zh-CN" altLang="en-US" sz="16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08000" y="1908000"/>
            <a:ext cx="1296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The ability of CV algorithms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280000" y="3888000"/>
            <a:ext cx="3600000" cy="151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16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Large-scale bag-of-visual-words (BOVW) classifiers, 2010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In ILSVRC 2012, XRCE/INRIA built an SVM with 1,000 classes and 1M feature dimensions, leading to 1 billion parameters!</a:t>
            </a:r>
            <a:endParaRPr lang="zh-CN" altLang="en-US" sz="16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408000" y="3168000"/>
            <a:ext cx="1584000" cy="7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1600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AlexNet</a:t>
            </a:r>
            <a:r>
              <a:rPr lang="en-US" altLang="zh-CN" sz="16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 and other neural networks, 2012</a:t>
            </a:r>
            <a:endParaRPr lang="zh-CN" altLang="en-US" sz="16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936000" y="2952000"/>
            <a:ext cx="1944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16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Large pre-trained deep networks, today</a:t>
            </a:r>
            <a:endParaRPr lang="zh-CN" altLang="en-US" sz="1600" dirty="0">
              <a:solidFill>
                <a:srgbClr val="0070C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180000" y="2016000"/>
            <a:ext cx="540000" cy="86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72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?</a:t>
            </a:r>
            <a:endParaRPr lang="zh-CN" altLang="en-US" sz="72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1520000" y="5220000"/>
            <a:ext cx="54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Time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60000" y="5652000"/>
            <a:ext cx="5400000" cy="10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The Gartner Hype Cycle 2021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[Gartner'2021]</a:t>
            </a:r>
            <a:endParaRPr lang="en-US" altLang="zh-CN" sz="16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Any new technology has to go </a:t>
            </a:r>
            <a:r>
              <a:rPr lang="en-US" altLang="zh-CN" sz="1600" dirty="0">
                <a:solidFill>
                  <a:schemeClr val="tx1"/>
                </a:solidFill>
                <a:latin typeface="Georgia" panose="02040502050405020303" pitchFamily="18" charset="0"/>
              </a:rPr>
              <a:t>through </a:t>
            </a:r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the </a:t>
            </a:r>
            <a:r>
              <a:rPr lang="en-US" altLang="zh-CN" sz="16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Peak </a:t>
            </a:r>
            <a:r>
              <a:rPr lang="en-US" altLang="zh-CN" sz="1600" i="1" dirty="0">
                <a:solidFill>
                  <a:srgbClr val="C00000"/>
                </a:solidFill>
                <a:latin typeface="Georgia" panose="02040502050405020303" pitchFamily="18" charset="0"/>
              </a:rPr>
              <a:t>of Inflated </a:t>
            </a:r>
            <a:r>
              <a:rPr lang="en-US" altLang="zh-CN" sz="16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Expectations</a:t>
            </a:r>
            <a:r>
              <a:rPr lang="en-US" altLang="zh-CN" sz="1600" dirty="0">
                <a:solidFill>
                  <a:schemeClr val="tx1"/>
                </a:solidFill>
                <a:latin typeface="Georgia" panose="02040502050405020303" pitchFamily="18" charset="0"/>
              </a:rPr>
              <a:t>, </a:t>
            </a:r>
            <a:r>
              <a:rPr lang="en-US" altLang="zh-CN" sz="1600" i="1" dirty="0">
                <a:solidFill>
                  <a:srgbClr val="C00000"/>
                </a:solidFill>
                <a:latin typeface="Georgia" panose="02040502050405020303" pitchFamily="18" charset="0"/>
              </a:rPr>
              <a:t>Trough of </a:t>
            </a:r>
            <a:r>
              <a:rPr lang="en-US" altLang="zh-CN" sz="16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Disillusionment</a:t>
            </a:r>
            <a:r>
              <a:rPr lang="en-US" altLang="zh-CN" sz="1600" dirty="0">
                <a:solidFill>
                  <a:schemeClr val="tx1"/>
                </a:solidFill>
                <a:latin typeface="Georgia" panose="02040502050405020303" pitchFamily="18" charset="0"/>
              </a:rPr>
              <a:t>, </a:t>
            </a:r>
            <a:r>
              <a:rPr lang="en-US" altLang="zh-CN" sz="1600" i="1" dirty="0">
                <a:solidFill>
                  <a:srgbClr val="C00000"/>
                </a:solidFill>
                <a:latin typeface="Georgia" panose="02040502050405020303" pitchFamily="18" charset="0"/>
              </a:rPr>
              <a:t>Slope of </a:t>
            </a:r>
            <a:r>
              <a:rPr lang="en-US" altLang="zh-CN" sz="16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Enlightenment</a:t>
            </a:r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, and arrive at </a:t>
            </a:r>
            <a:r>
              <a:rPr lang="en-US" altLang="zh-CN" sz="1600" dirty="0">
                <a:solidFill>
                  <a:schemeClr val="tx1"/>
                </a:solidFill>
                <a:latin typeface="Georgia" panose="02040502050405020303" pitchFamily="18" charset="0"/>
              </a:rPr>
              <a:t>the </a:t>
            </a:r>
            <a:r>
              <a:rPr lang="en-US" altLang="zh-CN" sz="1600" i="1" dirty="0">
                <a:solidFill>
                  <a:srgbClr val="C00000"/>
                </a:solidFill>
                <a:latin typeface="Georgia" panose="02040502050405020303" pitchFamily="18" charset="0"/>
              </a:rPr>
              <a:t>Plateau of Productivity</a:t>
            </a:r>
            <a:endParaRPr lang="zh-CN" altLang="en-US" sz="1600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300000" y="5652000"/>
            <a:ext cx="5400000" cy="10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The Growth of CV Algorithms with Time</a:t>
            </a:r>
          </a:p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New technology comes as a major leap: the last leap (deep learning) happened in 2012, with the </a:t>
            </a:r>
            <a:r>
              <a:rPr lang="en-US" altLang="zh-CN" sz="16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deep neural networks</a:t>
            </a:r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replacing the dominance of </a:t>
            </a:r>
            <a:r>
              <a:rPr lang="en-US" altLang="zh-CN" sz="16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conventional large models</a:t>
            </a:r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!</a:t>
            </a:r>
            <a:endParaRPr lang="zh-CN" altLang="en-US" sz="1600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960000" y="3096000"/>
            <a:ext cx="108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altLang="zh-CN" sz="16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Is </a:t>
            </a:r>
            <a:r>
              <a:rPr lang="en-US" altLang="zh-CN" sz="16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CV </a:t>
            </a:r>
            <a:r>
              <a:rPr lang="en-US" altLang="zh-CN" sz="16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here?</a:t>
            </a:r>
            <a:endParaRPr lang="zh-CN" altLang="en-US" sz="16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880000" y="2772000"/>
            <a:ext cx="198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altLang="zh-CN" sz="1600" dirty="0" smtClean="0">
                <a:solidFill>
                  <a:srgbClr val="00B050"/>
                </a:solidFill>
                <a:latin typeface="Georgia" panose="02040502050405020303" pitchFamily="18" charset="0"/>
              </a:rPr>
              <a:t>Is large-model here?</a:t>
            </a:r>
            <a:endParaRPr lang="zh-CN" altLang="en-US" sz="1600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 flipH="1">
            <a:off x="3096000" y="3240000"/>
            <a:ext cx="864000" cy="900000"/>
          </a:xfrm>
          <a:prstGeom prst="straightConnector1">
            <a:avLst/>
          </a:prstGeom>
          <a:ln w="12700">
            <a:solidFill>
              <a:srgbClr val="FF0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 flipV="1">
            <a:off x="2232000" y="2664000"/>
            <a:ext cx="648000" cy="252000"/>
          </a:xfrm>
          <a:prstGeom prst="straightConnector1">
            <a:avLst/>
          </a:prstGeom>
          <a:ln w="12700">
            <a:solidFill>
              <a:srgbClr val="00B05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39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Summary and Takeaways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AI has reached the level, and has the need of landing broadly</a:t>
            </a:r>
            <a:endParaRPr lang="en-US" altLang="zh-CN" sz="2800" b="1" i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This is a challenging problem, arguably different from academic benchmarks</a:t>
            </a: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A promising direction: </a:t>
            </a: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AI workflow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based on </a:t>
            </a: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pre-trained models </a:t>
            </a:r>
            <a:endParaRPr lang="en-US" altLang="zh-CN" sz="2400" b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Pre-trained models are </a:t>
            </a: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important, </a:t>
            </a:r>
            <a:r>
              <a:rPr lang="en-US" altLang="zh-CN" sz="28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but many problems still exist</a:t>
            </a:r>
            <a:endParaRPr lang="en-US" altLang="zh-CN" sz="2800" b="1" i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How to make use of vision data efficiently, </a:t>
            </a:r>
            <a:r>
              <a:rPr lang="en-US" altLang="zh-CN" sz="2400" i="1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e.g.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alleviating </a:t>
            </a: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semantic sparsity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?</a:t>
            </a: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Is it possible to </a:t>
            </a: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advance to the next stage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through large pre-trained models?</a:t>
            </a:r>
            <a:endParaRPr lang="en-US" altLang="zh-CN" sz="2400" dirty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Failure must be tolerated before a new success</a:t>
            </a:r>
            <a:endParaRPr lang="en-US" altLang="zh-CN" sz="2400" dirty="0" smtClean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燕尾形 3"/>
          <p:cNvSpPr/>
          <p:nvPr/>
        </p:nvSpPr>
        <p:spPr>
          <a:xfrm>
            <a:off x="8424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Why?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9612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How?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10800000" y="72000"/>
            <a:ext cx="1260000" cy="36000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Future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40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References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[Gartner'2021]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	</a:t>
            </a:r>
            <a:r>
              <a:rPr lang="en-US" altLang="zh-CN" sz="1600" spc="-6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  <a:hlinkClick r:id="rId3"/>
              </a:rPr>
              <a:t>https</a:t>
            </a:r>
            <a:r>
              <a:rPr lang="en-US" altLang="zh-CN" sz="1600" spc="-6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  <a:hlinkClick r:id="rId3"/>
              </a:rPr>
              <a:t>://</a:t>
            </a:r>
            <a:r>
              <a:rPr lang="en-US" altLang="zh-CN" sz="1600" spc="-6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  <a:hlinkClick r:id="rId3"/>
              </a:rPr>
              <a:t>www.gartner.com/smarterwithgartner/3-themes-surface-in-the-2021-hype-cycle-for-emerging-technologies</a:t>
            </a:r>
            <a:endParaRPr lang="en-US" altLang="zh-CN" sz="1600" spc="-60" dirty="0" smtClean="0">
              <a:solidFill>
                <a:schemeClr val="tx1"/>
              </a:solidFill>
              <a:latin typeface="Candara" panose="020E0502030303020204" pitchFamily="34" charset="0"/>
              <a:ea typeface="华文中宋" panose="02010600040101010101" pitchFamily="2" charset="-122"/>
            </a:endParaRPr>
          </a:p>
          <a:p>
            <a:pPr>
              <a:spcAft>
                <a:spcPts val="1200"/>
              </a:spcAft>
            </a:pP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[ILSVRC'2012]	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  <a:hlinkClick r:id="rId4"/>
              </a:rPr>
              <a:t>https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  <a:hlinkClick r:id="rId4"/>
              </a:rPr>
              <a:t>://image-net.org/challenges/LSVRC/2012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  <a:hlinkClick r:id="rId4"/>
              </a:rPr>
              <a:t>/</a:t>
            </a:r>
            <a:endParaRPr lang="en-US" altLang="zh-CN" sz="1600" dirty="0" smtClean="0">
              <a:solidFill>
                <a:schemeClr val="tx1"/>
              </a:solidFill>
              <a:latin typeface="Candara" panose="020E0502030303020204" pitchFamily="34" charset="0"/>
              <a:ea typeface="华文中宋" panose="02010600040101010101" pitchFamily="2" charset="-122"/>
            </a:endParaRPr>
          </a:p>
          <a:p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</a:t>
            </a:r>
            <a:r>
              <a:rPr lang="en-US" altLang="zh-CN" sz="1600" dirty="0" err="1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Bao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2021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]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	</a:t>
            </a:r>
            <a:r>
              <a:rPr lang="en-US" altLang="zh-CN" sz="1600" b="1" dirty="0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H. </a:t>
            </a:r>
            <a:r>
              <a:rPr lang="en-US" altLang="zh-CN" sz="1600" b="1" dirty="0" err="1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Bao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</a:t>
            </a:r>
            <a:r>
              <a:rPr lang="en-US" altLang="zh-CN" sz="1600" dirty="0" err="1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BEiT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: BERT Pre-training of Image Transformers,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in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arXiv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preprint:2106.08254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2021.</a:t>
            </a:r>
            <a:endParaRPr lang="en-US" altLang="zh-CN" sz="1400" dirty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[Bu,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2021]		</a:t>
            </a:r>
            <a:r>
              <a:rPr lang="en-US" altLang="zh-CN" sz="1600" b="1" dirty="0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X. Bu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GAIA: A Transfer Learning System of Object Detection that Fits Your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Needs,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in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CVPR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2021.</a:t>
            </a:r>
            <a:endParaRPr lang="en-US" altLang="zh-CN" sz="1400" dirty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Chen, 2020]	</a:t>
            </a:r>
            <a:r>
              <a:rPr lang="en-US" altLang="zh-CN" sz="1600" b="1" dirty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T. Chen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A Simple Framework for Contrastive Learning of Visual Representations, in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ICML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2020.</a:t>
            </a:r>
            <a:endParaRPr lang="en-US" altLang="zh-CN" sz="1400" dirty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[Deng, 2009]	</a:t>
            </a:r>
            <a:r>
              <a:rPr lang="en-US" altLang="zh-CN" sz="1600" b="1" dirty="0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J</a:t>
            </a:r>
            <a:r>
              <a:rPr lang="en-US" altLang="zh-CN" sz="1600" b="1" dirty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. Deng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ImageNet: A Large-scale Hierarchical Image Database, in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CVPR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2009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.</a:t>
            </a:r>
          </a:p>
          <a:p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</a:t>
            </a:r>
            <a:r>
              <a:rPr lang="en-US" altLang="zh-CN" sz="1600" dirty="0" err="1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Gidaris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2018]	</a:t>
            </a:r>
            <a:r>
              <a:rPr lang="en-US" altLang="zh-CN" sz="1600" b="1" dirty="0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S. </a:t>
            </a:r>
            <a:r>
              <a:rPr lang="en-US" altLang="zh-CN" sz="1600" b="1" dirty="0" err="1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Gidaris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Unsupervised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Representation Learning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by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Predicting Image Rotations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in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ICLR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2018.</a:t>
            </a:r>
          </a:p>
          <a:p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[Grill, 2020]	</a:t>
            </a:r>
            <a:r>
              <a:rPr lang="en-US" altLang="zh-CN" sz="1600" b="1" dirty="0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J. B. Grill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Bootstrap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Your Own Latent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: A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New Approach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to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Self-supervised Learning, in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NeurIPS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2020.</a:t>
            </a:r>
            <a:endParaRPr lang="en-US" altLang="zh-CN" sz="1400" dirty="0" smtClean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[He, 2020]		</a:t>
            </a:r>
            <a:r>
              <a:rPr lang="en-US" altLang="zh-CN" sz="1600" b="1" dirty="0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K. He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Momentum Contrast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for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Unsupervised Visual Representation Learning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in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CVPR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2020.</a:t>
            </a:r>
            <a:endParaRPr lang="en-US" altLang="zh-CN" sz="1400" dirty="0" smtClean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</a:t>
            </a:r>
            <a:r>
              <a:rPr lang="en-US" altLang="zh-CN" sz="1600" dirty="0" err="1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Huo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2021]	</a:t>
            </a:r>
            <a:r>
              <a:rPr lang="en-US" altLang="zh-CN" sz="1600" b="1" dirty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X. </a:t>
            </a:r>
            <a:r>
              <a:rPr lang="en-US" altLang="zh-CN" sz="1600" b="1" dirty="0" err="1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Huo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Heterogeneous Contrastive Learning: Encoding Spatial Information for Compact Visual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			Representations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in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IEEE T-MM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2021.</a:t>
            </a:r>
            <a:endParaRPr lang="en-US" altLang="zh-CN" sz="1400" dirty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[Khosla, 2020]	</a:t>
            </a:r>
            <a:r>
              <a:rPr lang="en-US" altLang="zh-CN" sz="1600" b="1" dirty="0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P. Khosla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Supervised Contrastive Learning, in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NeurIPS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2020.</a:t>
            </a:r>
            <a:endParaRPr lang="en-US" altLang="zh-CN" sz="1400" dirty="0" smtClean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</a:t>
            </a:r>
            <a:r>
              <a:rPr lang="en-US" altLang="zh-CN" sz="1600" dirty="0" err="1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Krizhevsky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2012]	</a:t>
            </a:r>
            <a:r>
              <a:rPr lang="en-US" altLang="zh-CN" sz="1600" b="1" dirty="0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A. </a:t>
            </a:r>
            <a:r>
              <a:rPr lang="en-US" altLang="zh-CN" sz="1600" b="1" dirty="0" err="1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Krizhevsky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ImageNet Classification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with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Deep Convolutional Neural Networks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in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NeurIPS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2012.</a:t>
            </a:r>
            <a:endParaRPr lang="en-US" altLang="zh-CN" sz="1400" dirty="0" smtClean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Lin, 2014]		</a:t>
            </a:r>
            <a:r>
              <a:rPr lang="en-US" altLang="zh-CN" sz="1600" b="1" dirty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T. Y. Lin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Microsoft COCO: Common Objects in Context, in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ECCV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2014.</a:t>
            </a:r>
          </a:p>
          <a:p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[Lowe, 2004]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	</a:t>
            </a:r>
            <a:r>
              <a:rPr lang="en-US" altLang="zh-CN" sz="1600" b="1" dirty="0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D. G. Lowe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Distinctive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Image Features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from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Scale-invariant </a:t>
            </a:r>
            <a:r>
              <a:rPr lang="en-US" altLang="zh-CN" sz="1600" dirty="0" err="1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Keypoints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in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IJCV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2004.</a:t>
            </a:r>
            <a:endParaRPr lang="en-US" altLang="zh-CN" sz="1600" dirty="0">
              <a:solidFill>
                <a:schemeClr val="tx1"/>
              </a:solidFill>
              <a:latin typeface="Candara" panose="020E0502030303020204" pitchFamily="34" charset="0"/>
              <a:ea typeface="华文中宋" panose="02010600040101010101" pitchFamily="2" charset="-122"/>
            </a:endParaRPr>
          </a:p>
          <a:p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</a:t>
            </a:r>
            <a:r>
              <a:rPr lang="en-US" altLang="zh-CN" sz="1600" dirty="0" err="1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Noroozi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2016]	</a:t>
            </a:r>
            <a:r>
              <a:rPr lang="en-US" altLang="zh-CN" sz="1600" b="1" dirty="0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M. </a:t>
            </a:r>
            <a:r>
              <a:rPr lang="en-US" altLang="zh-CN" sz="1600" b="1" dirty="0" err="1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Noroozi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.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Unsupervised Learning of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Visual Representations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by Solving Jigsaw Puzzles, in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ECCV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2016.</a:t>
            </a:r>
          </a:p>
          <a:p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[Wei,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2020]	</a:t>
            </a:r>
            <a:r>
              <a:rPr lang="en-US" altLang="zh-CN" sz="1600" b="1" dirty="0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L. Wei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Can Semantic Labels Assist Self-Supervised Visual Representation Learning?, in </a:t>
            </a:r>
            <a:r>
              <a:rPr lang="en-US" altLang="zh-CN" sz="1600" i="1" dirty="0" err="1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arXiv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			preprint:2011.08621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2020.</a:t>
            </a:r>
            <a:endParaRPr lang="en-US" altLang="zh-CN" sz="1400" dirty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[Xie, 2021]		</a:t>
            </a:r>
            <a:r>
              <a:rPr lang="en-US" altLang="zh-CN" sz="1600" b="1" dirty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L. Xie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What Is Considered Complete for Visual Recognition?, in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arXiv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preprint: 2105.13978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2021.</a:t>
            </a:r>
            <a:endParaRPr lang="en-US" altLang="zh-CN" sz="1400" dirty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[Xu, 2020]		</a:t>
            </a:r>
            <a:r>
              <a:rPr lang="en-US" altLang="zh-CN" sz="1600" b="1" dirty="0" smtClean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H. Xu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Seed the Views: Hierarchical Semantic Alignment for Contrastive Representation Learning, 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in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arXiv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		preprint:2012.02733</a:t>
            </a:r>
            <a:r>
              <a:rPr lang="en-US" altLang="zh-CN" sz="1600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2020.</a:t>
            </a:r>
            <a:endParaRPr lang="en-US" altLang="zh-CN" sz="1400" dirty="0" smtClean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283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Thanks!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If you have any questions or want to open discussions on this talk, please contact me via: </a:t>
            </a:r>
            <a:r>
              <a:rPr lang="en-US" altLang="zh-CN" sz="2800" dirty="0" smtClean="0">
                <a:solidFill>
                  <a:schemeClr val="tx1"/>
                </a:solidFill>
                <a:latin typeface="Century Schoolbook" panose="02040604050505020304" pitchFamily="18" charset="0"/>
                <a:ea typeface="Gadugi" panose="020B0502040204020203" pitchFamily="34" charset="0"/>
                <a:hlinkClick r:id="rId2"/>
              </a:rPr>
              <a:t>198808xc@gmail.com</a:t>
            </a:r>
            <a:endParaRPr lang="en-US" altLang="zh-CN" sz="2800" dirty="0">
              <a:solidFill>
                <a:schemeClr val="tx1"/>
              </a:solidFill>
              <a:latin typeface="Century Schoolbook" panose="02040604050505020304" pitchFamily="18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1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Outline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Why large-scale pre-trained models?</a:t>
            </a:r>
            <a:endParaRPr lang="en-US" altLang="zh-CN" sz="2800" b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The </a:t>
            </a: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knowledge-based paradigm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for r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eal-world applications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Are CV pre-training algorithms effective?</a:t>
            </a:r>
            <a:endParaRPr lang="en-US" altLang="zh-CN" sz="2800" dirty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Existing pre-trained algorithms and their drawbacks</a:t>
            </a: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Our past research and the proposed </a:t>
            </a: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learning-by-compression</a:t>
            </a: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framework</a:t>
            </a:r>
          </a:p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Practices of landing CV applications</a:t>
            </a:r>
            <a:endParaRPr lang="en-US" altLang="zh-CN" sz="2800" dirty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The AI workflow: what is it and why is it effective?</a:t>
            </a: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Looking into the future: where are we now; what will happen?</a:t>
            </a:r>
            <a:endParaRPr lang="en-US" altLang="zh-CN" sz="2400" dirty="0">
              <a:solidFill>
                <a:schemeClr val="tx1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40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Why Using Pre-trained Models in </a:t>
            </a:r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CV?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Large-scale datasets laid the foundation of computer vision, but...</a:t>
            </a:r>
            <a:endParaRPr lang="en-US" altLang="zh-CN" sz="2800" b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Annotations are expensive and subjective</a:t>
            </a:r>
            <a:endParaRPr lang="en-US" altLang="zh-CN" sz="2800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The portion of unlabeled data is continuously growing with time</a:t>
            </a: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One cannot expect to collect sufficient data 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especially in rarely seen domains</a:t>
            </a:r>
            <a:endParaRPr lang="en-US" altLang="zh-CN" sz="2400" dirty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Solution: </a:t>
            </a:r>
            <a:r>
              <a:rPr lang="en-US" altLang="zh-CN" sz="28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pre-training</a:t>
            </a: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on large data, then </a:t>
            </a:r>
            <a:r>
              <a:rPr lang="en-US" altLang="zh-CN" sz="28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fine-tuning</a:t>
            </a: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on small data</a:t>
            </a:r>
            <a:endParaRPr lang="en-US" altLang="zh-CN" sz="2400" dirty="0" smtClean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3600000"/>
            <a:ext cx="5760000" cy="230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/>
          <a:srcRect b="547"/>
          <a:stretch/>
        </p:blipFill>
        <p:spPr>
          <a:xfrm>
            <a:off x="7200000" y="3600000"/>
            <a:ext cx="4320000" cy="230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8" name="矩形 37"/>
          <p:cNvSpPr/>
          <p:nvPr/>
        </p:nvSpPr>
        <p:spPr>
          <a:xfrm>
            <a:off x="720000" y="5976000"/>
            <a:ext cx="576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  <a:ea typeface="华文新魏" panose="02010800040101010101" pitchFamily="2" charset="-122"/>
              </a:rPr>
              <a:t>The ImageNet dataset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  <a:ea typeface="华文新魏" panose="02010800040101010101" pitchFamily="2" charset="-122"/>
              </a:rPr>
              <a:t>[Deng, 2009]</a:t>
            </a:r>
            <a:endParaRPr lang="en-US" altLang="zh-CN" sz="1600" dirty="0" smtClean="0">
              <a:solidFill>
                <a:schemeClr val="tx1"/>
              </a:solidFill>
              <a:latin typeface="Georgia" panose="02040502050405020303" pitchFamily="18" charset="0"/>
              <a:ea typeface="华文新魏" panose="02010800040101010101" pitchFamily="2" charset="-122"/>
            </a:endParaRPr>
          </a:p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  <a:ea typeface="华文新魏" panose="02010800040101010101" pitchFamily="2" charset="-122"/>
              </a:rPr>
              <a:t>~15M images, ~21K categories, ~1.5TB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  <a:ea typeface="华文新魏" panose="02010800040101010101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200000" y="5976000"/>
            <a:ext cx="432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  <a:ea typeface="华文新魏" panose="02010800040101010101" pitchFamily="2" charset="-122"/>
              </a:rPr>
              <a:t>The MS-COCO dataset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  <a:ea typeface="华文新魏" panose="02010800040101010101" pitchFamily="2" charset="-122"/>
              </a:rPr>
              <a:t>[Lin, 2014]</a:t>
            </a:r>
            <a:endParaRPr lang="en-US" altLang="zh-CN" sz="1600" dirty="0" smtClean="0">
              <a:solidFill>
                <a:schemeClr val="tx1"/>
              </a:solidFill>
              <a:latin typeface="Georgia" panose="02040502050405020303" pitchFamily="18" charset="0"/>
              <a:ea typeface="华文新魏" panose="02010800040101010101" pitchFamily="2" charset="-122"/>
            </a:endParaRPr>
          </a:p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  <a:ea typeface="华文新魏" panose="02010800040101010101" pitchFamily="2" charset="-122"/>
              </a:rPr>
              <a:t>detection, segmentation, pose estimation, </a:t>
            </a:r>
            <a:r>
              <a:rPr lang="en-US" altLang="zh-CN" sz="1600" i="1" dirty="0" smtClean="0">
                <a:solidFill>
                  <a:schemeClr val="tx1"/>
                </a:solidFill>
                <a:latin typeface="Georgia" panose="02040502050405020303" pitchFamily="18" charset="0"/>
                <a:ea typeface="华文新魏" panose="02010800040101010101" pitchFamily="2" charset="-122"/>
              </a:rPr>
              <a:t>etc.</a:t>
            </a:r>
            <a:endParaRPr lang="zh-CN" altLang="en-US" sz="1600" i="1" dirty="0">
              <a:solidFill>
                <a:schemeClr val="tx1"/>
              </a:solidFill>
              <a:latin typeface="Georgia" panose="02040502050405020303" pitchFamily="18" charset="0"/>
              <a:ea typeface="华文新魏" panose="02010800040101010101" pitchFamily="2" charset="-122"/>
            </a:endParaRPr>
          </a:p>
        </p:txBody>
      </p:sp>
      <p:sp>
        <p:nvSpPr>
          <p:cNvPr id="10" name="燕尾形 9"/>
          <p:cNvSpPr/>
          <p:nvPr/>
        </p:nvSpPr>
        <p:spPr>
          <a:xfrm>
            <a:off x="8424000" y="72000"/>
            <a:ext cx="1260000" cy="36000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Why?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1" name="燕尾形 10"/>
          <p:cNvSpPr/>
          <p:nvPr/>
        </p:nvSpPr>
        <p:spPr>
          <a:xfrm>
            <a:off x="9612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How?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2" name="燕尾形 11"/>
          <p:cNvSpPr/>
          <p:nvPr/>
        </p:nvSpPr>
        <p:spPr>
          <a:xfrm>
            <a:off x="10800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Future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983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Why Using Pre-trained Models in </a:t>
            </a:r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CV</a:t>
            </a:r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?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Challenges of AI service: applications are </a:t>
            </a:r>
            <a:r>
              <a:rPr lang="en-US" altLang="zh-CN" sz="28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fragmented</a:t>
            </a:r>
            <a:endParaRPr lang="en-US" altLang="zh-CN" sz="2800" b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The key to pre-trained models: learning and extracting </a:t>
            </a: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"knowledge"</a:t>
            </a:r>
            <a:endParaRPr lang="en-US" altLang="zh-CN" sz="2400" dirty="0" smtClean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8424000" y="72000"/>
            <a:ext cx="1260000" cy="36000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Why?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9612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How?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10800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Future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240000" y="3024000"/>
            <a:ext cx="1440000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orbel" panose="020B0503020204020204" pitchFamily="34" charset="0"/>
              </a:rPr>
              <a:t>Education</a:t>
            </a:r>
            <a:endParaRPr lang="zh-CN" alt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140000" y="3528000"/>
            <a:ext cx="1440000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orbel" panose="020B0503020204020204" pitchFamily="34" charset="0"/>
              </a:rPr>
              <a:t>Medicine</a:t>
            </a:r>
            <a:endParaRPr lang="zh-CN" alt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040000" y="3024000"/>
            <a:ext cx="1440000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orbel" panose="020B0503020204020204" pitchFamily="34" charset="0"/>
              </a:rPr>
              <a:t>Energy</a:t>
            </a:r>
            <a:endParaRPr lang="zh-CN" alt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940000" y="3528000"/>
            <a:ext cx="1440000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orbel" panose="020B0503020204020204" pitchFamily="34" charset="0"/>
              </a:rPr>
              <a:t>Traffic</a:t>
            </a:r>
            <a:endParaRPr lang="zh-CN" alt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840000" y="3024000"/>
            <a:ext cx="1440000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orbel" panose="020B0503020204020204" pitchFamily="34" charset="0"/>
              </a:rPr>
              <a:t>Vehicle</a:t>
            </a:r>
            <a:endParaRPr lang="zh-CN" alt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7740000" y="3528000"/>
            <a:ext cx="1440000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orbel" panose="020B0503020204020204" pitchFamily="34" charset="0"/>
              </a:rPr>
              <a:t>Finance</a:t>
            </a:r>
            <a:endParaRPr lang="zh-CN" alt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8640000" y="3024000"/>
            <a:ext cx="1440000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err="1" smtClean="0">
                <a:solidFill>
                  <a:schemeClr val="tx1"/>
                </a:solidFill>
                <a:latin typeface="Corbel" panose="020B0503020204020204" pitchFamily="34" charset="0"/>
              </a:rPr>
              <a:t>Communic</a:t>
            </a:r>
            <a:r>
              <a:rPr lang="en-US" altLang="zh-CN" dirty="0" smtClean="0">
                <a:solidFill>
                  <a:schemeClr val="tx1"/>
                </a:solidFill>
                <a:latin typeface="Corbel" panose="020B0503020204020204" pitchFamily="34" charset="0"/>
              </a:rPr>
              <a:t>.</a:t>
            </a:r>
            <a:endParaRPr lang="zh-CN" alt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960000" y="2160000"/>
            <a:ext cx="5400000" cy="504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b="1" dirty="0" smtClean="0">
                <a:solidFill>
                  <a:schemeClr val="tx1"/>
                </a:solidFill>
                <a:latin typeface="Corbel" panose="020B0503020204020204" pitchFamily="34" charset="0"/>
              </a:rPr>
              <a:t>The Application of </a:t>
            </a:r>
            <a:r>
              <a:rPr lang="en-US" altLang="zh-CN" sz="2000" b="1" dirty="0" smtClean="0">
                <a:solidFill>
                  <a:schemeClr val="tx1"/>
                </a:solidFill>
                <a:latin typeface="Corbel" panose="020B0503020204020204" pitchFamily="34" charset="0"/>
              </a:rPr>
              <a:t>AI (CV, NLP, </a:t>
            </a:r>
            <a:r>
              <a:rPr lang="en-US" altLang="zh-CN" sz="2000" b="1" i="1" dirty="0" smtClean="0">
                <a:solidFill>
                  <a:schemeClr val="tx1"/>
                </a:solidFill>
                <a:latin typeface="Corbel" panose="020B0503020204020204" pitchFamily="34" charset="0"/>
              </a:rPr>
              <a:t>etc.</a:t>
            </a:r>
            <a:r>
              <a:rPr lang="en-US" altLang="zh-CN" sz="2000" b="1" dirty="0" smtClean="0">
                <a:solidFill>
                  <a:schemeClr val="tx1"/>
                </a:solidFill>
                <a:latin typeface="Corbel" panose="020B0503020204020204" pitchFamily="34" charset="0"/>
              </a:rPr>
              <a:t>) </a:t>
            </a:r>
            <a:r>
              <a:rPr lang="en-US" altLang="zh-CN" sz="2000" b="1" dirty="0" smtClean="0">
                <a:solidFill>
                  <a:schemeClr val="tx1"/>
                </a:solidFill>
                <a:latin typeface="Corbel" panose="020B0503020204020204" pitchFamily="34" charset="0"/>
              </a:rPr>
              <a:t>Algorithms</a:t>
            </a:r>
            <a:endParaRPr lang="zh-CN" altLang="en-US" sz="20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286"/>
          <p:cNvPicPr>
            <a:picLocks noChangeAspect="1"/>
          </p:cNvPicPr>
          <p:nvPr/>
        </p:nvPicPr>
        <p:blipFill rotWithShape="1">
          <a:blip r:embed="rId2"/>
          <a:srcRect b="5660"/>
          <a:stretch/>
        </p:blipFill>
        <p:spPr>
          <a:xfrm>
            <a:off x="180000" y="4680000"/>
            <a:ext cx="2700000" cy="936000"/>
          </a:xfrm>
          <a:prstGeom prst="rect">
            <a:avLst/>
          </a:prstGeom>
        </p:spPr>
      </p:pic>
      <p:cxnSp>
        <p:nvCxnSpPr>
          <p:cNvPr id="19" name="肘形连接符 18"/>
          <p:cNvCxnSpPr>
            <a:stCxn id="16" idx="2"/>
            <a:endCxn id="2" idx="0"/>
          </p:cNvCxnSpPr>
          <p:nvPr/>
        </p:nvCxnSpPr>
        <p:spPr>
          <a:xfrm rot="5400000">
            <a:off x="5130000" y="1494000"/>
            <a:ext cx="360000" cy="2700000"/>
          </a:xfrm>
          <a:prstGeom prst="bentConnector3">
            <a:avLst/>
          </a:prstGeom>
          <a:ln w="19050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连接符 19"/>
          <p:cNvCxnSpPr>
            <a:stCxn id="16" idx="2"/>
            <a:endCxn id="10" idx="0"/>
          </p:cNvCxnSpPr>
          <p:nvPr/>
        </p:nvCxnSpPr>
        <p:spPr>
          <a:xfrm rot="5400000">
            <a:off x="5328000" y="2196000"/>
            <a:ext cx="864000" cy="1800000"/>
          </a:xfrm>
          <a:prstGeom prst="bentConnector3">
            <a:avLst>
              <a:gd name="adj1" fmla="val 21116"/>
            </a:avLst>
          </a:prstGeom>
          <a:ln w="19050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连接符 24"/>
          <p:cNvCxnSpPr>
            <a:stCxn id="16" idx="2"/>
            <a:endCxn id="11" idx="0"/>
          </p:cNvCxnSpPr>
          <p:nvPr/>
        </p:nvCxnSpPr>
        <p:spPr>
          <a:xfrm rot="5400000">
            <a:off x="6030000" y="2394000"/>
            <a:ext cx="360000" cy="900000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肘形连接符 27"/>
          <p:cNvCxnSpPr>
            <a:stCxn id="16" idx="2"/>
            <a:endCxn id="12" idx="0"/>
          </p:cNvCxnSpPr>
          <p:nvPr/>
        </p:nvCxnSpPr>
        <p:spPr>
          <a:xfrm rot="5400000">
            <a:off x="6228000" y="3096000"/>
            <a:ext cx="864000" cy="12700"/>
          </a:xfrm>
          <a:prstGeom prst="bentConnector3">
            <a:avLst>
              <a:gd name="adj1" fmla="val 20234"/>
            </a:avLst>
          </a:prstGeom>
          <a:ln w="19050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连接符 30"/>
          <p:cNvCxnSpPr>
            <a:stCxn id="16" idx="2"/>
            <a:endCxn id="13" idx="0"/>
          </p:cNvCxnSpPr>
          <p:nvPr/>
        </p:nvCxnSpPr>
        <p:spPr>
          <a:xfrm rot="16200000" flipH="1">
            <a:off x="6930000" y="2394000"/>
            <a:ext cx="360000" cy="900000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肘形连接符 33"/>
          <p:cNvCxnSpPr>
            <a:stCxn id="16" idx="2"/>
            <a:endCxn id="14" idx="0"/>
          </p:cNvCxnSpPr>
          <p:nvPr/>
        </p:nvCxnSpPr>
        <p:spPr>
          <a:xfrm rot="16200000" flipH="1">
            <a:off x="7128000" y="2196000"/>
            <a:ext cx="864000" cy="1800000"/>
          </a:xfrm>
          <a:prstGeom prst="bentConnector3">
            <a:avLst>
              <a:gd name="adj1" fmla="val 21117"/>
            </a:avLst>
          </a:prstGeom>
          <a:ln w="19050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肘形连接符 36"/>
          <p:cNvCxnSpPr>
            <a:stCxn id="16" idx="2"/>
            <a:endCxn id="15" idx="0"/>
          </p:cNvCxnSpPr>
          <p:nvPr/>
        </p:nvCxnSpPr>
        <p:spPr>
          <a:xfrm rot="16200000" flipH="1">
            <a:off x="7830000" y="1494000"/>
            <a:ext cx="360000" cy="2700000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3240000" y="4320000"/>
            <a:ext cx="7920000" cy="0"/>
          </a:xfrm>
          <a:prstGeom prst="line">
            <a:avLst/>
          </a:prstGeom>
          <a:ln w="25400" cap="rnd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3240000" y="4680000"/>
            <a:ext cx="7920000" cy="0"/>
          </a:xfrm>
          <a:prstGeom prst="line">
            <a:avLst/>
          </a:prstGeom>
          <a:ln w="25400" cap="rnd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3240000" y="5040000"/>
            <a:ext cx="7920000" cy="0"/>
          </a:xfrm>
          <a:prstGeom prst="line">
            <a:avLst/>
          </a:prstGeom>
          <a:ln w="25400" cap="rnd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3240000" y="5400000"/>
            <a:ext cx="7920000" cy="0"/>
          </a:xfrm>
          <a:prstGeom prst="line">
            <a:avLst/>
          </a:prstGeom>
          <a:ln w="25400" cap="rnd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3240000" y="5760000"/>
            <a:ext cx="7920000" cy="0"/>
          </a:xfrm>
          <a:prstGeom prst="line">
            <a:avLst/>
          </a:prstGeom>
          <a:ln w="25400" cap="rnd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3240000" y="6120000"/>
            <a:ext cx="7920000" cy="0"/>
          </a:xfrm>
          <a:prstGeom prst="line">
            <a:avLst/>
          </a:prstGeom>
          <a:ln w="25400" cap="rnd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3240000" y="6480000"/>
            <a:ext cx="7920000" cy="0"/>
          </a:xfrm>
          <a:prstGeom prst="line">
            <a:avLst/>
          </a:prstGeom>
          <a:ln w="25400" cap="rnd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流程图: 汇总连接 61"/>
          <p:cNvSpPr/>
          <p:nvPr/>
        </p:nvSpPr>
        <p:spPr>
          <a:xfrm>
            <a:off x="3816000" y="4176000"/>
            <a:ext cx="288000" cy="288000"/>
          </a:xfrm>
          <a:prstGeom prst="flowChartSummingJunction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流程图: 汇总连接 62"/>
          <p:cNvSpPr/>
          <p:nvPr/>
        </p:nvSpPr>
        <p:spPr>
          <a:xfrm>
            <a:off x="4716000" y="4536000"/>
            <a:ext cx="288000" cy="288000"/>
          </a:xfrm>
          <a:prstGeom prst="flowChartSummingJunction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流程图: 汇总连接 63"/>
          <p:cNvSpPr/>
          <p:nvPr/>
        </p:nvSpPr>
        <p:spPr>
          <a:xfrm>
            <a:off x="5616000" y="4896000"/>
            <a:ext cx="288000" cy="288000"/>
          </a:xfrm>
          <a:prstGeom prst="flowChartSummingJunction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流程图: 汇总连接 64"/>
          <p:cNvSpPr/>
          <p:nvPr/>
        </p:nvSpPr>
        <p:spPr>
          <a:xfrm>
            <a:off x="6516000" y="5256000"/>
            <a:ext cx="288000" cy="288000"/>
          </a:xfrm>
          <a:prstGeom prst="flowChartSummingJunction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流程图: 汇总连接 65"/>
          <p:cNvSpPr/>
          <p:nvPr/>
        </p:nvSpPr>
        <p:spPr>
          <a:xfrm>
            <a:off x="7416000" y="5616000"/>
            <a:ext cx="288000" cy="288000"/>
          </a:xfrm>
          <a:prstGeom prst="flowChartSummingJunction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流程图: 汇总连接 66"/>
          <p:cNvSpPr/>
          <p:nvPr/>
        </p:nvSpPr>
        <p:spPr>
          <a:xfrm>
            <a:off x="8316000" y="5976000"/>
            <a:ext cx="288000" cy="288000"/>
          </a:xfrm>
          <a:prstGeom prst="flowChartSummingJunction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流程图: 汇总连接 67"/>
          <p:cNvSpPr/>
          <p:nvPr/>
        </p:nvSpPr>
        <p:spPr>
          <a:xfrm>
            <a:off x="9216000" y="6336000"/>
            <a:ext cx="288000" cy="288000"/>
          </a:xfrm>
          <a:prstGeom prst="flowChartSummingJunction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圆角矩形 70"/>
          <p:cNvSpPr/>
          <p:nvPr/>
        </p:nvSpPr>
        <p:spPr>
          <a:xfrm>
            <a:off x="10080000" y="4320000"/>
            <a:ext cx="1080000" cy="216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b="1" i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Pipeline 1</a:t>
            </a:r>
            <a:endParaRPr lang="zh-CN" altLang="en-US" sz="1600" b="1" i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10080000" y="4680000"/>
            <a:ext cx="1080000" cy="216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b="1" i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Pipeline 2</a:t>
            </a:r>
            <a:endParaRPr lang="zh-CN" altLang="en-US" sz="1600" b="1" i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圆角矩形 72"/>
          <p:cNvSpPr/>
          <p:nvPr/>
        </p:nvSpPr>
        <p:spPr>
          <a:xfrm>
            <a:off x="10080000" y="5040000"/>
            <a:ext cx="1080000" cy="216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b="1" i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Pipeline 3</a:t>
            </a:r>
            <a:endParaRPr lang="zh-CN" altLang="en-US" sz="1600" b="1" i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圆角矩形 73"/>
          <p:cNvSpPr/>
          <p:nvPr/>
        </p:nvSpPr>
        <p:spPr>
          <a:xfrm>
            <a:off x="10080000" y="5400000"/>
            <a:ext cx="1080000" cy="216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b="1" i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Pipeline 4</a:t>
            </a:r>
            <a:endParaRPr lang="zh-CN" altLang="en-US" sz="1600" b="1" i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10080000" y="5760000"/>
            <a:ext cx="1080000" cy="216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b="1" i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Pipeline 5</a:t>
            </a:r>
            <a:endParaRPr lang="zh-CN" altLang="en-US" sz="1600" b="1" i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圆角矩形 75"/>
          <p:cNvSpPr/>
          <p:nvPr/>
        </p:nvSpPr>
        <p:spPr>
          <a:xfrm>
            <a:off x="10080000" y="6120000"/>
            <a:ext cx="1080000" cy="216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b="1" i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Pipeline 6</a:t>
            </a:r>
            <a:endParaRPr lang="zh-CN" altLang="en-US" sz="1600" b="1" i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圆角矩形 76"/>
          <p:cNvSpPr/>
          <p:nvPr/>
        </p:nvSpPr>
        <p:spPr>
          <a:xfrm>
            <a:off x="10080000" y="6480000"/>
            <a:ext cx="1080000" cy="216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b="1" i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Pipeline 7</a:t>
            </a:r>
            <a:endParaRPr lang="zh-CN" altLang="en-US" sz="1600" b="1" i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圆角矩形 77"/>
          <p:cNvSpPr/>
          <p:nvPr/>
        </p:nvSpPr>
        <p:spPr>
          <a:xfrm>
            <a:off x="180000" y="5616000"/>
            <a:ext cx="2700000" cy="36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Georgia" panose="02040502050405020303" pitchFamily="18" charset="0"/>
              </a:rPr>
              <a:t>Pre-trained AI Models</a:t>
            </a:r>
            <a:endParaRPr lang="zh-CN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cxnSp>
        <p:nvCxnSpPr>
          <p:cNvPr id="80" name="直接连接符 79"/>
          <p:cNvCxnSpPr>
            <a:stCxn id="2" idx="2"/>
            <a:endCxn id="62" idx="0"/>
          </p:cNvCxnSpPr>
          <p:nvPr/>
        </p:nvCxnSpPr>
        <p:spPr>
          <a:xfrm>
            <a:off x="3960000" y="3384000"/>
            <a:ext cx="0" cy="792000"/>
          </a:xfrm>
          <a:prstGeom prst="line">
            <a:avLst/>
          </a:prstGeom>
          <a:ln w="19050">
            <a:solidFill>
              <a:srgbClr val="00B0F0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>
            <a:stCxn id="10" idx="2"/>
            <a:endCxn id="63" idx="0"/>
          </p:cNvCxnSpPr>
          <p:nvPr/>
        </p:nvCxnSpPr>
        <p:spPr>
          <a:xfrm>
            <a:off x="4860000" y="3888000"/>
            <a:ext cx="0" cy="648000"/>
          </a:xfrm>
          <a:prstGeom prst="line">
            <a:avLst/>
          </a:prstGeom>
          <a:ln w="19050">
            <a:solidFill>
              <a:srgbClr val="00B0F0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>
            <a:stCxn id="11" idx="2"/>
            <a:endCxn id="64" idx="0"/>
          </p:cNvCxnSpPr>
          <p:nvPr/>
        </p:nvCxnSpPr>
        <p:spPr>
          <a:xfrm>
            <a:off x="5760000" y="3384000"/>
            <a:ext cx="0" cy="1512000"/>
          </a:xfrm>
          <a:prstGeom prst="line">
            <a:avLst/>
          </a:prstGeom>
          <a:ln w="19050">
            <a:solidFill>
              <a:srgbClr val="00B0F0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>
            <a:stCxn id="12" idx="2"/>
            <a:endCxn id="65" idx="0"/>
          </p:cNvCxnSpPr>
          <p:nvPr/>
        </p:nvCxnSpPr>
        <p:spPr>
          <a:xfrm>
            <a:off x="6660000" y="3888000"/>
            <a:ext cx="0" cy="1368000"/>
          </a:xfrm>
          <a:prstGeom prst="line">
            <a:avLst/>
          </a:prstGeom>
          <a:ln w="19050">
            <a:solidFill>
              <a:srgbClr val="00B0F0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>
            <a:stCxn id="13" idx="2"/>
            <a:endCxn id="66" idx="0"/>
          </p:cNvCxnSpPr>
          <p:nvPr/>
        </p:nvCxnSpPr>
        <p:spPr>
          <a:xfrm>
            <a:off x="7560000" y="3384000"/>
            <a:ext cx="0" cy="2232000"/>
          </a:xfrm>
          <a:prstGeom prst="line">
            <a:avLst/>
          </a:prstGeom>
          <a:ln w="19050">
            <a:solidFill>
              <a:srgbClr val="00B0F0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>
            <a:stCxn id="14" idx="2"/>
            <a:endCxn id="67" idx="0"/>
          </p:cNvCxnSpPr>
          <p:nvPr/>
        </p:nvCxnSpPr>
        <p:spPr>
          <a:xfrm>
            <a:off x="8460000" y="3888000"/>
            <a:ext cx="0" cy="2088000"/>
          </a:xfrm>
          <a:prstGeom prst="line">
            <a:avLst/>
          </a:prstGeom>
          <a:ln w="19050">
            <a:solidFill>
              <a:srgbClr val="00B0F0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>
            <a:stCxn id="15" idx="2"/>
            <a:endCxn id="68" idx="0"/>
          </p:cNvCxnSpPr>
          <p:nvPr/>
        </p:nvCxnSpPr>
        <p:spPr>
          <a:xfrm>
            <a:off x="9360000" y="3384000"/>
            <a:ext cx="0" cy="2952000"/>
          </a:xfrm>
          <a:prstGeom prst="line">
            <a:avLst/>
          </a:prstGeom>
          <a:ln w="19050">
            <a:solidFill>
              <a:srgbClr val="00B0F0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流程图: 汇总连接 108"/>
          <p:cNvSpPr/>
          <p:nvPr/>
        </p:nvSpPr>
        <p:spPr>
          <a:xfrm>
            <a:off x="10080000" y="3636000"/>
            <a:ext cx="288000" cy="288000"/>
          </a:xfrm>
          <a:prstGeom prst="flowChartSummingJunction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圆角矩形 109"/>
          <p:cNvSpPr/>
          <p:nvPr/>
        </p:nvSpPr>
        <p:spPr>
          <a:xfrm>
            <a:off x="10440000" y="3528000"/>
            <a:ext cx="1296000" cy="50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Lightweight module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6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109" grpId="0" animBg="1"/>
      <p:bldP spid="1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80000" y="2520000"/>
            <a:ext cx="11880000" cy="424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 anchorCtr="0"/>
          <a:lstStyle/>
          <a:p>
            <a:pPr>
              <a:spcAft>
                <a:spcPts val="1200"/>
              </a:spcAft>
            </a:pPr>
            <a:endParaRPr lang="en-US" altLang="zh-CN" sz="2000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Review: Pre-training Methods in CV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8424000" y="72000"/>
            <a:ext cx="1260000" cy="36000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Why?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9612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How?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10800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Future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600000" y="1080000"/>
            <a:ext cx="5040000" cy="504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b="1" dirty="0" smtClean="0">
                <a:solidFill>
                  <a:schemeClr val="tx1"/>
                </a:solidFill>
                <a:latin typeface="Corbel" panose="020B0503020204020204" pitchFamily="34" charset="0"/>
              </a:rPr>
              <a:t>Pre-training Algorithms in Computer Vision</a:t>
            </a:r>
            <a:endParaRPr lang="zh-CN" altLang="en-US" sz="20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440000" y="1836000"/>
            <a:ext cx="2880000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orbel" panose="020B0503020204020204" pitchFamily="34" charset="0"/>
              </a:rPr>
              <a:t>Supervised Pre-training</a:t>
            </a:r>
            <a:endParaRPr lang="zh-CN" alt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680000" y="1836000"/>
            <a:ext cx="2880000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orbel" panose="020B0503020204020204" pitchFamily="34" charset="0"/>
              </a:rPr>
              <a:t>Unsupervised Pre-training</a:t>
            </a:r>
            <a:endParaRPr lang="zh-CN" alt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3" name="肘形连接符 12"/>
          <p:cNvCxnSpPr>
            <a:stCxn id="10" idx="2"/>
            <a:endCxn id="11" idx="0"/>
          </p:cNvCxnSpPr>
          <p:nvPr/>
        </p:nvCxnSpPr>
        <p:spPr>
          <a:xfrm rot="5400000">
            <a:off x="4374000" y="90000"/>
            <a:ext cx="252000" cy="3240000"/>
          </a:xfrm>
          <a:prstGeom prst="bentConnector3">
            <a:avLst/>
          </a:prstGeom>
          <a:ln w="19050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肘形连接符 13"/>
          <p:cNvCxnSpPr>
            <a:stCxn id="10" idx="2"/>
            <a:endCxn id="12" idx="0"/>
          </p:cNvCxnSpPr>
          <p:nvPr/>
        </p:nvCxnSpPr>
        <p:spPr>
          <a:xfrm rot="5400000">
            <a:off x="5994000" y="1710000"/>
            <a:ext cx="252000" cy="12700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7920000" y="1836000"/>
            <a:ext cx="2880000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orbel" panose="020B0503020204020204" pitchFamily="34" charset="0"/>
              </a:rPr>
              <a:t>Downstream Fine-tuning</a:t>
            </a:r>
            <a:endParaRPr lang="zh-CN" alt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肘形连接符 16"/>
          <p:cNvCxnSpPr>
            <a:stCxn id="10" idx="2"/>
            <a:endCxn id="16" idx="0"/>
          </p:cNvCxnSpPr>
          <p:nvPr/>
        </p:nvCxnSpPr>
        <p:spPr>
          <a:xfrm rot="16200000" flipH="1">
            <a:off x="7614000" y="90000"/>
            <a:ext cx="252000" cy="3240000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41" b="-1241"/>
          <a:stretch/>
        </p:blipFill>
        <p:spPr>
          <a:xfrm>
            <a:off x="4860000" y="2700000"/>
            <a:ext cx="2160000" cy="1728000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"/>
          <a:stretch/>
        </p:blipFill>
        <p:spPr>
          <a:xfrm>
            <a:off x="4860000" y="4608000"/>
            <a:ext cx="2160000" cy="172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-302" r="534" b="-302"/>
          <a:stretch/>
        </p:blipFill>
        <p:spPr>
          <a:xfrm>
            <a:off x="7920000" y="2700000"/>
            <a:ext cx="3960000" cy="136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" r="953"/>
          <a:stretch/>
        </p:blipFill>
        <p:spPr>
          <a:xfrm>
            <a:off x="7920000" y="4176000"/>
            <a:ext cx="39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直接连接符 26"/>
          <p:cNvCxnSpPr>
            <a:stCxn id="12" idx="2"/>
            <a:endCxn id="26" idx="0"/>
          </p:cNvCxnSpPr>
          <p:nvPr/>
        </p:nvCxnSpPr>
        <p:spPr>
          <a:xfrm>
            <a:off x="6120000" y="2196000"/>
            <a:ext cx="0" cy="32400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"/>
          <a:stretch/>
        </p:blipFill>
        <p:spPr>
          <a:xfrm>
            <a:off x="360000" y="2700000"/>
            <a:ext cx="3600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1"/>
          <a:stretch/>
        </p:blipFill>
        <p:spPr>
          <a:xfrm>
            <a:off x="360000" y="4248000"/>
            <a:ext cx="3600000" cy="20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3" name="矩形 32"/>
          <p:cNvSpPr/>
          <p:nvPr/>
        </p:nvSpPr>
        <p:spPr>
          <a:xfrm>
            <a:off x="360000" y="6408000"/>
            <a:ext cx="360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Geometric learning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[</a:t>
            </a:r>
            <a:r>
              <a:rPr lang="en-US" altLang="zh-CN" sz="1600" baseline="30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Noroozi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, 2016][</a:t>
            </a:r>
            <a:r>
              <a:rPr lang="en-US" altLang="zh-CN" sz="1600" baseline="30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Gidaris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, 2018]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112400" y="6408000"/>
            <a:ext cx="360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Contrastive learning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[Chen, 2020][He, 2020]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920000" y="6408000"/>
            <a:ext cx="396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Predictive learning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[Grill, 2020][</a:t>
            </a:r>
            <a:r>
              <a:rPr lang="en-US" altLang="zh-CN" sz="1600" baseline="30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Bao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, 2021]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4212000" y="3780000"/>
            <a:ext cx="432000" cy="1440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/>
        </p:nvSpPr>
        <p:spPr>
          <a:xfrm>
            <a:off x="7272000" y="3780000"/>
            <a:ext cx="432000" cy="1440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5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 animBg="1"/>
      <p:bldP spid="11" grpId="0" animBg="1"/>
      <p:bldP spid="12" grpId="0" animBg="1"/>
      <p:bldP spid="16" grpId="0" animBg="1"/>
      <p:bldP spid="33" grpId="0"/>
      <p:bldP spid="34" grpId="0"/>
      <p:bldP spid="35" grpId="0"/>
      <p:bldP spid="2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Is CV Pre-training Effective Enough?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The major properties of image signals?</a:t>
            </a:r>
            <a:endParaRPr lang="en-US" altLang="zh-CN" sz="2800" b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Objectiveness: obtained from sensors, reflection of </a:t>
            </a:r>
            <a:r>
              <a:rPr lang="en-US" altLang="zh-CN" sz="2400" b="1" dirty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real-world</a:t>
            </a:r>
            <a:r>
              <a:rPr lang="en-US" altLang="zh-CN" sz="24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appearance</a:t>
            </a: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Redundancy: low-frequency signals, relatively </a:t>
            </a:r>
            <a:r>
              <a:rPr lang="en-US" altLang="zh-CN" sz="2400" b="1" dirty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sparse</a:t>
            </a:r>
            <a:r>
              <a:rPr lang="en-US" altLang="zh-CN" sz="2400" dirty="0">
                <a:solidFill>
                  <a:schemeClr val="tx1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semantic information</a:t>
            </a: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In comparison, linguistic signals are </a:t>
            </a: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subjective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and </a:t>
            </a: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efficient</a:t>
            </a:r>
            <a:endParaRPr lang="en-US" altLang="zh-CN" sz="2400" b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What is the key to </a:t>
            </a: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state-of-the-art self-supervised </a:t>
            </a: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learning algorithms?</a:t>
            </a:r>
            <a:endParaRPr lang="en-US" altLang="zh-CN" sz="2800" b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Self-supervised learning benefits from </a:t>
            </a: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priors</a:t>
            </a: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For contrastive/predictive learning, the prior mainly</a:t>
            </a:r>
            <a:b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</a:b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comes from </a:t>
            </a: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intensive data augmentation</a:t>
            </a: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In comparison, the </a:t>
            </a: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mask language modeling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task is</a:t>
            </a:r>
            <a:b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</a:b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much more informative, but CV could not copy</a:t>
            </a:r>
          </a:p>
        </p:txBody>
      </p:sp>
      <p:sp>
        <p:nvSpPr>
          <p:cNvPr id="5" name="燕尾形 4"/>
          <p:cNvSpPr/>
          <p:nvPr/>
        </p:nvSpPr>
        <p:spPr>
          <a:xfrm>
            <a:off x="8424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Why?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9612000" y="72000"/>
            <a:ext cx="1260000" cy="36000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How?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10800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Future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60000" y="5220000"/>
            <a:ext cx="360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Data augmentation plays a crucial role in contrastive learning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[Chen, 2020]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b="1418"/>
          <a:stretch/>
        </p:blipFill>
        <p:spPr>
          <a:xfrm>
            <a:off x="8460000" y="3600000"/>
            <a:ext cx="3600000" cy="154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32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Overcoming the Weak Priors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Weak priors are insufficient for visual representation learning!</a:t>
            </a:r>
            <a:endParaRPr lang="en-US" altLang="zh-CN" sz="2800" b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Information is sparse (efficiency is low),</a:t>
            </a:r>
            <a:r>
              <a:rPr lang="zh-CN" altLang="en-US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yet negative effect exists</a:t>
            </a:r>
            <a:endParaRPr lang="en-US" altLang="zh-CN" sz="2400" b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Based on the above, we present three work</a:t>
            </a:r>
            <a:endParaRPr lang="en-US" altLang="zh-CN" sz="2800" b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The unsupervised path: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mining and adopting inter-sample similarities</a:t>
            </a: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The supervised path: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alleviating the conflict brought by semantic labels</a:t>
            </a: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Learning-by-compression: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a new paradigm of visual representation learning</a:t>
            </a:r>
          </a:p>
        </p:txBody>
      </p:sp>
      <p:sp>
        <p:nvSpPr>
          <p:cNvPr id="5" name="燕尾形 4"/>
          <p:cNvSpPr/>
          <p:nvPr/>
        </p:nvSpPr>
        <p:spPr>
          <a:xfrm>
            <a:off x="8424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Why?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9612000" y="72000"/>
            <a:ext cx="1260000" cy="36000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How?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10800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Future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b="656"/>
          <a:stretch/>
        </p:blipFill>
        <p:spPr>
          <a:xfrm>
            <a:off x="1260000" y="4140000"/>
            <a:ext cx="5400000" cy="23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"/>
          <a:stretch/>
        </p:blipFill>
        <p:spPr>
          <a:xfrm>
            <a:off x="7380000" y="4139999"/>
            <a:ext cx="3600000" cy="23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1260000" y="6552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Strong data augmentation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[Chen, 2020]</a:t>
            </a:r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may cause negative impacts to representation learning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[</a:t>
            </a:r>
            <a:r>
              <a:rPr lang="en-US" altLang="zh-CN" sz="1600" baseline="30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Huo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, 2021]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8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Solution: The Unsupervised Path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000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Observation: </a:t>
            </a:r>
            <a:r>
              <a:rPr lang="en-US" altLang="zh-CN" sz="2800" b="1" dirty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not</a:t>
            </a:r>
            <a:r>
              <a:rPr lang="en-US" altLang="zh-CN" sz="28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all </a:t>
            </a: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different </a:t>
            </a:r>
            <a:r>
              <a:rPr lang="en-US" altLang="zh-CN" sz="28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samples are to be </a:t>
            </a: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pushed away</a:t>
            </a:r>
            <a:endParaRPr lang="en-US" altLang="zh-CN" sz="2800" b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This differs from 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the popular baselines, </a:t>
            </a:r>
            <a:r>
              <a:rPr lang="en-US" altLang="zh-CN" sz="2400" i="1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e.g.</a:t>
            </a:r>
            <a:r>
              <a:rPr lang="en-US" altLang="zh-CN" sz="24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SimCLR</a:t>
            </a:r>
            <a:r>
              <a:rPr lang="en-US" altLang="zh-CN" sz="2400" baseline="300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[Chen, 2020]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and </a:t>
            </a:r>
            <a:r>
              <a:rPr lang="en-US" altLang="zh-CN" sz="2400" dirty="0" err="1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MoCo</a:t>
            </a:r>
            <a:r>
              <a:rPr lang="en-US" altLang="zh-CN" sz="2400" baseline="300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[He, </a:t>
            </a:r>
            <a:r>
              <a:rPr lang="en-US" altLang="zh-CN" sz="2400" baseline="300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2020]</a:t>
            </a:r>
            <a:endParaRPr lang="en-US" altLang="zh-CN" sz="2400" dirty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Algorithm: 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building hierarchically mixed samples for semantic alignment</a:t>
            </a:r>
            <a:endParaRPr lang="en-US" altLang="zh-CN" sz="2400" dirty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Effectiveness: </a:t>
            </a: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state-of-the-art in linear test and semi-supervised learning</a:t>
            </a:r>
            <a:endParaRPr lang="en-US" altLang="zh-CN" sz="2400" dirty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8424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Why?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9612000" y="72000"/>
            <a:ext cx="1260000" cy="36000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How?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10800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Future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/>
          <a:srcRect l="239" r="203"/>
          <a:stretch/>
        </p:blipFill>
        <p:spPr>
          <a:xfrm>
            <a:off x="360000" y="3060000"/>
            <a:ext cx="4500000" cy="28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658" r="746"/>
          <a:stretch/>
        </p:blipFill>
        <p:spPr>
          <a:xfrm>
            <a:off x="5148000" y="3060000"/>
            <a:ext cx="3240000" cy="28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r="100"/>
          <a:stretch/>
        </p:blipFill>
        <p:spPr>
          <a:xfrm>
            <a:off x="8676000" y="3060000"/>
            <a:ext cx="3240000" cy="28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360000" y="6012000"/>
            <a:ext cx="450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The proposed HSA framework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[Xu, 2020]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48000" y="6012000"/>
            <a:ext cx="324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Linear test, ImageNet-1K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676000" y="6012000"/>
            <a:ext cx="324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Semi-supervised test, ImageNet-1K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59999" y="6588000"/>
            <a:ext cx="9648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US" altLang="zh-CN" sz="1600" b="1" dirty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H. Xu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Seed the Views: Hierarchical Semantic Alignment for Contrastive Representation Learning, in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arXiv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preprint:2012.02733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2020.</a:t>
            </a:r>
            <a:endParaRPr lang="en-US" altLang="zh-CN" sz="1600" dirty="0">
              <a:solidFill>
                <a:schemeClr val="tx1"/>
              </a:solidFill>
              <a:latin typeface="Candara" panose="020E0502030303020204" pitchFamily="34" charset="0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06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8000" y="180000"/>
            <a:ext cx="1036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Corbel" panose="020B0503020204020204" pitchFamily="34" charset="0"/>
                <a:ea typeface="微软雅黑" panose="020B0503020204020204" pitchFamily="34" charset="-122"/>
              </a:rPr>
              <a:t>Solution: The Supervised Path</a:t>
            </a:r>
            <a:endParaRPr lang="zh-CN" altLang="en-US" sz="3600" b="1" dirty="0">
              <a:solidFill>
                <a:schemeClr val="tx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7998" y="1080000"/>
            <a:ext cx="11232000" cy="518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Observation: </a:t>
            </a:r>
            <a:r>
              <a:rPr lang="en-US" altLang="zh-CN" sz="2800" b="1" dirty="0" smtClean="0">
                <a:solidFill>
                  <a:srgbClr val="C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not</a:t>
            </a: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all intra-class samples are to be pulled together</a:t>
            </a:r>
            <a:endParaRPr lang="en-US" altLang="zh-CN" sz="2800" b="1" dirty="0">
              <a:solidFill>
                <a:srgbClr val="C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This differs from other methods, </a:t>
            </a:r>
            <a:r>
              <a:rPr lang="en-US" altLang="zh-CN" sz="2400" i="1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e.g.</a:t>
            </a: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Supervised Contrastive Learning</a:t>
            </a:r>
            <a:r>
              <a:rPr lang="en-US" altLang="zh-CN" sz="2400" baseline="300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[Khosla, 2020]</a:t>
            </a:r>
            <a:endParaRPr lang="en-US" altLang="zh-CN" sz="2400" dirty="0" smtClean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  <a:p>
            <a:pPr marL="900000" lvl="1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Algorithm: pulling the intra-class samples with most similar appearance</a:t>
            </a:r>
          </a:p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Effectiveness: consistent improvement on downstream tasks</a:t>
            </a:r>
            <a:endParaRPr lang="en-US" altLang="zh-CN" sz="2400" dirty="0" smtClean="0">
              <a:solidFill>
                <a:srgbClr val="00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8424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Why?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9612000" y="72000"/>
            <a:ext cx="1260000" cy="36000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How?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10800000" y="72000"/>
            <a:ext cx="1260000" cy="36000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华文新魏" panose="02010800040101010101" pitchFamily="2" charset="-122"/>
              </a:rPr>
              <a:t>Future</a:t>
            </a:r>
            <a:endParaRPr lang="zh-CN" altLang="en-US" b="1" dirty="0">
              <a:solidFill>
                <a:schemeClr val="tx1"/>
              </a:solidFill>
              <a:latin typeface="Century Schoolbook" panose="02040604050505020304" pitchFamily="18" charset="0"/>
              <a:ea typeface="华文新魏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495" r="523"/>
          <a:stretch/>
        </p:blipFill>
        <p:spPr>
          <a:xfrm>
            <a:off x="7560000" y="3240000"/>
            <a:ext cx="432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3240000"/>
            <a:ext cx="6840000" cy="21630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360000" y="5472000"/>
            <a:ext cx="684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The proposed SCAN framework</a:t>
            </a:r>
            <a:r>
              <a:rPr lang="en-US" altLang="zh-CN" sz="1600" baseline="30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[Wei, 2020]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60000" y="5472000"/>
            <a:ext cx="43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Downstream performance, various datasets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59999" y="6588000"/>
            <a:ext cx="9648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US" altLang="zh-CN" sz="1600" b="1" dirty="0">
                <a:solidFill>
                  <a:srgbClr val="00B0F0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L. Wei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1600" i="1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et al.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Can Semantic Labels Assist Self-Supervised Visual Representation Learning?, in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arXiv</a:t>
            </a:r>
            <a:r>
              <a:rPr lang="en-US" altLang="zh-CN" sz="1600" i="1" dirty="0" smtClean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 preprint:2011.08621</a:t>
            </a:r>
            <a:r>
              <a:rPr lang="en-US" altLang="zh-CN" sz="1600" dirty="0">
                <a:solidFill>
                  <a:schemeClr val="tx1"/>
                </a:solidFill>
                <a:latin typeface="Candara" panose="020E0502030303020204" pitchFamily="34" charset="0"/>
                <a:ea typeface="华文中宋" panose="02010600040101010101" pitchFamily="2" charset="-122"/>
              </a:rPr>
              <a:t>, 2020.</a:t>
            </a:r>
            <a:endParaRPr lang="en-US" altLang="zh-CN" sz="1600" dirty="0">
              <a:solidFill>
                <a:schemeClr val="tx1"/>
              </a:solidFill>
              <a:latin typeface="Candara" panose="020E0502030303020204" pitchFamily="34" charset="0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33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1_Title Slide">
  <a:themeElements>
    <a:clrScheme name="2210">
      <a:dk1>
        <a:srgbClr val="1D1D1A"/>
      </a:dk1>
      <a:lt1>
        <a:srgbClr val="1D1D1A"/>
      </a:lt1>
      <a:dk2>
        <a:srgbClr val="FFFFFF"/>
      </a:dk2>
      <a:lt2>
        <a:srgbClr val="FFFFFF"/>
      </a:lt2>
      <a:accent1>
        <a:srgbClr val="C7000A"/>
      </a:accent1>
      <a:accent2>
        <a:srgbClr val="E9002F"/>
      </a:accent2>
      <a:accent3>
        <a:srgbClr val="F4A100"/>
      </a:accent3>
      <a:accent4>
        <a:srgbClr val="FFFF00"/>
      </a:accent4>
      <a:accent5>
        <a:srgbClr val="232323"/>
      </a:accent5>
      <a:accent6>
        <a:srgbClr val="666666"/>
      </a:accent6>
      <a:hlink>
        <a:srgbClr val="919191"/>
      </a:hlink>
      <a:folHlink>
        <a:srgbClr val="C4C4C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kumimoji="1" sz="3200" dirty="0" smtClean="0">
            <a:solidFill>
              <a:srgbClr val="575756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模板.pptx" id="{B4542FC2-A7B2-4ED3-BB20-F6750F3E246A}" vid="{14E5A528-164A-4F9B-B3A5-57862E2D7804}"/>
    </a:ext>
  </a:extLst>
</a:theme>
</file>

<file path=ppt/theme/theme2.xml><?xml version="1.0" encoding="utf-8"?>
<a:theme xmlns:a="http://schemas.openxmlformats.org/drawingml/2006/main" name="Chart page">
  <a:themeElements>
    <a:clrScheme name="updated">
      <a:dk1>
        <a:srgbClr val="1D1D1A"/>
      </a:dk1>
      <a:lt1>
        <a:srgbClr val="1D1D1A"/>
      </a:lt1>
      <a:dk2>
        <a:srgbClr val="FFFFFF"/>
      </a:dk2>
      <a:lt2>
        <a:srgbClr val="FFFFFF"/>
      </a:lt2>
      <a:accent1>
        <a:srgbClr val="C7000A"/>
      </a:accent1>
      <a:accent2>
        <a:srgbClr val="C8102E"/>
      </a:accent2>
      <a:accent3>
        <a:srgbClr val="EA594F"/>
      </a:accent3>
      <a:accent4>
        <a:srgbClr val="F8B53C"/>
      </a:accent4>
      <a:accent5>
        <a:srgbClr val="231815"/>
      </a:accent5>
      <a:accent6>
        <a:srgbClr val="595757"/>
      </a:accent6>
      <a:hlink>
        <a:srgbClr val="898989"/>
      </a:hlink>
      <a:folHlink>
        <a:srgbClr val="B5B5B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7000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800" dirty="0" smtClean="0">
            <a:solidFill>
              <a:schemeClr val="accent2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模板.pptx" id="{B4542FC2-A7B2-4ED3-BB20-F6750F3E246A}" vid="{36BB4717-3B84-4375-8991-C1B436E01B94}"/>
    </a:ext>
  </a:extLst>
</a:theme>
</file>

<file path=ppt/theme/theme3.xml><?xml version="1.0" encoding="utf-8"?>
<a:theme xmlns:a="http://schemas.openxmlformats.org/drawingml/2006/main" name="4_Chart page">
  <a:themeElements>
    <a:clrScheme name="自定义 2">
      <a:dk1>
        <a:srgbClr val="1D1D1A"/>
      </a:dk1>
      <a:lt1>
        <a:srgbClr val="666666"/>
      </a:lt1>
      <a:dk2>
        <a:srgbClr val="FFFFFF"/>
      </a:dk2>
      <a:lt2>
        <a:srgbClr val="EBEBEB"/>
      </a:lt2>
      <a:accent1>
        <a:srgbClr val="C7000A"/>
      </a:accent1>
      <a:accent2>
        <a:srgbClr val="E9002F"/>
      </a:accent2>
      <a:accent3>
        <a:srgbClr val="F4A100"/>
      </a:accent3>
      <a:accent4>
        <a:srgbClr val="FFFF00"/>
      </a:accent4>
      <a:accent5>
        <a:srgbClr val="232323"/>
      </a:accent5>
      <a:accent6>
        <a:srgbClr val="666666"/>
      </a:accent6>
      <a:hlink>
        <a:srgbClr val="0070C0"/>
      </a:hlink>
      <a:folHlink>
        <a:srgbClr val="0070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A00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ts val="3440"/>
          </a:lnSpc>
          <a:defRPr sz="3200" dirty="0" smtClean="0"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模板.pptx" id="{B4542FC2-A7B2-4ED3-BB20-F6750F3E246A}" vid="{200B2CC3-038E-4B68-ADA0-F89367E15FF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17598</TotalTime>
  <Words>1149</Words>
  <Application>Microsoft Office PowerPoint</Application>
  <PresentationFormat>自定义</PresentationFormat>
  <Paragraphs>192</Paragraphs>
  <Slides>15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36" baseType="lpstr">
      <vt:lpstr>等线</vt:lpstr>
      <vt:lpstr>黑体</vt:lpstr>
      <vt:lpstr>华文楷体</vt:lpstr>
      <vt:lpstr>华文新魏</vt:lpstr>
      <vt:lpstr>华文中宋</vt:lpstr>
      <vt:lpstr>宋体</vt:lpstr>
      <vt:lpstr>Microsoft YaHei</vt:lpstr>
      <vt:lpstr>Microsoft YaHei</vt:lpstr>
      <vt:lpstr>Arial</vt:lpstr>
      <vt:lpstr>Book Antiqua</vt:lpstr>
      <vt:lpstr>Calibri</vt:lpstr>
      <vt:lpstr>Candara</vt:lpstr>
      <vt:lpstr>Century</vt:lpstr>
      <vt:lpstr>Century Gothic</vt:lpstr>
      <vt:lpstr>Century Schoolbook</vt:lpstr>
      <vt:lpstr>Corbel</vt:lpstr>
      <vt:lpstr>Gadugi</vt:lpstr>
      <vt:lpstr>Georgia</vt:lpstr>
      <vt:lpstr>1_Title Slide</vt:lpstr>
      <vt:lpstr>Chart page</vt:lpstr>
      <vt:lpstr>4_Chart page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Huawei Technologies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Jiangtao (Jenny, Professional Service)</dc:creator>
  <cp:lastModifiedBy>Lingxi Xie</cp:lastModifiedBy>
  <cp:revision>928</cp:revision>
  <dcterms:created xsi:type="dcterms:W3CDTF">2019-04-03T03:32:25Z</dcterms:created>
  <dcterms:modified xsi:type="dcterms:W3CDTF">2021-10-09T16:52:13Z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(3)mXNHOkXsjFXQgj0QAzKfvKvUJM5FCo4nrSGm8J2wo0gi8xScUK63UFCac+mZIt7J3UbMLp9z
Cu4oJ7FDxJLG6OwSJCWvd/js9QCNX1QECOp+QzyZmXOFdBcxT7Bf89oovLFXRZ6+wKAwU6mr
UvaZGbDPBzF0roKhk3XNY98jN061Pdae46c8/dxqKysn3cMzVQXWv+No30uo25fEgG/aJ2Cp
i3gnrc7zsRO3wsIwTq</vt:lpwstr>
  </property>
  <property fmtid="{D5CDD505-2E9C-101B-9397-08002B2CF9AE}" pid="3" name="_2015_ms_pID_7253431">
    <vt:lpwstr>V0br+GtGXZ6g2z11jnfSDkXL94iLQKaxRyyK6XxDfxdnKblRwuoV6q
1etugEc7bt1bEXtfRb4pzoEETF948qNddv66+p8mLxtgzHHV25+KcUGm+/5NjCQf2RsTNALK
00WgG2qpK0+169P+05p83602WcbvPoElZxrRWqYBRon48n9+6Za/Y4hbcmDfep2ecQAhsfLF
felzd9m2yyi8gwZK0DVc5vUK69mwfcJ1uXmP</vt:lpwstr>
  </property>
  <property fmtid="{D5CDD505-2E9C-101B-9397-08002B2CF9AE}" pid="4" name="_2015_ms_pID_7253432">
    <vt:lpwstr>Sw==</vt:lpwstr>
  </property>
  <property fmtid="{D5CDD505-2E9C-101B-9397-08002B2CF9AE}" pid="5" name="_readonly">
    <vt:lpwstr/>
  </property>
  <property fmtid="{D5CDD505-2E9C-101B-9397-08002B2CF9AE}" pid="6" name="_change">
    <vt:lpwstr/>
  </property>
  <property fmtid="{D5CDD505-2E9C-101B-9397-08002B2CF9AE}" pid="7" name="_full-control">
    <vt:lpwstr/>
  </property>
  <property fmtid="{D5CDD505-2E9C-101B-9397-08002B2CF9AE}" pid="8" name="sflag">
    <vt:lpwstr>1576735078</vt:lpwstr>
  </property>
</Properties>
</file>