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797" r:id="rId2"/>
    <p:sldMasterId id="2147483816" r:id="rId3"/>
    <p:sldMasterId id="2147483683" r:id="rId4"/>
  </p:sldMasterIdLst>
  <p:notesMasterIdLst>
    <p:notesMasterId r:id="rId63"/>
  </p:notesMasterIdLst>
  <p:handoutMasterIdLst>
    <p:handoutMasterId r:id="rId64"/>
  </p:handoutMasterIdLst>
  <p:sldIdLst>
    <p:sldId id="316" r:id="rId5"/>
    <p:sldId id="331" r:id="rId6"/>
    <p:sldId id="332" r:id="rId7"/>
    <p:sldId id="337" r:id="rId8"/>
    <p:sldId id="338" r:id="rId9"/>
    <p:sldId id="339" r:id="rId10"/>
    <p:sldId id="419" r:id="rId11"/>
    <p:sldId id="341" r:id="rId12"/>
    <p:sldId id="333" r:id="rId13"/>
    <p:sldId id="343" r:id="rId14"/>
    <p:sldId id="342" r:id="rId15"/>
    <p:sldId id="390" r:id="rId16"/>
    <p:sldId id="391" r:id="rId17"/>
    <p:sldId id="392" r:id="rId18"/>
    <p:sldId id="334" r:id="rId19"/>
    <p:sldId id="344" r:id="rId20"/>
    <p:sldId id="393" r:id="rId21"/>
    <p:sldId id="394" r:id="rId22"/>
    <p:sldId id="417" r:id="rId23"/>
    <p:sldId id="395" r:id="rId24"/>
    <p:sldId id="33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5" r:id="rId33"/>
    <p:sldId id="408" r:id="rId34"/>
    <p:sldId id="413" r:id="rId35"/>
    <p:sldId id="415" r:id="rId36"/>
    <p:sldId id="416" r:id="rId37"/>
    <p:sldId id="414" r:id="rId38"/>
    <p:sldId id="418" r:id="rId39"/>
    <p:sldId id="336" r:id="rId40"/>
    <p:sldId id="410" r:id="rId41"/>
    <p:sldId id="422" r:id="rId42"/>
    <p:sldId id="423" r:id="rId43"/>
    <p:sldId id="425" r:id="rId44"/>
    <p:sldId id="426" r:id="rId45"/>
    <p:sldId id="427" r:id="rId46"/>
    <p:sldId id="428" r:id="rId47"/>
    <p:sldId id="431" r:id="rId48"/>
    <p:sldId id="429" r:id="rId49"/>
    <p:sldId id="424" r:id="rId50"/>
    <p:sldId id="430" r:id="rId51"/>
    <p:sldId id="438" r:id="rId52"/>
    <p:sldId id="432" r:id="rId53"/>
    <p:sldId id="433" r:id="rId54"/>
    <p:sldId id="434" r:id="rId55"/>
    <p:sldId id="435" r:id="rId56"/>
    <p:sldId id="436" r:id="rId57"/>
    <p:sldId id="437" r:id="rId58"/>
    <p:sldId id="421" r:id="rId59"/>
    <p:sldId id="349" r:id="rId60"/>
    <p:sldId id="350" r:id="rId61"/>
    <p:sldId id="420" r:id="rId62"/>
  </p:sldIdLst>
  <p:sldSz cx="12196763" cy="6858000"/>
  <p:notesSz cx="6858000" cy="9144000"/>
  <p:defaultTextStyle>
    <a:defPPr>
      <a:defRPr lang="en-US"/>
    </a:defPPr>
    <a:lvl1pPr marL="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7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1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57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96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3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7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13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701" userDrawn="1">
          <p15:clr>
            <a:srgbClr val="A4A3A4"/>
          </p15:clr>
        </p15:guide>
        <p15:guide id="6" orient="horz" pos="2159" userDrawn="1">
          <p15:clr>
            <a:srgbClr val="A4A3A4"/>
          </p15:clr>
        </p15:guide>
        <p15:guide id="7" pos="35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70028"/>
    <a:srgbClr val="C7000B"/>
    <a:srgbClr val="F3D2D5"/>
    <a:srgbClr val="E57984"/>
    <a:srgbClr val="DD4654"/>
    <a:srgbClr val="EB5C01"/>
    <a:srgbClr val="EA5A4F"/>
    <a:srgbClr val="E57B84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4" autoAdjust="0"/>
    <p:restoredTop sz="96291"/>
  </p:normalViewPr>
  <p:slideViewPr>
    <p:cSldViewPr snapToGrid="0" snapToObjects="1">
      <p:cViewPr varScale="1">
        <p:scale>
          <a:sx n="87" d="100"/>
          <a:sy n="87" d="100"/>
        </p:scale>
        <p:origin x="451" y="77"/>
      </p:cViewPr>
      <p:guideLst>
        <p:guide pos="3701"/>
        <p:guide orient="horz" pos="2159"/>
        <p:guide pos="35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198DB-AFBD-584A-8986-364FF2B03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1315C-523F-A043-8029-B992149712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01424-70F4-1643-8E3A-557A0258D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BF48A-FF5C-8145-95A7-EE66A87C7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5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304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957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60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26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913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566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21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7" name="L 形 6"/>
          <p:cNvSpPr/>
          <p:nvPr userDrawn="1"/>
        </p:nvSpPr>
        <p:spPr>
          <a:xfrm rot="5400000">
            <a:off x="7853942" y="2130562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27DEE9-8BE9-0D49-BF96-9E83C5312E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43DA98-D48D-6947-95EF-BA3B05E6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495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智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18" name="L 形 17"/>
          <p:cNvSpPr/>
          <p:nvPr userDrawn="1"/>
        </p:nvSpPr>
        <p:spPr>
          <a:xfrm rot="5400000">
            <a:off x="5824025" y="2568635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A4863-E1EF-3342-A8CB-ECD4FD06CE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95303EA-8491-464F-99A0-67F948701C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873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灯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C6D010F9-02DE-1949-B177-A4E0D2774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b="14078"/>
          <a:stretch/>
        </p:blipFill>
        <p:spPr>
          <a:xfrm>
            <a:off x="0" y="0"/>
            <a:ext cx="12196996" cy="5602265"/>
          </a:xfrm>
          <a:prstGeom prst="rect">
            <a:avLst/>
          </a:prstGeom>
        </p:spPr>
      </p:pic>
      <p:sp>
        <p:nvSpPr>
          <p:cNvPr id="10" name="L 形 10">
            <a:extLst>
              <a:ext uri="{FF2B5EF4-FFF2-40B4-BE49-F238E27FC236}">
                <a16:creationId xmlns:a16="http://schemas.microsoft.com/office/drawing/2014/main" id="{0C595D57-06EA-3B46-AF21-C0EACD8F1C4E}"/>
              </a:ext>
            </a:extLst>
          </p:cNvPr>
          <p:cNvSpPr/>
          <p:nvPr userDrawn="1"/>
        </p:nvSpPr>
        <p:spPr>
          <a:xfrm rot="5400000">
            <a:off x="7881371" y="1995748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97A368-8F39-4049-9BB0-AEB315EB7E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621051-E1A4-A049-BF21-61B18B3483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97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创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9" name="L 形 8"/>
          <p:cNvSpPr/>
          <p:nvPr userDrawn="1"/>
        </p:nvSpPr>
        <p:spPr>
          <a:xfrm rot="5400000">
            <a:off x="5945516" y="2323519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908F03-BBCC-164B-BE54-2E836D6E7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3BE9F9B-07D9-DD4C-9CEF-250804A41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09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领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3" y="0"/>
            <a:ext cx="12201065" cy="5602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6462" y="907581"/>
            <a:ext cx="6610328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ts val="3440"/>
              </a:lnSpc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L 形 7"/>
          <p:cNvSpPr/>
          <p:nvPr userDrawn="1"/>
        </p:nvSpPr>
        <p:spPr>
          <a:xfrm rot="10800000">
            <a:off x="10502896" y="1522948"/>
            <a:ext cx="717936" cy="70103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78D8DD-C7E7-9345-9C0D-92472D27AD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77530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145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攀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2034" b="5607"/>
          <a:stretch/>
        </p:blipFill>
        <p:spPr>
          <a:xfrm>
            <a:off x="1" y="-36206"/>
            <a:ext cx="12196763" cy="5638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L 形 7"/>
          <p:cNvSpPr/>
          <p:nvPr userDrawn="1"/>
        </p:nvSpPr>
        <p:spPr>
          <a:xfrm rot="5400000">
            <a:off x="7929967" y="1657555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B7B2F8-0AF7-D04F-81DD-52FDB6B732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70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900" indent="0" algn="ctr">
              <a:buNone/>
              <a:defRPr sz="2598"/>
            </a:lvl2pPr>
            <a:lvl3pPr marL="1187798" indent="0" algn="ctr">
              <a:buNone/>
              <a:defRPr sz="2338"/>
            </a:lvl3pPr>
            <a:lvl4pPr marL="1781699" indent="0" algn="ctr">
              <a:buNone/>
              <a:defRPr sz="2079"/>
            </a:lvl4pPr>
            <a:lvl5pPr marL="2375598" indent="0" algn="ctr">
              <a:buNone/>
              <a:defRPr sz="2079"/>
            </a:lvl5pPr>
            <a:lvl6pPr marL="2969497" indent="0" algn="ctr">
              <a:buNone/>
              <a:defRPr sz="2079"/>
            </a:lvl6pPr>
            <a:lvl7pPr marL="3563396" indent="0" algn="ctr">
              <a:buNone/>
              <a:defRPr sz="2079"/>
            </a:lvl7pPr>
            <a:lvl8pPr marL="4157297" indent="0" algn="ctr">
              <a:buNone/>
              <a:defRPr sz="2079"/>
            </a:lvl8pPr>
            <a:lvl9pPr marL="4751195" indent="0" algn="ctr">
              <a:buNone/>
              <a:defRPr sz="2079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6908" y="1501989"/>
            <a:ext cx="10733557" cy="4690459"/>
          </a:xfrm>
          <a:prstGeom prst="rect">
            <a:avLst/>
          </a:prstGeom>
        </p:spPr>
        <p:txBody>
          <a:bodyPr lIns="0" tIns="0" rIns="0" bIns="0"/>
          <a:lstStyle>
            <a:lvl1pPr marL="12373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420" algn="ctr"/>
              </a:tabLst>
              <a:defRPr sz="18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2pPr>
            <a:lvl3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3pPr>
            <a:lvl4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4pPr>
            <a:lvl5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5pPr>
          </a:lstStyle>
          <a:p>
            <a:pPr lvl="0"/>
            <a:r>
              <a:rPr lang="zh-CN" altLang="en-US" dirty="0" smtClean="0"/>
              <a:t>单击此处添加文本</a:t>
            </a:r>
            <a:endParaRPr 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478901" y="896536"/>
            <a:ext cx="10362979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913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8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AF307D-40F4-EC4C-9108-79E948007529}"/>
              </a:ext>
            </a:extLst>
          </p:cNvPr>
          <p:cNvSpPr txBox="1"/>
          <p:nvPr userDrawn="1"/>
        </p:nvSpPr>
        <p:spPr>
          <a:xfrm>
            <a:off x="607486" y="1402064"/>
            <a:ext cx="3921034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66478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72FAD7-C8C3-754A-A498-D3A7EC29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309" y="6270651"/>
            <a:ext cx="1982316" cy="153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684" y="5970030"/>
            <a:ext cx="2256665" cy="4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0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2" r:id="rId3"/>
    <p:sldLayoutId id="2147483821" r:id="rId4"/>
    <p:sldLayoutId id="2147483823" r:id="rId5"/>
    <p:sldLayoutId id="214748382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pos="3841" userDrawn="1">
          <p15:clr>
            <a:srgbClr val="F26B43"/>
          </p15:clr>
        </p15:guide>
        <p15:guide id="3" pos="565" userDrawn="1">
          <p15:clr>
            <a:srgbClr val="F26B43"/>
          </p15:clr>
        </p15:guide>
        <p15:guide id="4" orient="horz" pos="4007" userDrawn="1">
          <p15:clr>
            <a:srgbClr val="F26B43"/>
          </p15:clr>
        </p15:guide>
        <p15:guide id="5" orient="horz" pos="1235" userDrawn="1">
          <p15:clr>
            <a:srgbClr val="F26B43"/>
          </p15:clr>
        </p15:guide>
        <p15:guide id="6" orient="horz" pos="5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3943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BEE2EE-BF4D-7A4A-B3C6-9E47668CCD98}"/>
              </a:ext>
            </a:extLst>
          </p:cNvPr>
          <p:cNvSpPr txBox="1"/>
          <p:nvPr userDrawn="1"/>
        </p:nvSpPr>
        <p:spPr>
          <a:xfrm>
            <a:off x="734131" y="6402806"/>
            <a:ext cx="499729" cy="150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8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74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8908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4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12216278" y="2931937"/>
            <a:ext cx="1982916" cy="3934682"/>
            <a:chOff x="12216278" y="2262477"/>
            <a:chExt cx="1982916" cy="4604143"/>
          </a:xfrm>
        </p:grpSpPr>
        <p:grpSp>
          <p:nvGrpSpPr>
            <p:cNvPr id="26" name="组合 25"/>
            <p:cNvGrpSpPr/>
            <p:nvPr userDrawn="1"/>
          </p:nvGrpSpPr>
          <p:grpSpPr>
            <a:xfrm>
              <a:off x="12315635" y="2262477"/>
              <a:ext cx="1883559" cy="692624"/>
              <a:chOff x="12315635" y="2207613"/>
              <a:chExt cx="1883559" cy="692624"/>
            </a:xfrm>
          </p:grpSpPr>
          <p:sp>
            <p:nvSpPr>
              <p:cNvPr id="44" name="矩形 5">
                <a:extLst>
                  <a:ext uri="{FF2B5EF4-FFF2-40B4-BE49-F238E27FC236}">
                    <a16:creationId xmlns:a16="http://schemas.microsoft.com/office/drawing/2014/main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186C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200/16/46</a:t>
                </a:r>
              </a:p>
            </p:txBody>
          </p:sp>
          <p:sp>
            <p:nvSpPr>
              <p:cNvPr id="45" name="矩形 9">
                <a:extLst>
                  <a:ext uri="{FF2B5EF4-FFF2-40B4-BE49-F238E27FC236}">
                    <a16:creationId xmlns:a16="http://schemas.microsoft.com/office/drawing/2014/main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185C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199/0/11</a:t>
                </a:r>
              </a:p>
            </p:txBody>
          </p:sp>
          <p:sp>
            <p:nvSpPr>
              <p:cNvPr id="46" name="文本框 31">
                <a:extLst>
                  <a:ext uri="{FF2B5EF4-FFF2-40B4-BE49-F238E27FC236}">
                    <a16:creationId xmlns:a16="http://schemas.microsoft.com/office/drawing/2014/main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26898" y="2207613"/>
                <a:ext cx="3847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品牌色</a:t>
                </a:r>
                <a:endParaRPr kumimoji="1" lang="zh-CN" altLang="en-US" sz="1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2216278" y="3080825"/>
              <a:ext cx="1982912" cy="3785795"/>
              <a:chOff x="12216278" y="3080825"/>
              <a:chExt cx="1982912" cy="3785795"/>
            </a:xfrm>
          </p:grpSpPr>
          <p:sp>
            <p:nvSpPr>
              <p:cNvPr id="28" name="矩形 12">
                <a:extLst>
                  <a:ext uri="{FF2B5EF4-FFF2-40B4-BE49-F238E27FC236}">
                    <a16:creationId xmlns:a16="http://schemas.microsoft.com/office/drawing/2014/main" id="{DCA8B73C-0B87-284F-805F-752EBF20B768}"/>
                  </a:ext>
                </a:extLst>
              </p:cNvPr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234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90/79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矩形 13">
                <a:extLst>
                  <a:ext uri="{FF2B5EF4-FFF2-40B4-BE49-F238E27FC236}">
                    <a16:creationId xmlns:a16="http://schemas.microsoft.com/office/drawing/2014/main" id="{138A39A8-BB4E-CD4E-9201-F1785C874F92}"/>
                  </a:ext>
                </a:extLst>
              </p:cNvPr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0/15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文本框 15">
                <a:extLst>
                  <a:ext uri="{FF2B5EF4-FFF2-40B4-BE49-F238E27FC236}">
                    <a16:creationId xmlns:a16="http://schemas.microsoft.com/office/drawing/2014/main" id="{8F53C07A-1022-C740-8F8D-97538E174D38}"/>
                  </a:ext>
                </a:extLst>
              </p:cNvPr>
              <p:cNvSpPr txBox="1"/>
              <p:nvPr userDrawn="1"/>
            </p:nvSpPr>
            <p:spPr>
              <a:xfrm>
                <a:off x="12216278" y="3080825"/>
                <a:ext cx="5693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辅助色</a:t>
                </a:r>
              </a:p>
            </p:txBody>
          </p:sp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306A7598-C00D-994F-82DA-B39F3C2E0AAD}"/>
                  </a:ext>
                </a:extLst>
              </p:cNvPr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248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181/60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C1423292-FF2F-A74C-943E-1C3C47534098}"/>
                  </a:ext>
                </a:extLst>
              </p:cNvPr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235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92/1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矩形 18">
                <a:extLst>
                  <a:ext uri="{FF2B5EF4-FFF2-40B4-BE49-F238E27FC236}">
                    <a16:creationId xmlns:a16="http://schemas.microsoft.com/office/drawing/2014/main" id="{2A29AF15-F5C4-A842-A63B-5DBA549CB92F}"/>
                  </a:ext>
                </a:extLst>
              </p:cNvPr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137/137/137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矩形 19">
                <a:extLst>
                  <a:ext uri="{FF2B5EF4-FFF2-40B4-BE49-F238E27FC236}">
                    <a16:creationId xmlns:a16="http://schemas.microsoft.com/office/drawing/2014/main" id="{E9EA970A-4D36-BC41-B8BE-40DF553320E7}"/>
                  </a:ext>
                </a:extLst>
              </p:cNvPr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35/24/21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矩形 22">
                <a:extLst>
                  <a:ext uri="{FF2B5EF4-FFF2-40B4-BE49-F238E27FC236}">
                    <a16:creationId xmlns:a16="http://schemas.microsoft.com/office/drawing/2014/main" id="{14EE21FB-1D92-0241-ABA5-5E9A6AEE0DC8}"/>
                  </a:ext>
                </a:extLst>
              </p:cNvPr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221/221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矩形 12">
                <a:extLst>
                  <a:ext uri="{FF2B5EF4-FFF2-40B4-BE49-F238E27FC236}">
                    <a16:creationId xmlns:a16="http://schemas.microsoft.com/office/drawing/2014/main" id="{883734A3-2645-434A-9DCC-1416B6C687CC}"/>
                  </a:ext>
                </a:extLst>
              </p:cNvPr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233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140/128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矩形 13">
                <a:extLst>
                  <a:ext uri="{FF2B5EF4-FFF2-40B4-BE49-F238E27FC236}">
                    <a16:creationId xmlns:a16="http://schemas.microsoft.com/office/drawing/2014/main" id="{1FF13552-FB3D-134A-A80A-6CFB35DFE1A1}"/>
                  </a:ext>
                </a:extLst>
              </p:cNvPr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159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0A96471B-CB12-1443-B01F-C14C9112C149}"/>
                  </a:ext>
                </a:extLst>
              </p:cNvPr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245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220/87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id="{61890D59-CF8B-1449-A836-3A304EC9A907}"/>
                  </a:ext>
                </a:extLst>
              </p:cNvPr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133/0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矩形 18">
                <a:extLst>
                  <a:ext uri="{FF2B5EF4-FFF2-40B4-BE49-F238E27FC236}">
                    <a16:creationId xmlns:a16="http://schemas.microsoft.com/office/drawing/2014/main" id="{0466A1E1-E7C7-FD49-9880-9E44BED19FF5}"/>
                  </a:ext>
                </a:extLst>
              </p:cNvPr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181/181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矩形 19">
                <a:extLst>
                  <a:ext uri="{FF2B5EF4-FFF2-40B4-BE49-F238E27FC236}">
                    <a16:creationId xmlns:a16="http://schemas.microsoft.com/office/drawing/2014/main" id="{B21AD6AC-1275-0142-A9EA-D77B26CB40EF}"/>
                  </a:ext>
                </a:extLst>
              </p:cNvPr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87/87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矩形 22">
                <a:extLst>
                  <a:ext uri="{FF2B5EF4-FFF2-40B4-BE49-F238E27FC236}">
                    <a16:creationId xmlns:a16="http://schemas.microsoft.com/office/drawing/2014/main" id="{238BAC2A-AE09-A84D-875D-8472236D6610}"/>
                  </a:ext>
                </a:extLst>
              </p:cNvPr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255/255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8" y="6321130"/>
            <a:ext cx="1269075" cy="2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5F1158-B1AA-8F41-AF0A-FEA0EC18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73" y="1474269"/>
            <a:ext cx="3984232" cy="281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8FC7CCD-75EB-9C44-BC7D-29679334A8CA}"/>
              </a:ext>
            </a:extLst>
          </p:cNvPr>
          <p:cNvSpPr txBox="1">
            <a:spLocks/>
          </p:cNvSpPr>
          <p:nvPr userDrawn="1"/>
        </p:nvSpPr>
        <p:spPr>
          <a:xfrm>
            <a:off x="7979357" y="2794960"/>
            <a:ext cx="3225168" cy="20299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5"/>
              </a:lnSpc>
            </a:pP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Copyright©2018 Huawei Technologies Co., Ltd.</a:t>
            </a:r>
            <a:b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</a:b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All Rights Reserved.</a:t>
            </a:r>
            <a:r>
              <a:rPr kumimoji="1" lang="en-US" altLang="zh-CN" sz="779" dirty="0">
                <a:solidFill>
                  <a:srgbClr val="1D1D1B"/>
                </a:solidFill>
                <a:latin typeface="+mn-lt"/>
              </a:rPr>
              <a:t/>
            </a:r>
            <a:br>
              <a:rPr kumimoji="1" lang="en-US" altLang="zh-CN" sz="779" dirty="0">
                <a:solidFill>
                  <a:srgbClr val="1D1D1B"/>
                </a:solidFill>
                <a:latin typeface="+mn-lt"/>
              </a:rPr>
            </a:br>
            <a:r>
              <a:rPr kumimoji="1" lang="en-US" altLang="zh-CN" sz="779" dirty="0">
                <a:solidFill>
                  <a:srgbClr val="1D1D1B"/>
                </a:solidFill>
                <a:latin typeface="+mn-lt"/>
              </a:rPr>
              <a:t/>
            </a:r>
            <a:br>
              <a:rPr kumimoji="1" lang="en-US" altLang="zh-CN" sz="779" dirty="0">
                <a:solidFill>
                  <a:srgbClr val="1D1D1B"/>
                </a:solidFill>
                <a:latin typeface="+mn-lt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information in this document may contain predictive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statements including, without limitation, statements regarding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future financial and operating results, future product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portfolio, new technology, etc. There are a number of factors that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could cause actual results and developments to differ materially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from those expressed or implied in the predictive statements.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Therefore, such information is provided for reference purpose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only and constitutes neither an offer nor an acceptance. Huawei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may change the information at any time without notice. </a:t>
            </a:r>
          </a:p>
          <a:p>
            <a:pPr>
              <a:lnSpc>
                <a:spcPts val="1065"/>
              </a:lnSpc>
            </a:pPr>
            <a:endParaRPr kumimoji="1" lang="zh-CN" altLang="en-US" sz="779" dirty="0">
              <a:solidFill>
                <a:srgbClr val="1D1D1B"/>
              </a:solidFill>
              <a:latin typeface="+mn-lt"/>
            </a:endParaRPr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12B8F806-ABD5-064C-8793-5E22C72554FD}"/>
              </a:ext>
            </a:extLst>
          </p:cNvPr>
          <p:cNvSpPr txBox="1">
            <a:spLocks/>
          </p:cNvSpPr>
          <p:nvPr userDrawn="1"/>
        </p:nvSpPr>
        <p:spPr>
          <a:xfrm>
            <a:off x="7987276" y="1631849"/>
            <a:ext cx="3477701" cy="4911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1"/>
              </a:lnSpc>
              <a:spcBef>
                <a:spcPts val="0"/>
              </a:spcBef>
            </a:pPr>
            <a:r>
              <a:rPr kumimoji="1" lang="zh-CN" altLang="en-US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>把数字世界带入每个人、每个家庭、</a:t>
            </a:r>
            <a:r>
              <a:rPr kumimoji="1" lang="en-US" altLang="zh-CN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/>
            </a:r>
            <a:br>
              <a:rPr kumimoji="1" lang="en-US" altLang="zh-CN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kumimoji="1" lang="zh-CN" altLang="en-US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>每个组织，构建万物互联的智能世界。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1235B6F-D691-2C40-93D4-EC5427ADDFB0}"/>
              </a:ext>
            </a:extLst>
          </p:cNvPr>
          <p:cNvSpPr txBox="1">
            <a:spLocks/>
          </p:cNvSpPr>
          <p:nvPr userDrawn="1"/>
        </p:nvSpPr>
        <p:spPr>
          <a:xfrm>
            <a:off x="7977672" y="2106124"/>
            <a:ext cx="3481833" cy="582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94"/>
              </a:lnSpc>
            </a:pP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Bring digital to every person, home, and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organization for a fully connected,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intelligent world.</a:t>
            </a:r>
            <a:endParaRPr kumimoji="1" lang="zh-CN" altLang="en-US" sz="1200" dirty="0">
              <a:solidFill>
                <a:srgbClr val="1D1D1B"/>
              </a:solidFill>
              <a:latin typeface="+mn-lt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98" y="5237637"/>
            <a:ext cx="1869596" cy="4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None/>
        <a:defRPr sz="1819" kern="1200">
          <a:solidFill>
            <a:srgbClr val="FFFFFF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93900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8"/>
          <p:cNvSpPr txBox="1">
            <a:spLocks/>
          </p:cNvSpPr>
          <p:nvPr/>
        </p:nvSpPr>
        <p:spPr>
          <a:xfrm>
            <a:off x="149087" y="1227726"/>
            <a:ext cx="9674181" cy="3224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ts val="344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Full-space &amp; Hardware-friendly:</a:t>
            </a:r>
          </a:p>
          <a:p>
            <a:pPr>
              <a:lnSpc>
                <a:spcPct val="150000"/>
              </a:lnSpc>
            </a:pPr>
            <a:r>
              <a:rPr lang="en-US" altLang="zh-CN" i="1" dirty="0" smtClean="0">
                <a:latin typeface="Corbel" panose="020B0503020204020204" pitchFamily="34" charset="0"/>
              </a:rPr>
              <a:t>Towards </a:t>
            </a:r>
            <a:r>
              <a:rPr lang="en-US" altLang="zh-CN" i="1" dirty="0">
                <a:latin typeface="Corbel" panose="020B0503020204020204" pitchFamily="34" charset="0"/>
              </a:rPr>
              <a:t>the Next Generation</a:t>
            </a:r>
            <a:br>
              <a:rPr lang="en-US" altLang="zh-CN" i="1" dirty="0">
                <a:latin typeface="Corbel" panose="020B0503020204020204" pitchFamily="34" charset="0"/>
              </a:rPr>
            </a:br>
            <a:r>
              <a:rPr lang="en-US" altLang="zh-CN" i="1" dirty="0">
                <a:latin typeface="Corbel" panose="020B0503020204020204" pitchFamily="34" charset="0"/>
              </a:rPr>
              <a:t>of Neural Architecture </a:t>
            </a:r>
            <a:r>
              <a:rPr lang="en-US" altLang="zh-CN" i="1" dirty="0" smtClean="0">
                <a:latin typeface="Corbel" panose="020B0503020204020204" pitchFamily="34" charset="0"/>
              </a:rPr>
              <a:t>Search</a:t>
            </a:r>
            <a:endParaRPr lang="en-US" altLang="zh-CN" i="1" dirty="0">
              <a:latin typeface="Corbel" panose="020B0503020204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F3DB8AC-5DE9-5548-8697-C9055F7FFCCB}"/>
              </a:ext>
            </a:extLst>
          </p:cNvPr>
          <p:cNvSpPr txBox="1">
            <a:spLocks/>
          </p:cNvSpPr>
          <p:nvPr/>
        </p:nvSpPr>
        <p:spPr>
          <a:xfrm>
            <a:off x="680334" y="5591440"/>
            <a:ext cx="6535842" cy="1268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F0000"/>
                </a:solidFill>
              </a:rPr>
              <a:t>Lingxi Xie (</a:t>
            </a:r>
            <a:r>
              <a:rPr lang="zh-CN" altLang="en-US" sz="2400" dirty="0" smtClean="0">
                <a:solidFill>
                  <a:srgbClr val="FF0000"/>
                </a:solidFill>
              </a:rPr>
              <a:t>谢凌曦</a:t>
            </a:r>
            <a:r>
              <a:rPr lang="en-US" altLang="zh-CN" sz="2400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Huawei Noah’s Ark Lab</a:t>
            </a:r>
          </a:p>
        </p:txBody>
      </p:sp>
    </p:spTree>
    <p:extLst>
      <p:ext uri="{BB962C8B-B14F-4D97-AF65-F5344CB8AC3E}">
        <p14:creationId xmlns:p14="http://schemas.microsoft.com/office/powerpoint/2010/main" val="5791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Pipeline of Neural Architecture Search (NAS)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Almost all NAS approaches are based on “trial and update”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720000" y="1800000"/>
            <a:ext cx="10980000" cy="432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 1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define a search space with a large number of candidates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 2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sample one or a few architectures from the space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 3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evaluate the sampled architectures and update the best one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 4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adjust the sampling parameters with the evaluation results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 5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repeat </a:t>
            </a: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Steps 2-4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until end</a:t>
            </a:r>
          </a:p>
        </p:txBody>
      </p:sp>
      <p:pic>
        <p:nvPicPr>
          <p:cNvPr id="6" name="Picture 2" descr="Image result for neural architecture sea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3384"/>
          <a:stretch/>
        </p:blipFill>
        <p:spPr bwMode="auto">
          <a:xfrm>
            <a:off x="900000" y="3960000"/>
            <a:ext cx="10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Pipeline of Neural Architecture Search (NAS)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Almost all NAS approaches are based on “trial and update”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Three fundamental elements in this pipeline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which kind of architectures can be found?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strategy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sample architectures from the space?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Evaluation method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evaluate a sampled architecture?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Space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Strategy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spc="-5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Method</a:t>
            </a:r>
            <a:endParaRPr lang="en-US" sz="4400" b="1" spc="-5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6" name="Picture 2" descr="Image result for code sp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2"/>
          <a:stretch/>
        </p:blipFill>
        <p:spPr bwMode="auto">
          <a:xfrm>
            <a:off x="10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optimiz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6557"/>
          <a:stretch/>
        </p:blipFill>
        <p:spPr bwMode="auto">
          <a:xfrm>
            <a:off x="46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8689"/>
          <a:stretch/>
        </p:blipFill>
        <p:spPr bwMode="auto">
          <a:xfrm>
            <a:off x="82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Pipeline: Search Space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which kind of architectures can be found?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Option 1: open or closed?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Option 2: cell-based or not?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Option 3: a large operation set?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594" r="1311"/>
          <a:stretch/>
        </p:blipFill>
        <p:spPr>
          <a:xfrm>
            <a:off x="5760000" y="1800000"/>
            <a:ext cx="5940000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Space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>
                    <a:alpha val="20000"/>
                  </a:schemeClr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Strategy</a:t>
            </a:r>
            <a:endParaRPr lang="en-US" sz="4400" b="1" dirty="0">
              <a:solidFill>
                <a:schemeClr val="tx1">
                  <a:alpha val="2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spc="-50" dirty="0" smtClean="0">
                <a:solidFill>
                  <a:schemeClr val="tx1">
                    <a:alpha val="20000"/>
                  </a:schemeClr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Method</a:t>
            </a:r>
            <a:endParaRPr lang="en-US" sz="4400" b="1" spc="-50" dirty="0">
              <a:solidFill>
                <a:schemeClr val="tx1">
                  <a:alpha val="2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0" name="Picture 2" descr="Image result for code sp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2"/>
          <a:stretch/>
        </p:blipFill>
        <p:spPr bwMode="auto">
          <a:xfrm>
            <a:off x="10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optimiz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6557"/>
          <a:stretch/>
        </p:blipFill>
        <p:spPr bwMode="auto">
          <a:xfrm>
            <a:off x="46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8689"/>
          <a:stretch/>
        </p:blipFill>
        <p:spPr bwMode="auto">
          <a:xfrm>
            <a:off x="82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Pipeline: Search Strategy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strategy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sample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from the space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Option: individual or weight-sharing?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/>
          <a:srcRect l="234" r="873"/>
          <a:stretch/>
        </p:blipFill>
        <p:spPr>
          <a:xfrm>
            <a:off x="1440000" y="2052000"/>
            <a:ext cx="5148000" cy="1800000"/>
          </a:xfrm>
          <a:prstGeom prst="rect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Space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Strategy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spc="-5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Method</a:t>
            </a:r>
            <a:endParaRPr lang="en-US" sz="4400" b="1" spc="-5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7" name="Picture 2" descr="Image result for code sp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2"/>
          <a:stretch/>
        </p:blipFill>
        <p:spPr bwMode="auto">
          <a:xfrm>
            <a:off x="10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optimiz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6557"/>
          <a:stretch/>
        </p:blipFill>
        <p:spPr bwMode="auto">
          <a:xfrm>
            <a:off x="46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8689"/>
          <a:stretch/>
        </p:blipFill>
        <p:spPr bwMode="auto">
          <a:xfrm>
            <a:off x="82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/>
          <a:srcRect l="455" r="280"/>
          <a:stretch/>
        </p:blipFill>
        <p:spPr>
          <a:xfrm>
            <a:off x="7200000" y="2052000"/>
            <a:ext cx="3924000" cy="1800000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Pipeline: Search Strategy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Evaluation method: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how to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evaluate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sampled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Highly associated to search strategy: individual or weight-sharing?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Space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Strategy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76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spc="-5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Method</a:t>
            </a:r>
            <a:endParaRPr lang="en-US" sz="4400" b="1" spc="-5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2" descr="Image result for code sp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2"/>
          <a:stretch/>
        </p:blipFill>
        <p:spPr bwMode="auto">
          <a:xfrm>
            <a:off x="10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optimiz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6557"/>
          <a:stretch/>
        </p:blipFill>
        <p:spPr bwMode="auto">
          <a:xfrm>
            <a:off x="46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8689"/>
          <a:stretch/>
        </p:blipFill>
        <p:spPr bwMode="auto">
          <a:xfrm>
            <a:off x="8280000" y="396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/>
          <a:srcRect l="234" r="873"/>
          <a:stretch/>
        </p:blipFill>
        <p:spPr>
          <a:xfrm>
            <a:off x="1440000" y="2052000"/>
            <a:ext cx="5148000" cy="180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/>
          <a:srcRect l="455" r="280"/>
          <a:stretch/>
        </p:blipFill>
        <p:spPr>
          <a:xfrm>
            <a:off x="7200000" y="2052000"/>
            <a:ext cx="3924000" cy="1800000"/>
          </a:xfrm>
          <a:prstGeom prst="rect">
            <a:avLst/>
          </a:prstGeom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396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8066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Key Lies in Search Efficiency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naïve search method: every time, choosing an uncovered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 and evaluating its performance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Problem: unbearably slow (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e.g.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thousands of GPU-days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for a single search)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Solution: sharing computation between sampled architectures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This reduces the cost of a single search to less than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one GPU-day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But, a new problem: weight-sharing introduces (large?) approximation</a:t>
            </a:r>
          </a:p>
        </p:txBody>
      </p:sp>
      <p:pic>
        <p:nvPicPr>
          <p:cNvPr id="5" name="Picture 2" descr="Image result for neural architecture sea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3384"/>
          <a:stretch/>
        </p:blipFill>
        <p:spPr bwMode="auto">
          <a:xfrm>
            <a:off x="900000" y="3960000"/>
            <a:ext cx="10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Hence, There Are Two Mainstreams of NAS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Individual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NAS approaches: individual search and evaluation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Pros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the search pipeline is relatively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flexible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;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is easier to perform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multi-target optimization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;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and evaluation are decoupled and thus more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stable</a:t>
            </a:r>
            <a:endParaRPr lang="en-US" altLang="zh-CN" sz="2400" dirty="0" smtClean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Cons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the search process is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time-consuming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NAS approaches: joint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Pros: the search process is computationally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efficient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Cons: the approximation introduces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instability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to the search process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research mainly focuses on </a:t>
            </a:r>
            <a:r>
              <a:rPr lang="en-US" altLang="zh-CN" sz="2800" u="sng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NAS</a:t>
            </a:r>
            <a:endParaRPr lang="en-US" altLang="zh-CN" sz="2400" u="sng" dirty="0" smtClean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10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In Particular, Differentiable NAS (DARTS, 2019)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cell-based search space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Repeatable cells, the number of cells is adjustable</a:t>
            </a:r>
            <a:endParaRPr lang="en-US" altLang="zh-CN" sz="2400" dirty="0" smtClean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440000" y="4500000"/>
            <a:ext cx="1440000" cy="900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Normal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3420000" y="4500000"/>
            <a:ext cx="1440000" cy="900000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Reduction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5400000" y="4500000"/>
            <a:ext cx="1440000" cy="900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Normal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7380000" y="4500000"/>
            <a:ext cx="1440000" cy="900000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Reduction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9360000" y="4500000"/>
            <a:ext cx="1440000" cy="900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Normal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cxnSp>
        <p:nvCxnSpPr>
          <p:cNvPr id="4" name="直接连接符 3"/>
          <p:cNvCxnSpPr>
            <a:endCxn id="6" idx="1"/>
          </p:cNvCxnSpPr>
          <p:nvPr/>
        </p:nvCxnSpPr>
        <p:spPr>
          <a:xfrm>
            <a:off x="540000" y="4950000"/>
            <a:ext cx="900000" cy="0"/>
          </a:xfrm>
          <a:prstGeom prst="line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6" idx="3"/>
            <a:endCxn id="8" idx="1"/>
          </p:cNvCxnSpPr>
          <p:nvPr/>
        </p:nvCxnSpPr>
        <p:spPr>
          <a:xfrm>
            <a:off x="2880000" y="4950000"/>
            <a:ext cx="540000" cy="0"/>
          </a:xfrm>
          <a:prstGeom prst="line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8" idx="3"/>
            <a:endCxn id="10" idx="1"/>
          </p:cNvCxnSpPr>
          <p:nvPr/>
        </p:nvCxnSpPr>
        <p:spPr>
          <a:xfrm>
            <a:off x="4860000" y="4950000"/>
            <a:ext cx="540000" cy="0"/>
          </a:xfrm>
          <a:prstGeom prst="line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10" idx="3"/>
            <a:endCxn id="11" idx="1"/>
          </p:cNvCxnSpPr>
          <p:nvPr/>
        </p:nvCxnSpPr>
        <p:spPr>
          <a:xfrm>
            <a:off x="6840000" y="4950000"/>
            <a:ext cx="540000" cy="0"/>
          </a:xfrm>
          <a:prstGeom prst="line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11" idx="3"/>
            <a:endCxn id="12" idx="1"/>
          </p:cNvCxnSpPr>
          <p:nvPr/>
        </p:nvCxnSpPr>
        <p:spPr>
          <a:xfrm>
            <a:off x="8820000" y="4950000"/>
            <a:ext cx="540000" cy="0"/>
          </a:xfrm>
          <a:prstGeom prst="line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2" idx="3"/>
          </p:cNvCxnSpPr>
          <p:nvPr/>
        </p:nvCxnSpPr>
        <p:spPr>
          <a:xfrm>
            <a:off x="10800000" y="4950000"/>
            <a:ext cx="900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360000" y="4320000"/>
            <a:ext cx="1080000" cy="540000"/>
          </a:xfrm>
          <a:prstGeom prst="rect">
            <a:avLst/>
          </a:prstGeom>
          <a:ln w="50800">
            <a:noFill/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i="1" dirty="0" smtClean="0">
                <a:solidFill>
                  <a:srgbClr val="0070C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input</a:t>
            </a:r>
            <a:endParaRPr lang="en-US" sz="4000" b="1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0" y="4320000"/>
            <a:ext cx="1080000" cy="540000"/>
          </a:xfrm>
          <a:prstGeom prst="rect">
            <a:avLst/>
          </a:prstGeom>
          <a:ln w="50800">
            <a:noFill/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i="1" dirty="0" smtClean="0">
                <a:solidFill>
                  <a:srgbClr val="0070C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output</a:t>
            </a:r>
            <a:endParaRPr lang="en-US" sz="4000" b="1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0000" y="5400000"/>
                <a:ext cx="720000" cy="540000"/>
              </a:xfrm>
              <a:prstGeom prst="rect">
                <a:avLst/>
              </a:prstGeom>
              <a:ln w="50800">
                <a:noFill/>
              </a:ln>
            </p:spPr>
            <p:txBody>
              <a:bodyPr lIns="0" tIns="0" rIns="0" bIns="0" anchor="ctr" anchorCtr="0"/>
              <a:lstStyle>
                <a:lvl1pPr marL="0" indent="0" algn="ctr" defTabSz="1279886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Tx/>
                  <a:buNone/>
                  <a:defRPr sz="580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9599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335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99857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39800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79743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19686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59628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99571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395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𝑁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8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5400000"/>
                <a:ext cx="720000" cy="540000"/>
              </a:xfrm>
              <a:prstGeom prst="rect">
                <a:avLst/>
              </a:prstGeom>
              <a:blipFill>
                <a:blip r:embed="rId2"/>
                <a:stretch>
                  <a:fillRect l="-1695"/>
                </a:stretch>
              </a:blipFill>
              <a:ln w="508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0000" y="5400000"/>
                <a:ext cx="720000" cy="540000"/>
              </a:xfrm>
              <a:prstGeom prst="rect">
                <a:avLst/>
              </a:prstGeom>
              <a:ln w="50800">
                <a:noFill/>
              </a:ln>
            </p:spPr>
            <p:txBody>
              <a:bodyPr lIns="0" tIns="0" rIns="0" bIns="0" anchor="ctr" anchorCtr="0"/>
              <a:lstStyle>
                <a:lvl1pPr marL="0" indent="0" algn="ctr" defTabSz="1279886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Tx/>
                  <a:buNone/>
                  <a:defRPr sz="580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9599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335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99857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39800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79743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19686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59628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99571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395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𝑁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9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5400000"/>
                <a:ext cx="720000" cy="540000"/>
              </a:xfrm>
              <a:prstGeom prst="rect">
                <a:avLst/>
              </a:prstGeom>
              <a:blipFill>
                <a:blip r:embed="rId3"/>
                <a:stretch>
                  <a:fillRect l="-1695"/>
                </a:stretch>
              </a:blipFill>
              <a:ln w="508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0000" y="5400000"/>
                <a:ext cx="720000" cy="540000"/>
              </a:xfrm>
              <a:prstGeom prst="rect">
                <a:avLst/>
              </a:prstGeom>
              <a:ln w="50800">
                <a:noFill/>
              </a:ln>
            </p:spPr>
            <p:txBody>
              <a:bodyPr lIns="0" tIns="0" rIns="0" bIns="0" anchor="ctr" anchorCtr="0"/>
              <a:lstStyle>
                <a:lvl1pPr marL="0" indent="0" algn="ctr" defTabSz="1279886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Tx/>
                  <a:buNone/>
                  <a:defRPr sz="580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9599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335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99857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39800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79743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19686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59628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99571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39514" indent="-319971" algn="l" defTabSz="1279886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Char char="•"/>
                  <a:defRPr sz="251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𝑁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Text Placeholder 6">
                <a:extLst>
                  <a:ext uri="{FF2B5EF4-FFF2-40B4-BE49-F238E27FC236}">
                    <a16:creationId xmlns:a16="http://schemas.microsoft.com/office/drawing/2014/main" id="{6B3A7290-243C-644A-95E9-888D10CC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0" y="5400000"/>
                <a:ext cx="720000" cy="540000"/>
              </a:xfrm>
              <a:prstGeom prst="rect">
                <a:avLst/>
              </a:prstGeom>
              <a:blipFill>
                <a:blip r:embed="rId4"/>
                <a:stretch>
                  <a:fillRect l="-2542"/>
                </a:stretch>
              </a:blipFill>
              <a:ln w="508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/>
          <a:srcRect b="1805"/>
          <a:stretch/>
        </p:blipFill>
        <p:spPr>
          <a:xfrm>
            <a:off x="1800000" y="2340000"/>
            <a:ext cx="43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/>
          <a:srcRect b="1805"/>
          <a:stretch/>
        </p:blipFill>
        <p:spPr>
          <a:xfrm>
            <a:off x="6840000" y="2340000"/>
            <a:ext cx="4320000" cy="16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直接连接符 43"/>
          <p:cNvCxnSpPr>
            <a:stCxn id="6" idx="0"/>
            <a:endCxn id="41" idx="2"/>
          </p:cNvCxnSpPr>
          <p:nvPr/>
        </p:nvCxnSpPr>
        <p:spPr>
          <a:xfrm flipV="1">
            <a:off x="2160000" y="3960000"/>
            <a:ext cx="1800000" cy="540000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11" idx="0"/>
            <a:endCxn id="42" idx="2"/>
          </p:cNvCxnSpPr>
          <p:nvPr/>
        </p:nvCxnSpPr>
        <p:spPr>
          <a:xfrm flipV="1">
            <a:off x="8100000" y="3960000"/>
            <a:ext cx="900000" cy="540000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2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In Particular, Differentiable NAS (DARTS, 2019)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cell-based search space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Repeatable cells, the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number of cells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is adjustable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Within each cell, there is a directed acyclic graph (DAG)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All operators can appear in each edge, with a weighted sum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 search turns into a problem of continuous optimization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dominant operators are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preserved and the architecture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is determined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3420000" y="4500000"/>
            <a:ext cx="1440000" cy="900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Normal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Cell</a:t>
            </a:r>
            <a:endParaRPr lang="en-US" sz="4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r="85770"/>
          <a:stretch/>
        </p:blipFill>
        <p:spPr>
          <a:xfrm>
            <a:off x="5580000" y="3600000"/>
            <a:ext cx="90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/>
          <a:srcRect l="21624" r="55609"/>
          <a:stretch/>
        </p:blipFill>
        <p:spPr>
          <a:xfrm>
            <a:off x="6840000" y="3600000"/>
            <a:ext cx="144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l="51779" r="25453"/>
          <a:stretch/>
        </p:blipFill>
        <p:spPr>
          <a:xfrm>
            <a:off x="8460000" y="3600000"/>
            <a:ext cx="144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 l="81938" r="-1862"/>
          <a:stretch/>
        </p:blipFill>
        <p:spPr>
          <a:xfrm>
            <a:off x="10080000" y="3600000"/>
            <a:ext cx="1260000" cy="2880000"/>
          </a:xfrm>
          <a:prstGeom prst="rect">
            <a:avLst/>
          </a:prstGeom>
          <a:solidFill>
            <a:schemeClr val="tx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234959" y="6588000"/>
            <a:ext cx="90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US" altLang="zh-CN" sz="1600" b="1" dirty="0">
                <a:solidFill>
                  <a:srgbClr val="0070C0"/>
                </a:solidFill>
                <a:latin typeface="Candara" panose="020E0502030303020204" pitchFamily="34" charset="0"/>
              </a:rPr>
              <a:t>. Liu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DARTS: Differentiable Architecture Search,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ICLR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2019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8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</a:t>
            </a:r>
            <a:r>
              <a:rPr lang="en-US" altLang="zh-CN" sz="2800" u="sng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introducing hardware constraints into differentiable NAS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5278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Essence of DARTS, and Its Drawbacks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Training a super-network to </a:t>
            </a:r>
            <a:r>
              <a:rPr lang="en-US" altLang="zh-CN" sz="28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approximate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sub-networks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Assumption: a well-optimized super-network can produce good sub-networks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But, the assumption does </a:t>
            </a:r>
            <a:r>
              <a:rPr lang="en-US" altLang="zh-CN" sz="28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not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necessarily hold: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there may exist a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large “optimization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gap”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between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super-network and sub-networks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 extreme case: search collapse, in which all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edges in the super-network are dominated by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, a weak operator, yet the validation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accuracy of the super-network is still very high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Current solution: early termination, which makes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search result quite uncertain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" b="609"/>
          <a:stretch/>
        </p:blipFill>
        <p:spPr>
          <a:xfrm>
            <a:off x="8100000" y="2160000"/>
            <a:ext cx="3960000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b="-109"/>
          <a:stretch/>
        </p:blipFill>
        <p:spPr>
          <a:xfrm>
            <a:off x="8100000" y="4860000"/>
            <a:ext cx="3960000" cy="16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234959" y="5832000"/>
            <a:ext cx="648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H. Liang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DARTS+: Improved Differentiable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Architecture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Search with Early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Stopping,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1909.06035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</a:p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K.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Stabilizing DARTS with Amended Gradient Estimation on Architectural Parameters,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1910.11831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0420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Overview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focus on a specific aspect of the “optimization gap”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Observation: the search process is performed on a shallow architecture, but the evaluation process is performed on a deep architecture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“depth gap”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the best configuration in a shallow architecture does not necessarily work well in a deep architecture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solution: progressively increasing the search depth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Two useful techniques: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 approximation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 regularization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Nice results on standard image classification benchmarks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Large improvement beyond DARTS, on both CIFAR10/CIFAR100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ImageNet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cost as small as </a:t>
            </a:r>
            <a:r>
              <a:rPr lang="en-US" altLang="zh-CN" sz="2400" dirty="0">
                <a:solidFill>
                  <a:srgbClr val="0070C0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0.3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7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hours on a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single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GPU)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4959" y="6336000"/>
            <a:ext cx="90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X</a:t>
            </a:r>
            <a:r>
              <a:rPr lang="en-US" altLang="zh-CN" sz="1600" b="1" dirty="0">
                <a:solidFill>
                  <a:srgbClr val="0070C0"/>
                </a:solidFill>
                <a:latin typeface="Candara" panose="020E0502030303020204" pitchFamily="34" charset="0"/>
              </a:rPr>
              <a:t>. Chen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Progressive Differentiable Architecture Search: Bridging the Depth Gap between Search and Evaluation,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ICCV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2019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Bridging the Depth Gap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original solution: training on shallow, evaluation on deep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solution: closing up the depth gap progressively, during search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Details: why not directly searching on a deep architecture (20 cells)?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deep super-network is computationally inefficient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Directly searching on a very deep architecture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620000" y="3780000"/>
            <a:ext cx="9180000" cy="2520000"/>
            <a:chOff x="1620000" y="2700000"/>
            <a:chExt cx="9180000" cy="2520000"/>
          </a:xfrm>
        </p:grpSpPr>
        <p:sp>
          <p:nvSpPr>
            <p:cNvPr id="5" name="矩形 4"/>
            <p:cNvSpPr/>
            <p:nvPr/>
          </p:nvSpPr>
          <p:spPr>
            <a:xfrm>
              <a:off x="1620000" y="4860000"/>
              <a:ext cx="414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>
                  <a:solidFill>
                    <a:srgbClr val="0070C0"/>
                  </a:solidFill>
                  <a:latin typeface="Corbel" panose="020B0503020204020204" pitchFamily="34" charset="0"/>
                </a:rPr>
                <a:t>DARTS: CIFAR10 test error </a:t>
              </a:r>
              <a:r>
                <a:rPr lang="en-US" sz="2000" dirty="0" smtClean="0">
                  <a:solidFill>
                    <a:srgbClr val="0070C0"/>
                  </a:solidFill>
                  <a:latin typeface="Century" panose="02040604050505020304" pitchFamily="18" charset="0"/>
                </a:rPr>
                <a:t>2.83%</a:t>
              </a:r>
              <a:endParaRPr lang="en-US" sz="2000" dirty="0">
                <a:solidFill>
                  <a:srgbClr val="0070C0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520000" y="3240000"/>
              <a:ext cx="540000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8</a:t>
              </a:r>
              <a:r>
                <a:rPr lang="en-US" dirty="0">
                  <a:solidFill>
                    <a:schemeClr val="tx1"/>
                  </a:solidFill>
                  <a:latin typeface="Century" panose="02040604050505020304" pitchFamily="18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140000" y="2700000"/>
              <a:ext cx="540000" cy="180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20</a:t>
              </a:r>
              <a:r>
                <a:rPr lang="en-US" dirty="0">
                  <a:solidFill>
                    <a:schemeClr val="tx1"/>
                  </a:solidFill>
                  <a:latin typeface="Century" panose="02040604050505020304" pitchFamily="18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10" name="直接箭头连接符 9"/>
            <p:cNvCxnSpPr>
              <a:stCxn id="6" idx="3"/>
              <a:endCxn id="8" idx="1"/>
            </p:cNvCxnSpPr>
            <p:nvPr/>
          </p:nvCxnSpPr>
          <p:spPr>
            <a:xfrm>
              <a:off x="3060000" y="3600000"/>
              <a:ext cx="108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2160000" y="4500000"/>
              <a:ext cx="12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rgbClr val="00B050"/>
                  </a:solidFill>
                  <a:latin typeface="Corbel" panose="020B0503020204020204" pitchFamily="34" charset="0"/>
                </a:rPr>
                <a:t>search</a:t>
              </a:r>
              <a:endParaRPr lang="en-US" i="1" dirty="0">
                <a:solidFill>
                  <a:srgbClr val="00B05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780000" y="4500000"/>
              <a:ext cx="12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rgbClr val="FF0000"/>
                  </a:solidFill>
                  <a:latin typeface="Corbel" panose="020B0503020204020204" pitchFamily="34" charset="0"/>
                </a:rPr>
                <a:t>evaluation</a:t>
              </a:r>
              <a:endParaRPr lang="en-US" i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660000" y="4860000"/>
              <a:ext cx="414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>
                  <a:solidFill>
                    <a:srgbClr val="0070C0"/>
                  </a:solidFill>
                  <a:latin typeface="Corbel" panose="020B0503020204020204" pitchFamily="34" charset="0"/>
                </a:rPr>
                <a:t>P-DARTS: CIFAR10 test error </a:t>
              </a:r>
              <a:r>
                <a:rPr lang="en-US" altLang="zh-CN" sz="2000" dirty="0" smtClean="0">
                  <a:solidFill>
                    <a:srgbClr val="0070C0"/>
                  </a:solidFill>
                  <a:latin typeface="Century" panose="02040604050505020304" pitchFamily="18" charset="0"/>
                </a:rPr>
                <a:t>2.55%</a:t>
              </a:r>
              <a:endParaRPr lang="en-US" sz="2000" dirty="0">
                <a:solidFill>
                  <a:srgbClr val="0070C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840000" y="3240000"/>
              <a:ext cx="540000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8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 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900000" y="2700000"/>
              <a:ext cx="540000" cy="180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20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16" name="直接箭头连接符 15"/>
            <p:cNvCxnSpPr>
              <a:stCxn id="21" idx="3"/>
              <a:endCxn id="15" idx="1"/>
            </p:cNvCxnSpPr>
            <p:nvPr/>
          </p:nvCxnSpPr>
          <p:spPr>
            <a:xfrm>
              <a:off x="9180000" y="3600000"/>
              <a:ext cx="72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7380000" y="4500000"/>
              <a:ext cx="12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rgbClr val="00B050"/>
                  </a:solidFill>
                  <a:latin typeface="Corbel" panose="020B0503020204020204" pitchFamily="34" charset="0"/>
                </a:rPr>
                <a:t>search</a:t>
              </a:r>
              <a:endParaRPr lang="en-US" i="1" dirty="0">
                <a:solidFill>
                  <a:srgbClr val="00B05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540000" y="4500000"/>
              <a:ext cx="12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rgbClr val="FF0000"/>
                  </a:solidFill>
                  <a:latin typeface="Corbel" panose="020B0503020204020204" pitchFamily="34" charset="0"/>
                </a:rPr>
                <a:t>evaluation</a:t>
              </a:r>
              <a:endParaRPr lang="en-US" i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740000" y="3060000"/>
              <a:ext cx="540000" cy="108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14</a:t>
              </a:r>
              <a:r>
                <a:rPr lang="en-US" dirty="0">
                  <a:solidFill>
                    <a:schemeClr val="tx1"/>
                  </a:solidFill>
                  <a:latin typeface="Century" panose="02040604050505020304" pitchFamily="18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640000" y="2880000"/>
              <a:ext cx="540000" cy="144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20</a:t>
              </a:r>
              <a:r>
                <a:rPr lang="en-US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 cells</a:t>
              </a:r>
              <a:endParaRPr lang="en-US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22" name="直接箭头连接符 21"/>
            <p:cNvCxnSpPr>
              <a:stCxn id="14" idx="3"/>
              <a:endCxn id="20" idx="1"/>
            </p:cNvCxnSpPr>
            <p:nvPr/>
          </p:nvCxnSpPr>
          <p:spPr>
            <a:xfrm>
              <a:off x="7380000" y="3600000"/>
              <a:ext cx="36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>
              <a:stCxn id="20" idx="3"/>
              <a:endCxn id="21" idx="1"/>
            </p:cNvCxnSpPr>
            <p:nvPr/>
          </p:nvCxnSpPr>
          <p:spPr>
            <a:xfrm>
              <a:off x="8280000" y="3600000"/>
              <a:ext cx="360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1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The Overall Pipeline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 approximation to reduce search costs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prune a part of weak edges each time we increase the super-network depth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 t="-1" b="209"/>
          <a:stretch/>
        </p:blipFill>
        <p:spPr>
          <a:xfrm>
            <a:off x="1224000" y="2160000"/>
            <a:ext cx="9720000" cy="43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1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The Optimization Tricks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Searching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deep networks finds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many </a:t>
            </a:r>
            <a:r>
              <a:rPr lang="en-US" altLang="zh-CN" sz="2800" i="1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operators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Essence: the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unfairness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among different operators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 the one hand, </a:t>
            </a:r>
            <a:r>
              <a:rPr lang="en-US" altLang="zh-CN" sz="2400" i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often leads to fastest gradient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descent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 the other hand, </a:t>
            </a:r>
            <a:r>
              <a:rPr lang="en-US" altLang="zh-CN" sz="2400" i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does not have parameters and so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performs bad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solution: </a:t>
            </a:r>
            <a:r>
              <a:rPr lang="en-US" altLang="zh-CN" sz="28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space regularization</a:t>
            </a:r>
            <a:endParaRPr lang="en-US" altLang="zh-CN" sz="28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Adding a 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dropout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after each 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during the search process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Preserving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fixed number of </a:t>
            </a:r>
            <a:r>
              <a:rPr lang="en-US" altLang="zh-CN" sz="2400" i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operators after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entire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Results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987417"/>
              </p:ext>
            </p:extLst>
          </p:nvPr>
        </p:nvGraphicFramePr>
        <p:xfrm>
          <a:off x="3240000" y="4500000"/>
          <a:ext cx="8131176" cy="17909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5588">
                  <a:extLst>
                    <a:ext uri="{9D8B030D-6E8A-4147-A177-3AD203B41FA5}">
                      <a16:colId xmlns:a16="http://schemas.microsoft.com/office/drawing/2014/main" val="3813036413"/>
                    </a:ext>
                  </a:extLst>
                </a:gridCol>
                <a:gridCol w="1355196">
                  <a:extLst>
                    <a:ext uri="{9D8B030D-6E8A-4147-A177-3AD203B41FA5}">
                      <a16:colId xmlns:a16="http://schemas.microsoft.com/office/drawing/2014/main" val="2694143492"/>
                    </a:ext>
                  </a:extLst>
                </a:gridCol>
                <a:gridCol w="1355196">
                  <a:extLst>
                    <a:ext uri="{9D8B030D-6E8A-4147-A177-3AD203B41FA5}">
                      <a16:colId xmlns:a16="http://schemas.microsoft.com/office/drawing/2014/main" val="2469624604"/>
                    </a:ext>
                  </a:extLst>
                </a:gridCol>
                <a:gridCol w="1355196">
                  <a:extLst>
                    <a:ext uri="{9D8B030D-6E8A-4147-A177-3AD203B41FA5}">
                      <a16:colId xmlns:a16="http://schemas.microsoft.com/office/drawing/2014/main" val="1370733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Accuracy</a:t>
                      </a:r>
                      <a:r>
                        <a:rPr lang="en-US" altLang="zh-CN" i="1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 on CIFAR10</a:t>
                      </a:r>
                      <a:endParaRPr lang="zh-CN" altLang="en-US" i="1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FF00"/>
                          </a:solidFill>
                          <a:latin typeface="Corbel" panose="020B0503020204020204" pitchFamily="34" charset="0"/>
                        </a:rPr>
                        <a:t># skip-connect preserved</a:t>
                      </a:r>
                      <a:endParaRPr lang="zh-CN" altLang="en-US" dirty="0">
                        <a:solidFill>
                          <a:srgbClr val="FFFF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0742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FF00"/>
                          </a:solidFill>
                          <a:latin typeface="Corbel" panose="020B0503020204020204" pitchFamily="34" charset="0"/>
                        </a:rPr>
                        <a:t>Search space regularization</a:t>
                      </a:r>
                      <a:endParaRPr lang="zh-CN" altLang="en-US" b="1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entury" panose="02040604050505020304" pitchFamily="18" charset="0"/>
                        </a:rPr>
                        <a:t>2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entury" panose="02040604050505020304" pitchFamily="18" charset="0"/>
                        </a:rPr>
                        <a:t>3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entury" panose="02040604050505020304" pitchFamily="18" charset="0"/>
                        </a:rPr>
                        <a:t>4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3695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w/o dropout</a:t>
                      </a:r>
                      <a:r>
                        <a:rPr lang="en-US" altLang="zh-CN" baseline="0" dirty="0" smtClean="0">
                          <a:latin typeface="Candara" panose="020E0502030303020204" pitchFamily="34" charset="0"/>
                        </a:rPr>
                        <a:t> on skip-connect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97.07%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96.72%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96.49%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4930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w/ dropout</a:t>
                      </a:r>
                      <a:r>
                        <a:rPr lang="en-US" altLang="zh-CN" baseline="0" dirty="0" smtClean="0">
                          <a:latin typeface="Candara" panose="020E0502030303020204" pitchFamily="34" charset="0"/>
                        </a:rPr>
                        <a:t> on skip-connect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97.31%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97.16%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97.03%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81042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7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Evaluation Performance on CIFAR10/100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Better performance and search efficiency, compared to DARTS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2.55%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vs. 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2.94%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error rate (CIFAR10), 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0.3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vs. 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4.0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 of search time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" b="100"/>
          <a:stretch/>
        </p:blipFill>
        <p:spPr>
          <a:xfrm>
            <a:off x="2134959" y="2160000"/>
            <a:ext cx="7920000" cy="38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Evaluation Performance on ImageNet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Better performance and search efficiency, compared to DARTS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24.4%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vs. 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26.7%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error rate, </a:t>
            </a:r>
            <a:r>
              <a:rPr lang="en-US" altLang="zh-CN" sz="2400" dirty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0.3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vs. </a:t>
            </a:r>
            <a:r>
              <a:rPr lang="en-US" altLang="zh-CN" sz="2400" dirty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4.0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 of search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time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Picture 2" descr="Table_Image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7"/>
          <a:stretch/>
        </p:blipFill>
        <p:spPr bwMode="auto">
          <a:xfrm>
            <a:off x="2134959" y="2160000"/>
            <a:ext cx="7920000" cy="43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P-DARTS: Searched Architecture in Cells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Much deeper architecture,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compared to DARTS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existence of the depth gap is verified!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40" y="2160000"/>
            <a:ext cx="9000000" cy="4204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3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2283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7618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PC-DARTS: Overview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focus on another aspect of the “optimization gap”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Observation: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super-network can easily fit the training data, but the pruned sub-networks may not inherit the ability of the super-network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“over-fitting issue”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the best super-network does not necessarily produce the best sub-network after pruning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solution: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randomly sampling a part of super-network channels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side benefit: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accelerating the search process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Nice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results on standard image classification benchmarks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Large improvement beyond DARTS, on both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CIFAR10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ImageNet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cost as small as </a:t>
            </a:r>
            <a:r>
              <a:rPr lang="en-US" altLang="zh-CN" sz="2400" dirty="0" smtClean="0">
                <a:solidFill>
                  <a:srgbClr val="0070C0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0.06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GPU-days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1.5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hours on a single GPU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4959" y="6336000"/>
            <a:ext cx="90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Y. Xu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PC-DARTS: Partial Channel Connections for Memory-Efficient Differentiable Architecture Search,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ICLR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PC-DARTS: The Overall Pipeline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Partial channel connection for regularization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propose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edge normalization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which stabilizes the search 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801" b="1597"/>
          <a:stretch/>
        </p:blipFill>
        <p:spPr>
          <a:xfrm>
            <a:off x="2124000" y="2160000"/>
            <a:ext cx="7920000" cy="43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1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</a:t>
            </a:r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: Evaluation Performance on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CIFAR10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Better accuracy compared to DARTS (error: 2.57% vs. 2.76%)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Extremely fast search speed (</a:t>
            </a:r>
            <a:r>
              <a:rPr lang="en-US" altLang="zh-CN" sz="2400" dirty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0.06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157" b="1220"/>
          <a:stretch/>
        </p:blipFill>
        <p:spPr>
          <a:xfrm>
            <a:off x="2494800" y="2160000"/>
            <a:ext cx="7200000" cy="41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2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</a:t>
            </a:r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: Evaluation Performance on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ImageNet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State-of-the-art accuracy in the DARTS search space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Directly search on ImageNet, requiring only 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3.8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463" b="1235"/>
          <a:stretch/>
        </p:blipFill>
        <p:spPr>
          <a:xfrm>
            <a:off x="2494959" y="2160000"/>
            <a:ext cx="7200000" cy="45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4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PC-DARTS: Ablation Studies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Edge normalization improves search stability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also works well in other DARTS-based approaches (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e.g.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, the original DARTS)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There is a tradeoff between search efficiency and accuracy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Most often, a large dataset requires richer information to be sampled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" b="260"/>
          <a:stretch/>
        </p:blipFill>
        <p:spPr>
          <a:xfrm>
            <a:off x="1260000" y="3240000"/>
            <a:ext cx="396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409" r="389" b="941"/>
          <a:stretch/>
        </p:blipFill>
        <p:spPr>
          <a:xfrm>
            <a:off x="6300000" y="3240000"/>
            <a:ext cx="4608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3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PC-DARTS: Searched Architecture in Cells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 cells searched from CIFAR10 and ImageNet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ImageNet-searched cells are much deeper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628"/>
          <a:stretch/>
        </p:blipFill>
        <p:spPr>
          <a:xfrm>
            <a:off x="2124000" y="2160000"/>
            <a:ext cx="7920000" cy="38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4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8649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Stabilized-DARTS: Overview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deal with the “optimization gap” in mathematics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 important key lies in the approximation error of gradient computation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 shrink the gap, we apply a better estimation of the architectural gradients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approach achieves stabilized search performance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works on a very large search space, on which previous work mostly failed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289"/>
          <a:stretch/>
        </p:blipFill>
        <p:spPr>
          <a:xfrm>
            <a:off x="1404000" y="3600000"/>
            <a:ext cx="9360000" cy="25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234959" y="6336000"/>
            <a:ext cx="90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rgbClr val="0070C0"/>
                </a:solidFill>
                <a:latin typeface="Candara" panose="020E0502030303020204" pitchFamily="34" charset="0"/>
              </a:rPr>
              <a:t>K</a:t>
            </a:r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Stabilizing DARTS with Amended Gradient Estimation on Architectural Parameters,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1910.11831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Stabilized-DARTS: Search Instability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deal with a critical issue that causes instability of DARTS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DARTS, when trained for sufficiently long,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converges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 dramatically bad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results, 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e.g.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all preserved operators are 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skip-connect</a:t>
            </a:r>
            <a:endParaRPr lang="en-US" altLang="zh-CN" sz="2400" i="1" dirty="0" smtClean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find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out that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main reason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propose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practical solution to alleviate the instability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requires similar computational overhead as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second-order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version of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DARTS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produces stable results when the search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arrives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at convergence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enables very large search space to be explored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" b="609"/>
          <a:stretch/>
        </p:blipFill>
        <p:spPr>
          <a:xfrm>
            <a:off x="8100000" y="2160000"/>
            <a:ext cx="3960000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b="-109"/>
          <a:stretch/>
        </p:blipFill>
        <p:spPr>
          <a:xfrm>
            <a:off x="8100000" y="4860000"/>
            <a:ext cx="3960000" cy="16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234959" y="5832000"/>
            <a:ext cx="648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H. Liang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DARTS+: Improved Differentiable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Architecture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Search with Early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Stopping,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1909.06035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</a:p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K.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Stabilizing DARTS with Amended Gradient Estimation on Architectural Parameters,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1910.11831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The Reason for Search Instability?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68000" y="1080000"/>
                <a:ext cx="11232000" cy="5184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Bi-level optimization is the major reason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DARTS requires updating the network weights,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, and the architectural parameters,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, alternately, so it needs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sSub>
                      <m:sSub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US" altLang="zh-CN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sSub>
                      <m:sSub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sSup>
                      <m:s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sSub>
                      <m:sSub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sSub>
                      <m:sSub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400" i="1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sSup>
                      <m:s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sSub>
                      <m:sSub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is very difficult to compute, so it makes a </a:t>
                </a:r>
                <a:r>
                  <a:rPr lang="en-US" altLang="zh-CN" sz="2400" dirty="0" smtClean="0">
                    <a:solidFill>
                      <a:srgbClr val="0070C0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dramatic approximation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that cannot even guarantee the right direction of optimization</a:t>
                </a:r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Solution: a better approximation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With a slight modification, we make sure that the direction is correct (although the approximation error is still expected to be large)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This allows us to extend the search space (all cells in DARTS can be different)</a:t>
                </a:r>
                <a:endParaRPr lang="en-US" altLang="zh-CN" sz="24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080000"/>
                <a:ext cx="11232000" cy="5184000"/>
              </a:xfrm>
              <a:prstGeom prst="rect">
                <a:avLst/>
              </a:prstGeom>
              <a:blipFill>
                <a:blip r:embed="rId2"/>
                <a:stretch>
                  <a:fillRect l="-1792" t="-1998" r="-1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1234959" y="5832000"/>
            <a:ext cx="900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H. Liang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DARTS+: Improved Differentiable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Architecture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Search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with Early Stopping,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1909.06035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</a:p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K.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Stabilizing DARTS with Amended Gradient Estimation on Architectural Parameters,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1910.11831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Current Challenges in AI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Three things are certain: data, model and knowledge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Data-efficiency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train models with limited or multi-modal data?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Auto-learning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design powerful and efficient models for AI applications?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Knowledge-aware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define and store knowledge, so that the trained models are secure and reliable?</a:t>
            </a:r>
          </a:p>
        </p:txBody>
      </p:sp>
      <p:pic>
        <p:nvPicPr>
          <p:cNvPr id="10" name="Picture 2" descr="Image result for deep net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6625"/>
          <a:stretch/>
        </p:blipFill>
        <p:spPr bwMode="auto">
          <a:xfrm>
            <a:off x="4680000" y="3600000"/>
            <a:ext cx="2880000" cy="18000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1" name="Picture 4" descr="Image result for data m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2117"/>
          <a:stretch/>
        </p:blipFill>
        <p:spPr bwMode="auto">
          <a:xfrm>
            <a:off x="1080000" y="360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common sense learning ai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4603"/>
          <a:stretch/>
        </p:blipFill>
        <p:spPr bwMode="auto">
          <a:xfrm>
            <a:off x="8280000" y="360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Data Mining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Deep Learning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Common Sense</a:t>
            </a:r>
            <a:endParaRPr lang="en-US" sz="4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Overview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Why don’t we rethink the existing differentiable search method?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lot of hand-designed rules apply: hard constraints, limiting the search flexibility, prone to optimization gap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Bi-level optimization: instable, difficult to generalize to a large search space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solution: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large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space with a new search framework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 enlarged search space: most constraints are released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One-level optimization: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no approximation burden, more stable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Gradual pruning: a better way to reduce the discretization error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Result: fast, stable, and flexible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One search procedure, a set of Pareto-optimal architectures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Good performance on CIFAR10 and ImageNet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4959" y="6588000"/>
            <a:ext cx="90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rgbClr val="0070C0"/>
                </a:solidFill>
                <a:latin typeface="Candara" panose="020E0502030303020204" pitchFamily="34" charset="0"/>
              </a:rPr>
              <a:t>K</a:t>
            </a:r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GOLD-NAS: Gradual, One-Level, Differentiable, </a:t>
            </a:r>
            <a:r>
              <a:rPr lang="en-US" altLang="zh-CN" sz="1600" i="1" dirty="0" err="1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: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2007.03331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Search Space Design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Discarding most rules that DARTS has used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All cells of the same type can be individually designed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Each node can be connected to an arbitrary number of precursors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Each edge can preserve multiple operators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400" i="1" dirty="0" err="1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softmax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replaced by </a:t>
            </a:r>
            <a:r>
              <a:rPr lang="en-US" altLang="zh-CN" sz="2400" i="1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sigmoid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)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search space becomes much larger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flexible configuration leads to higher computational efficiency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-1" b="6499"/>
          <a:stretch/>
        </p:blipFill>
        <p:spPr>
          <a:xfrm>
            <a:off x="2484000" y="4140000"/>
            <a:ext cx="7200000" cy="20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3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One-Level Optimization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68000" y="1080000"/>
                <a:ext cx="11232000" cy="5184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Why not using bi-level optimization?</a:t>
                </a:r>
                <a:endParaRPr lang="en-US" altLang="zh-CN" sz="28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Bi-level optimization suffers gradient approximation errors, which will become much larger in the enlarged space and make the search procedure unstable</a:t>
                </a:r>
                <a:endParaRPr lang="en-US" altLang="zh-CN" sz="24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But, DARTS has argued that one-level optimization does not work</a:t>
                </a:r>
                <a:endParaRPr lang="en-US" altLang="zh-CN" sz="24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  <a:p>
                <a:pPr marL="457200" indent="-4572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The reason that one-level optimization fails</a:t>
                </a:r>
                <a:endParaRPr lang="en-US" altLang="zh-CN" sz="28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Similar to over-fitting: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are jointly optimized, but the size of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is much larger than that of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, which means that optimizing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is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often more effective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But, it is the value of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that impacts the result of architecture search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So, a simple and effective solution is to add regularization (any kind: Dropout, </a:t>
                </a:r>
                <a:r>
                  <a:rPr lang="en-US" altLang="zh-CN" sz="2400" dirty="0" err="1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AutoAugment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-norm, </a:t>
                </a:r>
                <a:r>
                  <a:rPr lang="en-US" altLang="zh-CN" sz="2400" i="1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etc.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) to the one-level optimization process</a:t>
                </a:r>
              </a:p>
              <a:p>
                <a:pPr marL="914440" lvl="1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In the original DARTS space, it works well (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2.80±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0.06</m:t>
                    </m:r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%</m:t>
                    </m:r>
                  </m:oMath>
                </a14:m>
                <a:r>
                  <a:rPr lang="en-US" altLang="zh-CN" sz="2400" dirty="0" smtClean="0">
                    <a:solidFill>
                      <a:schemeClr val="tx1"/>
                    </a:solidFill>
                    <a:latin typeface="Candara" panose="020E0502030303020204" pitchFamily="34" charset="0"/>
                    <a:ea typeface="宋体" panose="02010600030101010101" pitchFamily="2" charset="-122"/>
                  </a:rPr>
                  <a:t> error on CIFAR10)</a:t>
                </a:r>
                <a:endParaRPr lang="en-US" altLang="zh-CN" sz="2400" dirty="0">
                  <a:solidFill>
                    <a:schemeClr val="tx1"/>
                  </a:solidFill>
                  <a:latin typeface="Candara" panose="020E050203030302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080000"/>
                <a:ext cx="11232000" cy="5184000"/>
              </a:xfrm>
              <a:prstGeom prst="rect">
                <a:avLst/>
              </a:prstGeom>
              <a:blipFill>
                <a:blip r:embed="rId2"/>
                <a:stretch>
                  <a:fillRect l="-1792" t="-19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34959" y="6336000"/>
            <a:ext cx="90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rgbClr val="0070C0"/>
                </a:solidFill>
                <a:latin typeface="Candara" panose="020E0502030303020204" pitchFamily="34" charset="0"/>
              </a:rPr>
              <a:t>K</a:t>
            </a:r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. Bi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Stabilizing DARTS with Amended Gradient Estimation on Architectural Parameters,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1910.11831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2019.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Gradual Pruning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challenge of the new space: all operators tend to be preserved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If we (1) do not consider the computational cost and (2) do not incur over-fitting, the best choice is to preserve all operators on all edges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Pruning by threshold can cause significant “discretization errors”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Solution: gradual pruning with an increasing hardware constraint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At the very beginning (warm-up),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hardware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constraint is set to be zero and the search algorithm focuses on improving the super-network accuracy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Gradually increasing the hardware constraint (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e.g.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FLOPS), so that the operators that have smaller contribution are pushed towards lower weights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When the weight of an edge becomes sufficiently smaller, it is pruned so that the discretization error is ignorable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8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Gradual Pruning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key is to control the coefficient of hardware constraint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It zigzags from zero to a relatively large value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One search procedure, a set of Pareto-optimal architectures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00" y="2520000"/>
            <a:ext cx="9000000" cy="381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Searched Architectures </a:t>
            </a:r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on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CIFAR10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Pareto front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Architectures: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from small to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large, accuracy-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computation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tradeoff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Surpassing the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existing work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 CIFAR10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Note that how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coefficient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zigzags during</a:t>
            </a:r>
            <a:b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search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-1" b="14"/>
          <a:stretch/>
        </p:blipFill>
        <p:spPr>
          <a:xfrm>
            <a:off x="3600000" y="1080000"/>
            <a:ext cx="5400000" cy="550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1010"/>
          <a:stretch/>
        </p:blipFill>
        <p:spPr>
          <a:xfrm>
            <a:off x="9180000" y="3960000"/>
            <a:ext cx="2880000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1" b="522"/>
          <a:stretch/>
        </p:blipFill>
        <p:spPr>
          <a:xfrm>
            <a:off x="9180000" y="1440000"/>
            <a:ext cx="288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9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</a:t>
            </a:r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Performance on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CIFAR10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Better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accuracy-computation tradeoff compared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DARTS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0.4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/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1.1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GPU-days to obtain a set of Pareto-optimal architectures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604"/>
          <a:stretch/>
        </p:blipFill>
        <p:spPr>
          <a:xfrm>
            <a:off x="1080000" y="2160000"/>
            <a:ext cx="6840000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" b="522"/>
          <a:stretch/>
        </p:blipFill>
        <p:spPr>
          <a:xfrm>
            <a:off x="8460000" y="3060000"/>
            <a:ext cx="3600000" cy="27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2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GOLD-NAS: </a:t>
            </a:r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Evaluation Performance on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ImageNet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State-of-the-art accuracy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of the differentiable search method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Directly search on ImageNet, requiring only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~</a:t>
            </a:r>
            <a:r>
              <a:rPr lang="en-US" altLang="zh-CN" sz="2400" dirty="0" smtClean="0">
                <a:solidFill>
                  <a:schemeClr val="tx1"/>
                </a:solidFill>
                <a:latin typeface="Century" panose="020406040505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GPU-days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066"/>
          <a:stretch/>
        </p:blipFill>
        <p:spPr>
          <a:xfrm>
            <a:off x="1440000" y="2160000"/>
            <a:ext cx="5760000" cy="45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964"/>
          <a:stretch/>
        </p:blipFill>
        <p:spPr>
          <a:xfrm>
            <a:off x="7920000" y="2520000"/>
            <a:ext cx="3600000" cy="36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0907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Overview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Differentiable NAS methods are unable to consider network latency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Latency is not differentiable with respect to the architectural parameters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So are other kind of hardware constraints, </a:t>
            </a:r>
            <a:r>
              <a:rPr lang="en-US" altLang="zh-CN" sz="2400" i="1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e.g.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power consumption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Solution: a differentiable (trainable) latency prediction module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Trained with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collecting latency data on specific hardware (very cheap)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Inserted to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differentiable search frameworks as an extra loss term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No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hardware-related knowledge is required (easily transplanted)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Result: latency-friendly architectures (same accuracy, ~20% latency drop)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 architectures on GPU (NVIDIA Tesla-P100) and CPU (Intel E5-1620)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 architectures compared to FLOPs-aware search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4959" y="6588000"/>
            <a:ext cx="90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Y. Xu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Latency-Aware Differentiable Neural Architecture Search,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: 2001.06392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Current Challenges in AI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This talk focuses on the second, training powerful models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There is a debate on whether to use manually or automatically designed models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There emerges a new direction named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automated machine learning (</a:t>
            </a:r>
            <a:r>
              <a:rPr lang="en-US" altLang="zh-CN" sz="2400" dirty="0" err="1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AutoML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)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, pushing the field to go one step further towards discarding human expertise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 particular, </a:t>
            </a:r>
            <a:r>
              <a:rPr lang="en-US" altLang="zh-CN" sz="2400" dirty="0" err="1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AutoML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is an intriguing technique for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industry</a:t>
            </a:r>
          </a:p>
        </p:txBody>
      </p:sp>
      <p:pic>
        <p:nvPicPr>
          <p:cNvPr id="10" name="Picture 2" descr="Image result for deep net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6625"/>
          <a:stretch/>
        </p:blipFill>
        <p:spPr bwMode="auto">
          <a:xfrm>
            <a:off x="4680000" y="3600000"/>
            <a:ext cx="2880000" cy="18000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1" name="Picture 4" descr="Image result for data m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2117"/>
          <a:stretch/>
        </p:blipFill>
        <p:spPr bwMode="auto">
          <a:xfrm>
            <a:off x="1080000" y="360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common sense learning ai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4603"/>
          <a:stretch/>
        </p:blipFill>
        <p:spPr bwMode="auto">
          <a:xfrm>
            <a:off x="8280000" y="360000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>
                    <a:alpha val="20000"/>
                  </a:schemeClr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Data Mining</a:t>
            </a:r>
            <a:endParaRPr lang="en-US" sz="4400" b="1" dirty="0">
              <a:solidFill>
                <a:schemeClr val="tx1">
                  <a:alpha val="2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6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Deep Learning</a:t>
            </a:r>
            <a:endParaRPr lang="en-US" sz="4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5400000"/>
            <a:ext cx="288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tx1">
                    <a:alpha val="20000"/>
                  </a:schemeClr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Common Sense</a:t>
            </a:r>
            <a:endParaRPr lang="en-US" sz="4400" b="1" dirty="0">
              <a:solidFill>
                <a:schemeClr val="tx1">
                  <a:alpha val="2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80000" y="360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280000" y="3600000"/>
            <a:ext cx="2880000" cy="180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4400" b="1" dirty="0">
              <a:solidFill>
                <a:schemeClr val="tx1">
                  <a:alpha val="4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The Importance and Difficulty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Importance: real-world applications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But, latency is difficult to measure in a differentiable search pipeline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 with the same FLOPs can have different latency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 with the same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operators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can have different latency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756"/>
          <a:stretch/>
        </p:blipFill>
        <p:spPr>
          <a:xfrm>
            <a:off x="2124000" y="3240000"/>
            <a:ext cx="7920000" cy="29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The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Latency Prediction Module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 collect latency data to train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latency prediction module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Each architecture is encoded as a fixed-length binary code as the input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00" y="2160000"/>
            <a:ext cx="7920000" cy="41018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3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Accuracy of Latency Prediction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Data collection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100,000 architectures sampled and evaluated with random input images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9 hours on a NVIDIA Tesla-P100 GPU (batch size is 32)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LPM: a three-layer fully-connected network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Prediction accuracy is sufficiently high (even when small noise is added to the latency prediction result, the search procedure still works well)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GPU accuracy is slightly higher than CPU accuracy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449" b="1257"/>
          <a:stretch/>
        </p:blipFill>
        <p:spPr>
          <a:xfrm>
            <a:off x="1044000" y="4680000"/>
            <a:ext cx="10080000" cy="15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7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with Different Latency Weights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tradeoff between accuracy and latency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On CIFAR10: 30% latency drop with little accuracy drop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890" b="1228"/>
          <a:stretch/>
        </p:blipFill>
        <p:spPr>
          <a:xfrm>
            <a:off x="2124000" y="2160000"/>
            <a:ext cx="792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8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LA-DARTS: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Search on Different Hardware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 searched on GPU and CPU are different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accuracy-latency tradeoff is more significant on CPU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906"/>
          <a:stretch/>
        </p:blipFill>
        <p:spPr>
          <a:xfrm>
            <a:off x="1764000" y="2160000"/>
            <a:ext cx="8640000" cy="2067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118"/>
          <a:stretch/>
        </p:blipFill>
        <p:spPr>
          <a:xfrm>
            <a:off x="2124000" y="4500000"/>
            <a:ext cx="7920000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5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222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Summary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AutoML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is an emerging topic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part of the future of AI</a:t>
            </a:r>
            <a:endParaRPr lang="en-US" altLang="zh-CN" sz="28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NAS is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subarea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of </a:t>
            </a:r>
            <a:r>
              <a:rPr lang="en-US" altLang="zh-CN" sz="2400" dirty="0" err="1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AutoML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cutting edge methodology of deep learning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Two main choices of NAS: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individual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vs. weight-sharing optimization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Heuristic search is conservative, works on small spaces and behaves stable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Differentiable search is promising, but has a lot of serious issues to solve yet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Towards stable differentiable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shrinking the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P-DARTS, PC-DARTS: on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search strategy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Stabilized-DARTS: on improving search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stability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from mathematics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GOLD-NAS: on </a:t>
            </a:r>
            <a:r>
              <a:rPr lang="en-US" altLang="zh-CN" sz="2400" dirty="0" smtClean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larger search space and a new search framework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non-differentiable hardware constraints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0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Future Trends as Open Problems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Q1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which search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strategy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is better,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individual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or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Individual: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computational overhead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seems unaffordable to most users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Weight-sharing: 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stability is below satisfaction, but progresses have been made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Q2: what should the basic search unit be, a layer or a basic operator?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Smaller basic units imply a larger search space, which requires search stability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Smaller basic units may bring in challenges to hardware design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Q3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how to apply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searched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architectures to real-world scenarios?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Hardware: differentiable search methods are not yet friendly to, say, latency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Individual vision tasks: sharing the same backbone or not?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13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Questions, please?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180000"/>
            <a:ext cx="1440000" cy="14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4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Introduction to Neural Architecture Search (NAS)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sub-field in </a:t>
            </a:r>
            <a:r>
              <a:rPr lang="en-US" altLang="zh-CN" sz="2800" dirty="0" err="1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AutoML</a:t>
            </a:r>
            <a:endParaRPr lang="en-US" altLang="zh-CN" sz="28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Instead 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of manually designing neural </a:t>
            </a: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networks, exploring the possibility of discovering unexplored architectures with automated algorithms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2520000"/>
            <a:ext cx="614050" cy="360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0" y="2520000"/>
            <a:ext cx="2503791" cy="360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000" y="2520000"/>
            <a:ext cx="2197701" cy="360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000" y="2520000"/>
            <a:ext cx="1070632" cy="3600000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360000" y="6120000"/>
            <a:ext cx="11520000" cy="720000"/>
          </a:xfrm>
          <a:prstGeom prst="rightArrow">
            <a:avLst>
              <a:gd name="adj1" fmla="val 50000"/>
              <a:gd name="adj2" fmla="val 10291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9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2015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27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2016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45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2017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63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2018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81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2019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9900000" y="6300000"/>
            <a:ext cx="1080000" cy="36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b="1" dirty="0" smtClean="0">
                <a:solidFill>
                  <a:schemeClr val="accent4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2020</a:t>
            </a:r>
            <a:endParaRPr lang="en-US" sz="4400" b="1" dirty="0">
              <a:solidFill>
                <a:schemeClr val="accent4"/>
              </a:solidFill>
              <a:latin typeface="Century" panose="02040604050505020304" pitchFamily="18" charset="0"/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10260000" y="2520000"/>
            <a:ext cx="1080000" cy="36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14400" b="1" dirty="0" smtClean="0">
                <a:solidFill>
                  <a:schemeClr val="accent2"/>
                </a:solidFill>
                <a:latin typeface="Century" panose="02040604050505020304" pitchFamily="18" charset="0"/>
                <a:ea typeface="微软雅黑" panose="020B0503020204020204" pitchFamily="34" charset="-122"/>
              </a:rPr>
              <a:t>?</a:t>
            </a:r>
            <a:endParaRPr lang="en-US" sz="14400" b="1" dirty="0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40000" y="3924028"/>
            <a:ext cx="3600000" cy="6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Introduction to Neural Architecture Search (NAS)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 resource-constrained image classification, NAS has achieved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much better performance than manually designed approaches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178512"/>
              </p:ext>
            </p:extLst>
          </p:nvPr>
        </p:nvGraphicFramePr>
        <p:xfrm>
          <a:off x="3600000" y="2160000"/>
          <a:ext cx="8131180" cy="402965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39354">
                  <a:extLst>
                    <a:ext uri="{9D8B030D-6E8A-4147-A177-3AD203B41FA5}">
                      <a16:colId xmlns:a16="http://schemas.microsoft.com/office/drawing/2014/main" val="872742132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3926523490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1173291524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3416184771"/>
                    </a:ext>
                  </a:extLst>
                </a:gridCol>
                <a:gridCol w="813118">
                  <a:extLst>
                    <a:ext uri="{9D8B030D-6E8A-4147-A177-3AD203B41FA5}">
                      <a16:colId xmlns:a16="http://schemas.microsoft.com/office/drawing/2014/main" val="102360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Architecture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Accuracy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Params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Design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Year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442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SENet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82.7%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146M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manual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2017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4261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NASNet</a:t>
                      </a:r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-A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82.7%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89M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2018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3736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AmoebaNet</a:t>
                      </a:r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-C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83.5%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155M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2018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17739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Gpipe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84.3%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557M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6277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EfficientNet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84.4%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66M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6907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EffNet+RandAug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85.0%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66M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80162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EffNet+AdvProp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85.5%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88M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8746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EffNet+Ours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85.8%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88M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2020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07809554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60000"/>
            <a:ext cx="2879999" cy="1152000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360000" y="3419998"/>
            <a:ext cx="2880000" cy="27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ImageNet</a:t>
            </a: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: the basic recognition task in the regular setting (FLOPs not constrained)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Accuracy: top-1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Params</a:t>
            </a: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: # of parameters</a:t>
            </a:r>
          </a:p>
        </p:txBody>
      </p:sp>
      <p:sp>
        <p:nvSpPr>
          <p:cNvPr id="8" name="矩形 7"/>
          <p:cNvSpPr/>
          <p:nvPr/>
        </p:nvSpPr>
        <p:spPr>
          <a:xfrm>
            <a:off x="1234959" y="6588000"/>
            <a:ext cx="90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L. Wei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Circumventing Outliers of </a:t>
            </a:r>
            <a:r>
              <a:rPr lang="en-US" altLang="zh-CN" sz="1600" dirty="0" err="1">
                <a:solidFill>
                  <a:schemeClr val="tx1"/>
                </a:solidFill>
                <a:latin typeface="Candara" panose="020E0502030303020204" pitchFamily="34" charset="0"/>
              </a:rPr>
              <a:t>AutoAugment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 with Knowledge Distillation,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ECCV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Introduction to Neural Architecture Search (NAS)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 resource-constrained image classification, NAS has achieved</a:t>
            </a:r>
            <a:b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</a:br>
            <a:r>
              <a:rPr lang="en-US" altLang="zh-CN" sz="28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much better performance than manually designed approaches</a:t>
            </a:r>
            <a:endParaRPr lang="en-US" altLang="zh-CN" sz="2400" dirty="0" smtClean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64235"/>
              </p:ext>
            </p:extLst>
          </p:nvPr>
        </p:nvGraphicFramePr>
        <p:xfrm>
          <a:off x="3600000" y="2160000"/>
          <a:ext cx="8131180" cy="402965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39354">
                  <a:extLst>
                    <a:ext uri="{9D8B030D-6E8A-4147-A177-3AD203B41FA5}">
                      <a16:colId xmlns:a16="http://schemas.microsoft.com/office/drawing/2014/main" val="872742132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3926523490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1173291524"/>
                    </a:ext>
                  </a:extLst>
                </a:gridCol>
                <a:gridCol w="1626236">
                  <a:extLst>
                    <a:ext uri="{9D8B030D-6E8A-4147-A177-3AD203B41FA5}">
                      <a16:colId xmlns:a16="http://schemas.microsoft.com/office/drawing/2014/main" val="3416184771"/>
                    </a:ext>
                  </a:extLst>
                </a:gridCol>
                <a:gridCol w="813118">
                  <a:extLst>
                    <a:ext uri="{9D8B030D-6E8A-4147-A177-3AD203B41FA5}">
                      <a16:colId xmlns:a16="http://schemas.microsoft.com/office/drawing/2014/main" val="102360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Architecture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Accuracy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FLOPs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Design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accent4"/>
                          </a:solidFill>
                          <a:latin typeface="Corbel" panose="020B0503020204020204" pitchFamily="34" charset="0"/>
                        </a:rPr>
                        <a:t>Year</a:t>
                      </a:r>
                      <a:endParaRPr lang="zh-CN" altLang="en-US" dirty="0">
                        <a:solidFill>
                          <a:schemeClr val="accent4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442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MobileNet-v1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70.6%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569M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manual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2017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3736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ShuffleNet-v2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74.9%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591M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manual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2018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17739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ProxylessNAS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75.1%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465M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6277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PC-DARTS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75.8%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597M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80162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andara" panose="020E0502030303020204" pitchFamily="34" charset="0"/>
                        </a:rPr>
                        <a:t>MobileNet-v3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76.6%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356M</a:t>
                      </a:r>
                      <a:endParaRPr lang="zh-CN" altLang="en-US" dirty="0">
                        <a:latin typeface="Century" panose="020406040505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8746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MixNet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78.9%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565M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2019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07809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latin typeface="Candara" panose="020E0502030303020204" pitchFamily="34" charset="0"/>
                        </a:rPr>
                        <a:t>OFANet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80.0%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1D1A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等线" panose="02010600030101010101" pitchFamily="2" charset="-122"/>
                          <a:cs typeface="+mn-cs"/>
                        </a:rPr>
                        <a:t>595M</a:t>
                      </a:r>
                      <a:endParaRPr lang="zh-CN" alt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2020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7328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Ours (</a:t>
                      </a:r>
                      <a:r>
                        <a:rPr lang="en-US" altLang="zh-CN" i="1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ongoing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)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80.0%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338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590M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automated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2020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51134171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60000"/>
            <a:ext cx="2879999" cy="1152000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3A7290-243C-644A-95E9-888D10CC1ED2}"/>
              </a:ext>
            </a:extLst>
          </p:cNvPr>
          <p:cNvSpPr txBox="1">
            <a:spLocks/>
          </p:cNvSpPr>
          <p:nvPr/>
        </p:nvSpPr>
        <p:spPr>
          <a:xfrm>
            <a:off x="360000" y="3419998"/>
            <a:ext cx="2880000" cy="27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1279886" rtl="0" eaLnBrk="1" latinLnBrk="0" hangingPunct="1">
              <a:lnSpc>
                <a:spcPct val="90000"/>
              </a:lnSpc>
              <a:spcBef>
                <a:spcPts val="1400"/>
              </a:spcBef>
              <a:buFontTx/>
              <a:buNone/>
              <a:defRPr sz="580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9599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857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9800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743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686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9628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71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9514" indent="-319971" algn="l" defTabSz="1279886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ImageNet</a:t>
            </a: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: the basic recognition task in the mobile setting (FLOPs not larger than 600M)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Accuracy: top-1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FLOPs: # of </a:t>
            </a:r>
            <a:r>
              <a:rPr lang="en-US" altLang="zh-CN" sz="2400" dirty="0" err="1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mult</a:t>
            </a:r>
            <a:r>
              <a:rPr lang="en-US" altLang="zh-CN" sz="2400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-add operations</a:t>
            </a:r>
          </a:p>
        </p:txBody>
      </p:sp>
      <p:sp>
        <p:nvSpPr>
          <p:cNvPr id="8" name="矩形 7"/>
          <p:cNvSpPr/>
          <p:nvPr/>
        </p:nvSpPr>
        <p:spPr>
          <a:xfrm>
            <a:off x="1234959" y="6336000"/>
            <a:ext cx="90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Z. Chen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Network Adjustment: Channel Search Guided by FLOPs Utilization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Ratio,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CVPR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2020.</a:t>
            </a:r>
          </a:p>
          <a:p>
            <a:r>
              <a:rPr lang="en-US" altLang="zh-CN" sz="16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L. Wei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, Circumventing Outliers of </a:t>
            </a:r>
            <a:r>
              <a:rPr lang="en-US" altLang="zh-CN" sz="1600" dirty="0" err="1">
                <a:solidFill>
                  <a:schemeClr val="tx1"/>
                </a:solidFill>
                <a:latin typeface="Candara" panose="020E0502030303020204" pitchFamily="34" charset="0"/>
              </a:rPr>
              <a:t>AutoAugment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</a:rPr>
              <a:t> with Knowledge Distillation,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ECCV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What is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? Why is it important?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 generalized pipeline of </a:t>
            </a:r>
            <a:r>
              <a:rPr lang="en-US" altLang="zh-CN" sz="2800" u="sng" dirty="0">
                <a:solidFill>
                  <a:srgbClr val="0070C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endParaRPr lang="en-US" altLang="zh-CN" sz="2800" dirty="0">
              <a:solidFill>
                <a:srgbClr val="0070C0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Weight-Sharing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and the challenges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Our representative work on </a:t>
            </a:r>
            <a:r>
              <a:rPr lang="en-US" altLang="zh-CN" sz="2800" u="sng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Neural Architecture Search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bridging the gap between search and evaluation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PC-DARTS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NAS regularization and normalization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Stabilized-DARTS &amp; GOLD-NAS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larger space, smaller optimization gap</a:t>
            </a:r>
          </a:p>
          <a:p>
            <a:pPr marL="91444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LA-DARTS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introducing hardware constraints into differentiable NAS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42699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le Slide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smtClean="0">
            <a:solidFill>
              <a:srgbClr val="57575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14E5A528-164A-4F9B-B3A5-57862E2D7804}"/>
    </a:ext>
  </a:extLst>
</a:theme>
</file>

<file path=ppt/theme/theme2.xml><?xml version="1.0" encoding="utf-8"?>
<a:theme xmlns:a="http://schemas.openxmlformats.org/drawingml/2006/main" name="Chart page">
  <a:themeElements>
    <a:clrScheme name="updated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C8102E"/>
      </a:accent2>
      <a:accent3>
        <a:srgbClr val="EA594F"/>
      </a:accent3>
      <a:accent4>
        <a:srgbClr val="F8B53C"/>
      </a:accent4>
      <a:accent5>
        <a:srgbClr val="231815"/>
      </a:accent5>
      <a:accent6>
        <a:srgbClr val="595757"/>
      </a:accent6>
      <a:hlink>
        <a:srgbClr val="898989"/>
      </a:hlink>
      <a:folHlink>
        <a:srgbClr val="B5B5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7000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36BB4717-3B84-4375-8991-C1B436E01B94}"/>
    </a:ext>
  </a:extLst>
</a:theme>
</file>

<file path=ppt/theme/theme3.xml><?xml version="1.0" encoding="utf-8"?>
<a:theme xmlns:a="http://schemas.openxmlformats.org/drawingml/2006/main" name="4_Chart page">
  <a:themeElements>
    <a:clrScheme name="Custom 29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sz="3200" dirty="0" smtClean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200B2CC3-038E-4B68-ADA0-F89367E15FF9}"/>
    </a:ext>
  </a:extLst>
</a:theme>
</file>

<file path=ppt/theme/theme4.xml><?xml version="1.0" encoding="utf-8"?>
<a:theme xmlns:a="http://schemas.openxmlformats.org/drawingml/2006/main" name="End page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EA8FFF94-8E03-4952-8515-70D42289DFE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7295</TotalTime>
  <Words>3633</Words>
  <Application>Microsoft Office PowerPoint</Application>
  <PresentationFormat>自定义</PresentationFormat>
  <Paragraphs>532</Paragraphs>
  <Slides>58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58</vt:i4>
      </vt:variant>
    </vt:vector>
  </HeadingPairs>
  <TitlesOfParts>
    <vt:vector size="75" baseType="lpstr">
      <vt:lpstr>等线</vt:lpstr>
      <vt:lpstr>黑体</vt:lpstr>
      <vt:lpstr>宋体</vt:lpstr>
      <vt:lpstr>Microsoft YaHei</vt:lpstr>
      <vt:lpstr>Microsoft YaHei</vt:lpstr>
      <vt:lpstr>Arial</vt:lpstr>
      <vt:lpstr>Book Antiqua</vt:lpstr>
      <vt:lpstr>Calibri</vt:lpstr>
      <vt:lpstr>Cambria Math</vt:lpstr>
      <vt:lpstr>Candara</vt:lpstr>
      <vt:lpstr>Century</vt:lpstr>
      <vt:lpstr>Corbel</vt:lpstr>
      <vt:lpstr>Wingdings</vt:lpstr>
      <vt:lpstr>1_Title Slide</vt:lpstr>
      <vt:lpstr>Chart page</vt:lpstr>
      <vt:lpstr>4_Chart page</vt:lpstr>
      <vt:lpstr>End page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Jiangtao (Jenny, Professional Service)</dc:creator>
  <cp:lastModifiedBy>Lingxi Xie</cp:lastModifiedBy>
  <cp:revision>448</cp:revision>
  <dcterms:created xsi:type="dcterms:W3CDTF">2019-04-03T03:32:25Z</dcterms:created>
  <dcterms:modified xsi:type="dcterms:W3CDTF">2020-07-12T02:00:39Z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(3)mXNHOkXsjFXQgj0QAzKfvKvUJM5FCo4nrSGm8J2wo0gi8xScUK63UFCac+mZIt7J3UbMLp9z
Cu4oJ7FDxJLG6OwSJCWvd/js9QCNX1QECOp+QzyZmXOFdBcxT7Bf89oovLFXRZ6+wKAwU6mr
UvaZGbDPBzF0roKhk3XNY98jN061Pdae46c8/dxqKysn3cMzVQXWv+No30uo25fEgG/aJ2Cp
i3gnrc7zsRO3wsIwTq</vt:lpwstr>
  </property>
  <property fmtid="{D5CDD505-2E9C-101B-9397-08002B2CF9AE}" pid="3" name="_2015_ms_pID_7253431">
    <vt:lpwstr>V0br+GtGXZ6g2z11jnfSDkXL94iLQKaxRyyK6XxDfxdnKblRwuoV6q
1etugEc7bt1bEXtfRb4pzoEETF948qNddv66+p8mLxtgzHHV25+KcUGm+/5NjCQf2RsTNALK
00WgG2qpK0+169P+05p83602WcbvPoElZxrRWqYBRon48n9+6Za/Y4hbcmDfep2ecQAhsfLF
felzd9m2yyi8gwZK0DVc5vUK69mwfcJ1uXmP</vt:lpwstr>
  </property>
  <property fmtid="{D5CDD505-2E9C-101B-9397-08002B2CF9AE}" pid="4" name="_2015_ms_pID_7253432">
    <vt:lpwstr>Sw==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1576735078</vt:lpwstr>
  </property>
</Properties>
</file>