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66"/>
  </p:notesMasterIdLst>
  <p:sldIdLst>
    <p:sldId id="479" r:id="rId4"/>
    <p:sldId id="419" r:id="rId5"/>
    <p:sldId id="420" r:id="rId6"/>
    <p:sldId id="418" r:id="rId7"/>
    <p:sldId id="480" r:id="rId8"/>
    <p:sldId id="481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49" r:id="rId37"/>
    <p:sldId id="477" r:id="rId38"/>
    <p:sldId id="450" r:id="rId39"/>
    <p:sldId id="451" r:id="rId40"/>
    <p:sldId id="452" r:id="rId41"/>
    <p:sldId id="453" r:id="rId42"/>
    <p:sldId id="454" r:id="rId43"/>
    <p:sldId id="455" r:id="rId44"/>
    <p:sldId id="456" r:id="rId45"/>
    <p:sldId id="457" r:id="rId46"/>
    <p:sldId id="458" r:id="rId47"/>
    <p:sldId id="482" r:id="rId48"/>
    <p:sldId id="459" r:id="rId49"/>
    <p:sldId id="460" r:id="rId50"/>
    <p:sldId id="461" r:id="rId51"/>
    <p:sldId id="462" r:id="rId52"/>
    <p:sldId id="463" r:id="rId53"/>
    <p:sldId id="464" r:id="rId54"/>
    <p:sldId id="465" r:id="rId55"/>
    <p:sldId id="466" r:id="rId56"/>
    <p:sldId id="467" r:id="rId57"/>
    <p:sldId id="468" r:id="rId58"/>
    <p:sldId id="469" r:id="rId59"/>
    <p:sldId id="470" r:id="rId60"/>
    <p:sldId id="471" r:id="rId61"/>
    <p:sldId id="472" r:id="rId62"/>
    <p:sldId id="473" r:id="rId63"/>
    <p:sldId id="474" r:id="rId64"/>
    <p:sldId id="41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7" autoAdjust="0"/>
    <p:restoredTop sz="95701" autoAdjust="0"/>
  </p:normalViewPr>
  <p:slideViewPr>
    <p:cSldViewPr snapToGrid="0">
      <p:cViewPr varScale="1">
        <p:scale>
          <a:sx n="84" d="100"/>
          <a:sy n="84" d="100"/>
        </p:scale>
        <p:origin x="101" y="149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4DD9-D2CC-4BF6-9457-1D4952F36885}" type="datetimeFigureOut">
              <a:rPr lang="zh-CN" altLang="en-US" smtClean="0"/>
              <a:t>2019/9/10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FB126-FBE1-4A91-BE37-5CEE375F60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11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FB126-FBE1-4A91-BE37-5CEE375F60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18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0" y="288000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0" y="288000"/>
            <a:ext cx="1440000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0" y="28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13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643C1BF-822B-4FEA-8521-4039DD2B5D84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7921A4A-7AD2-47C5-8F60-844A36B53EB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anose="05000000000000000000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93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87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594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markdtw/awesome-architecture-search" TargetMode="Externa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Relationship Id="rId9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cap="none" dirty="0" smtClean="0"/>
              <a:t>Neural Architecture Search</a:t>
            </a:r>
            <a:r>
              <a:rPr lang="en-US" sz="4000" cap="none" dirty="0"/>
              <a:t>:</a:t>
            </a:r>
            <a:r>
              <a:rPr lang="en-US" sz="4000" cap="none" dirty="0" smtClean="0"/>
              <a:t/>
            </a:r>
            <a:br>
              <a:rPr lang="en-US" sz="4000" cap="none" dirty="0" smtClean="0"/>
            </a:br>
            <a:r>
              <a:rPr lang="en-US" sz="4000" cap="none" dirty="0" smtClean="0"/>
              <a:t>The Next </a:t>
            </a:r>
            <a:r>
              <a:rPr lang="en-US" sz="4000" i="1" cap="none" dirty="0" smtClean="0">
                <a:solidFill>
                  <a:srgbClr val="FF0000"/>
                </a:solidFill>
              </a:rPr>
              <a:t>Half</a:t>
            </a:r>
            <a:r>
              <a:rPr lang="en-US" sz="4000" cap="none" dirty="0" smtClean="0"/>
              <a:t> Generation of Machine Learning</a:t>
            </a:r>
            <a:endParaRPr lang="en-US" sz="40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Speaker: </a:t>
            </a:r>
            <a:r>
              <a:rPr lang="en-US" altLang="zh-CN" b="1" dirty="0" smtClean="0">
                <a:solidFill>
                  <a:srgbClr val="FFFF00"/>
                </a:solidFill>
              </a:rPr>
              <a:t>Lingxi Xie (</a:t>
            </a:r>
            <a:r>
              <a:rPr lang="zh-CN" altLang="en-US" b="1" dirty="0" smtClean="0">
                <a:solidFill>
                  <a:srgbClr val="FFFF00"/>
                </a:solidFill>
              </a:rPr>
              <a:t>谢凌曦</a:t>
            </a:r>
            <a:r>
              <a:rPr lang="en-US" altLang="zh-CN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altLang="zh-CN" b="1" dirty="0" smtClean="0"/>
              <a:t>Noah’s Ark Lab, Huawei Inc. (</a:t>
            </a:r>
            <a:r>
              <a:rPr lang="zh-CN" altLang="en-US" b="1" dirty="0" smtClean="0"/>
              <a:t>华为诺亚方舟实验室</a:t>
            </a:r>
            <a:r>
              <a:rPr lang="en-US" altLang="zh-CN" b="1" dirty="0" smtClean="0"/>
              <a:t>)</a:t>
            </a:r>
          </a:p>
          <a:p>
            <a:r>
              <a:rPr lang="en-US" altLang="zh-CN" i="1" u="sng" dirty="0" smtClean="0"/>
              <a:t>Slides available at my homepage (TALKS)</a:t>
            </a:r>
            <a:endParaRPr lang="en-US" altLang="zh-CN" i="1" u="sng" dirty="0"/>
          </a:p>
        </p:txBody>
      </p:sp>
      <p:pic>
        <p:nvPicPr>
          <p:cNvPr id="5" name="Picture 2" descr="Image result for huawei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88000"/>
            <a:ext cx="143569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Framework: Trial and Update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Almost all NAS algorithms are based on the </a:t>
            </a:r>
            <a:r>
              <a:rPr lang="en-US" dirty="0" smtClean="0">
                <a:solidFill>
                  <a:srgbClr val="FFFF00"/>
                </a:solidFill>
              </a:rPr>
              <a:t>“trial and update”</a:t>
            </a:r>
            <a:r>
              <a:rPr lang="en-US" dirty="0" smtClean="0"/>
              <a:t> framework</a:t>
            </a:r>
          </a:p>
          <a:p>
            <a:pPr lvl="1"/>
            <a:r>
              <a:rPr lang="en-US" dirty="0" smtClean="0"/>
              <a:t>Starting with a set of initial architectures (</a:t>
            </a:r>
            <a:r>
              <a:rPr lang="en-US" i="1" dirty="0" smtClean="0"/>
              <a:t>e.g.</a:t>
            </a:r>
            <a:r>
              <a:rPr lang="en-US" dirty="0" smtClean="0"/>
              <a:t>, manually defined) as individuals</a:t>
            </a:r>
          </a:p>
          <a:p>
            <a:pPr lvl="1"/>
            <a:r>
              <a:rPr lang="en-US" dirty="0" smtClean="0"/>
              <a:t>Assuming that better architectures can be obtained by slight modification</a:t>
            </a:r>
          </a:p>
          <a:p>
            <a:pPr lvl="1"/>
            <a:r>
              <a:rPr lang="en-US" dirty="0" smtClean="0"/>
              <a:t>Applying different operations on the existing architectures</a:t>
            </a:r>
          </a:p>
          <a:p>
            <a:pPr lvl="1"/>
            <a:r>
              <a:rPr lang="en-US" dirty="0" smtClean="0"/>
              <a:t>Preserving the high-quality individuals and updating the individual pool</a:t>
            </a:r>
          </a:p>
          <a:p>
            <a:pPr lvl="1"/>
            <a:r>
              <a:rPr lang="en-US" dirty="0" smtClean="0"/>
              <a:t>Iterating till the end</a:t>
            </a:r>
          </a:p>
          <a:p>
            <a:r>
              <a:rPr lang="en-US" dirty="0" smtClean="0"/>
              <a:t>Three fundamental requirements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building blocks</a:t>
            </a:r>
            <a:r>
              <a:rPr lang="en-US" dirty="0" smtClean="0"/>
              <a:t>: defining the search space (dimensionality, complexity, </a:t>
            </a:r>
            <a:r>
              <a:rPr lang="en-US" i="1" dirty="0" smtClean="0"/>
              <a:t>etc.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representation</a:t>
            </a:r>
            <a:r>
              <a:rPr lang="en-US" dirty="0" smtClean="0"/>
              <a:t>: defining the transition between individuals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evaluation method</a:t>
            </a:r>
            <a:r>
              <a:rPr lang="en-US" dirty="0" smtClean="0"/>
              <a:t>: determining if a generated individual is of high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Framework: Building Blocks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Building blocks are like basic </a:t>
                </a:r>
                <a:r>
                  <a:rPr lang="en-US" i="1" dirty="0" smtClean="0">
                    <a:solidFill>
                      <a:srgbClr val="FFFF00"/>
                    </a:solidFill>
                  </a:rPr>
                  <a:t>genes</a:t>
                </a:r>
                <a:r>
                  <a:rPr lang="en-US" dirty="0" smtClean="0"/>
                  <a:t> for these individuals</a:t>
                </a:r>
              </a:p>
              <a:p>
                <a:r>
                  <a:rPr lang="en-US" dirty="0" smtClean="0"/>
                  <a:t>Some examples here</a:t>
                </a:r>
              </a:p>
              <a:p>
                <a:pPr lvl="1"/>
                <a:r>
                  <a:rPr lang="en-US" dirty="0" smtClean="0"/>
                  <a:t>Genetic CNN: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 smtClean="0"/>
                  <a:t> convolution is allowed to be searched (followed by default BN and </a:t>
                </a:r>
                <a:r>
                  <a:rPr lang="en-US" dirty="0" err="1" smtClean="0"/>
                  <a:t>ReLU</a:t>
                </a:r>
                <a:r>
                  <a:rPr lang="en-US" dirty="0" smtClean="0"/>
                  <a:t> operations),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 smtClean="0"/>
                  <a:t> pooling is fixed</a:t>
                </a:r>
              </a:p>
              <a:p>
                <a:pPr lvl="1"/>
                <a:r>
                  <a:rPr lang="en-US" dirty="0" err="1" smtClean="0"/>
                  <a:t>NASNet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 smtClean="0"/>
                  <a:t> operations shown below</a:t>
                </a:r>
              </a:p>
              <a:p>
                <a:pPr lvl="1"/>
                <a:r>
                  <a:rPr lang="en-US" dirty="0" err="1" smtClean="0"/>
                  <a:t>PNASNet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 smtClean="0"/>
                  <a:t> operations, removing those</a:t>
                </a:r>
                <a:br>
                  <a:rPr lang="en-US" dirty="0" smtClean="0"/>
                </a:br>
                <a:r>
                  <a:rPr lang="en-US" dirty="0" smtClean="0"/>
                  <a:t>never-used ones from </a:t>
                </a:r>
                <a:r>
                  <a:rPr lang="en-US" dirty="0" err="1" smtClean="0"/>
                  <a:t>NASNet</a:t>
                </a:r>
                <a:endParaRPr lang="en-US" dirty="0" smtClean="0"/>
              </a:p>
              <a:p>
                <a:pPr lvl="1"/>
                <a:r>
                  <a:rPr lang="en-US" dirty="0" err="1" smtClean="0"/>
                  <a:t>ENASNet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 smtClean="0"/>
                  <a:t> operations</a:t>
                </a:r>
              </a:p>
              <a:p>
                <a:pPr lvl="1"/>
                <a:r>
                  <a:rPr lang="en-US" dirty="0" smtClean="0"/>
                  <a:t>DARTS: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 smtClean="0"/>
                  <a:t> operations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5580000"/>
            <a:ext cx="9720000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[Xie,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L. 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Genetic CNN,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 Transferable Architectures for Scalable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Recognition,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C. Liu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Progressive Neural Architecture Search,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[Pham,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H. Pham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Efficient Neural Architecture Search via Parameter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Sharing,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2018.</a:t>
            </a:r>
            <a:endParaRPr lang="en-US" altLang="zh-CN" sz="1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594" r="1311"/>
          <a:stretch/>
        </p:blipFill>
        <p:spPr>
          <a:xfrm>
            <a:off x="6120000" y="3600000"/>
            <a:ext cx="594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Framework: Search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 new individuals that have potentials to work better</a:t>
            </a:r>
          </a:p>
          <a:p>
            <a:pPr lvl="1"/>
            <a:r>
              <a:rPr lang="en-US" dirty="0" smtClean="0"/>
              <a:t>Heuristic search in the large space</a:t>
            </a:r>
          </a:p>
          <a:p>
            <a:r>
              <a:rPr lang="en-US" dirty="0" smtClean="0"/>
              <a:t>Two mainly applied methods: the </a:t>
            </a:r>
            <a:r>
              <a:rPr lang="en-US" dirty="0" smtClean="0">
                <a:solidFill>
                  <a:srgbClr val="FFFF00"/>
                </a:solidFill>
              </a:rPr>
              <a:t>genetic algorithm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reinforcement learning</a:t>
            </a:r>
          </a:p>
          <a:p>
            <a:pPr lvl="1"/>
            <a:r>
              <a:rPr lang="en-US" dirty="0" smtClean="0"/>
              <a:t>Both are heuristic algorithms applied to the scenarios of a large search space and limited ability to explore every single element in the space</a:t>
            </a:r>
          </a:p>
          <a:p>
            <a:pPr lvl="1"/>
            <a:r>
              <a:rPr lang="en-US" dirty="0" smtClean="0"/>
              <a:t>A fundamental assumption: both of these heuristic algorithms can preserve good genes and based on which discover possible improvements</a:t>
            </a:r>
          </a:p>
          <a:p>
            <a:r>
              <a:rPr lang="en-US" dirty="0" smtClean="0"/>
              <a:t>Also, it is possible to integrate architecture search to network optimization</a:t>
            </a:r>
          </a:p>
          <a:p>
            <a:pPr lvl="1"/>
            <a:r>
              <a:rPr lang="en-US" dirty="0" smtClean="0"/>
              <a:t>These algorithms are often much faster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234959" y="5328000"/>
            <a:ext cx="9720000" cy="15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[Real, 2017] </a:t>
            </a:r>
            <a:r>
              <a:rPr lang="en-US" altLang="zh-CN" sz="1600" b="1" dirty="0">
                <a:solidFill>
                  <a:srgbClr val="FFFF00"/>
                </a:solidFill>
              </a:rPr>
              <a:t>E. Real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Large-Scale Evolution of Image Classifiers,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[Xie,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L. 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Genetic CNN,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 Transferable Architectures for Scalable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Recognition,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C. Liu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Progressive Neural Architecture Search,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[Pham,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H. Pham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Efficient Neural Architecture Search via Parameter Sharing,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13125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Framework: Evaluation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Evaluation aims at determining which individuals are good and to be preserved</a:t>
                </a:r>
              </a:p>
              <a:p>
                <a:r>
                  <a:rPr lang="en-US" dirty="0" smtClean="0"/>
                  <a:t>Conventionally, this was often done by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training a network from scratch</a:t>
                </a:r>
              </a:p>
              <a:p>
                <a:pPr lvl="1"/>
                <a:r>
                  <a:rPr lang="en-US" dirty="0" smtClean="0"/>
                  <a:t>This is extremely time-consuming, so researchers often train NAS on a small dataset like CIFAR and then transfer the found architecture to larger datasets like ImageNet</a:t>
                </a:r>
              </a:p>
              <a:p>
                <a:pPr lvl="1"/>
                <a:r>
                  <a:rPr lang="en-US" dirty="0" smtClean="0"/>
                  <a:t>Even in this way, the training process is really slow: Genetic-CNN requires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17</m:t>
                    </m:r>
                  </m:oMath>
                </a14:m>
                <a:r>
                  <a:rPr lang="en-US" dirty="0" smtClean="0"/>
                  <a:t> GPU-days for a single training process, and NAS</a:t>
                </a:r>
                <a:r>
                  <a:rPr lang="en-US" altLang="zh-CN" dirty="0" smtClean="0"/>
                  <a:t>-RL</a:t>
                </a:r>
                <a:r>
                  <a:rPr lang="en-US" dirty="0" smtClean="0"/>
                  <a:t> requires more than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20,000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GPU-days</a:t>
                </a:r>
              </a:p>
              <a:p>
                <a:r>
                  <a:rPr lang="en-US" dirty="0" smtClean="0"/>
                  <a:t>Efficient methods were proposed later</a:t>
                </a:r>
              </a:p>
              <a:p>
                <a:pPr lvl="1"/>
                <a:r>
                  <a:rPr lang="en-US" dirty="0" smtClean="0"/>
                  <a:t>Ideas include parameter sharing (without the need of re-training everything for each new individual) and using a differentiable architecture (joint optimization)</a:t>
                </a:r>
              </a:p>
              <a:p>
                <a:pPr lvl="1"/>
                <a:r>
                  <a:rPr lang="en-US" dirty="0" smtClean="0"/>
                  <a:t>Now, an efficient search process on CIFAR can be reduced to a few GPU-hours, though training the searched architecture on ImageNet is still time-consuming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5832000"/>
            <a:ext cx="972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[Xie,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L. 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Genetic CNN,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</a:p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2017] </a:t>
            </a:r>
            <a:r>
              <a:rPr lang="en-US" altLang="zh-CN" sz="1600" b="1" dirty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>
                <a:solidFill>
                  <a:srgbClr val="FFFF00"/>
                </a:solidFill>
              </a:rPr>
              <a:t>Zoph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Neural Architecture Search with Reinforcement Learning,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[Pham,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H. Pham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Efficient Neural Architecture Search via Parameter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Sharing,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2018.</a:t>
            </a:r>
            <a:endParaRPr lang="en-US" altLang="zh-CN" sz="1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29248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225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CNN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considering the connection between basic building blocks</a:t>
            </a:r>
          </a:p>
          <a:p>
            <a:pPr lvl="1"/>
            <a:r>
              <a:rPr lang="en-US" dirty="0" smtClean="0"/>
              <a:t>Encoding each network into a fixed-length binary string</a:t>
            </a:r>
          </a:p>
          <a:p>
            <a:pPr lvl="1"/>
            <a:r>
              <a:rPr lang="en-US" dirty="0" smtClean="0"/>
              <a:t>Standard operators:</a:t>
            </a:r>
            <a:br>
              <a:rPr lang="en-US" dirty="0" smtClean="0"/>
            </a:br>
            <a:r>
              <a:rPr lang="en-US" dirty="0" smtClean="0"/>
              <a:t>mutation, crossover,</a:t>
            </a:r>
            <a:br>
              <a:rPr lang="en-US" dirty="0" smtClean="0"/>
            </a:br>
            <a:r>
              <a:rPr lang="en-US" dirty="0" smtClean="0"/>
              <a:t>and selection</a:t>
            </a:r>
          </a:p>
          <a:p>
            <a:r>
              <a:rPr lang="en-US" dirty="0" smtClean="0"/>
              <a:t>Limited by computation</a:t>
            </a:r>
          </a:p>
          <a:p>
            <a:pPr lvl="1"/>
            <a:r>
              <a:rPr lang="en-US" dirty="0" smtClean="0"/>
              <a:t>Relatively low accuracy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[Xie, 2017] </a:t>
            </a:r>
            <a:r>
              <a:rPr lang="en-US" altLang="zh-CN" sz="1600" b="1" dirty="0">
                <a:solidFill>
                  <a:srgbClr val="FFFF00"/>
                </a:solidFill>
              </a:rPr>
              <a:t>L. Xie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Genetic CNN,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" r="34"/>
          <a:stretch/>
        </p:blipFill>
        <p:spPr>
          <a:xfrm>
            <a:off x="4500000" y="2880000"/>
            <a:ext cx="756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Genetic CNN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b="1" dirty="0" smtClean="0"/>
                  <a:t>CIFAR10</a:t>
                </a:r>
                <a:r>
                  <a:rPr lang="en-US" altLang="zh-CN" dirty="0" smtClean="0"/>
                  <a:t> experiments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zh-CN" dirty="0" smtClean="0"/>
                  <a:t> stages,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3,4,5</m:t>
                        </m:r>
                      </m:e>
                    </m:d>
                  </m:oMath>
                </a14:m>
                <a:r>
                  <a:rPr lang="en-US" altLang="zh-CN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=19</m:t>
                    </m:r>
                  </m:oMath>
                </a14:m>
                <a:endParaRPr lang="en-US" altLang="zh-CN" i="1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altLang="zh-CN" dirty="0"/>
                  <a:t> (individuals),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altLang="zh-CN" dirty="0"/>
                  <a:t> (rounds)</a:t>
                </a:r>
                <a:endParaRPr lang="en-US" altLang="zh-CN" i="1" dirty="0" smtClean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L. 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Genetic CNN,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00000" y="3240000"/>
              <a:ext cx="5418666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3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Gen #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altLang="zh-CN" dirty="0" smtClean="0"/>
                            <a:t>Max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/>
                            <a:t>Min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altLang="zh-CN" dirty="0" err="1" smtClean="0"/>
                            <a:t>Avg</a:t>
                          </a:r>
                          <a:r>
                            <a:rPr lang="en-US" altLang="zh-CN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altLang="zh-CN" dirty="0" smtClean="0"/>
                            <a:t>Med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altLang="zh-CN" dirty="0" smtClean="0"/>
                            <a:t>St-D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71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81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74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39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74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53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73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75.01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75.17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57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73.95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75.32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75.48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57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76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72.60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75.32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75.65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89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76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73.92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75.68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75.80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88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76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83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74.91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76.45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76.79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61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77</m:t>
                                </m:r>
                                <m:r>
                                  <a:rPr lang="en-US" altLang="zh-CN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06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75.84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76.58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76.81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55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5562775"/>
                  </p:ext>
                </p:extLst>
              </p:nvPr>
            </p:nvGraphicFramePr>
            <p:xfrm>
              <a:off x="1800000" y="3240000"/>
              <a:ext cx="5418666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03111"/>
                    <a:gridCol w="903111"/>
                    <a:gridCol w="903111"/>
                    <a:gridCol w="903111"/>
                    <a:gridCol w="903111"/>
                    <a:gridCol w="90311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Gen #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8197" r="-400671" b="-7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8197" r="-303378" b="-7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8197" r="-203378" b="-7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8197" r="-102013" b="-7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8197" r="-2703" b="-7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108197" r="-504054" b="-6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108197" r="-400671" b="-6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108197" r="-303378" b="-6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108197" r="-203378" b="-6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108197" r="-102013" b="-6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108197" r="-2703" b="-6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208197" r="-504054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208197" r="-400671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208197" r="-303378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208197" r="-203378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208197" r="-102013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208197" r="-2703" b="-5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308197" r="-504054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308197" r="-400671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308197" r="-303378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308197" r="-203378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308197" r="-102013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308197" r="-2703" b="-4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408197" r="-504054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408197" r="-400671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408197" r="-303378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408197" r="-203378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408197" r="-102013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408197" r="-2703" b="-3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508197" r="-504054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508197" r="-400671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508197" r="-30337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508197" r="-20337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508197" r="-10201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508197" r="-2703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608197" r="-50405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608197" r="-400671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608197" r="-30337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608197" r="-20337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608197" r="-10201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608197" r="-2703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676" t="-708197" r="-504054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708197" r="-400671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351" t="-708197" r="-30337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708197" r="-20337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708197" r="-1020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708197" r="-2703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00" y="1980000"/>
            <a:ext cx="2880000" cy="2162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00" y="4320000"/>
            <a:ext cx="2880000" cy="246631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560000" y="1980000"/>
            <a:ext cx="1260000" cy="21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tx1"/>
                </a:solidFill>
              </a:rPr>
              <a:t>Figure: the impact of initialization is ignorable after a sufficient number of rounds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60000" y="4320000"/>
            <a:ext cx="1260000" cy="24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tx1"/>
                </a:solidFill>
              </a:rPr>
              <a:t>Figure: (a) parent(s) with higher recognition accuracy are more likely to generate child(</a:t>
            </a:r>
            <a:r>
              <a:rPr lang="en-US" altLang="zh-CN" sz="1600" dirty="0" err="1" smtClean="0">
                <a:solidFill>
                  <a:schemeClr val="tx1"/>
                </a:solidFill>
              </a:rPr>
              <a:t>ren</a:t>
            </a:r>
            <a:r>
              <a:rPr lang="en-US" altLang="zh-CN" sz="1600" dirty="0" smtClean="0">
                <a:solidFill>
                  <a:schemeClr val="tx1"/>
                </a:solidFill>
              </a:rPr>
              <a:t>) with higher quality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80000" y="900000"/>
            <a:ext cx="3924000" cy="597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Genetic CNN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Generalizing the best learned </a:t>
            </a:r>
            <a:r>
              <a:rPr lang="en-US" altLang="zh-CN" dirty="0" smtClean="0"/>
              <a:t>structures to other tasks</a:t>
            </a:r>
          </a:p>
          <a:p>
            <a:pPr lvl="1"/>
            <a:r>
              <a:rPr lang="en-US" altLang="zh-CN" dirty="0" smtClean="0"/>
              <a:t>The small datasets with deeper networks</a:t>
            </a:r>
            <a:endParaRPr lang="en-US" altLang="zh-CN" dirty="0"/>
          </a:p>
        </p:txBody>
      </p:sp>
      <p:grpSp>
        <p:nvGrpSpPr>
          <p:cNvPr id="7" name="组合 6"/>
          <p:cNvGrpSpPr/>
          <p:nvPr/>
        </p:nvGrpSpPr>
        <p:grpSpPr>
          <a:xfrm>
            <a:off x="8640000" y="1260000"/>
            <a:ext cx="3294000" cy="5346000"/>
            <a:chOff x="72000" y="108000"/>
            <a:chExt cx="2196000" cy="3564000"/>
          </a:xfrm>
        </p:grpSpPr>
        <p:sp>
          <p:nvSpPr>
            <p:cNvPr id="8" name="圆角矩形 7"/>
            <p:cNvSpPr/>
            <p:nvPr/>
          </p:nvSpPr>
          <p:spPr>
            <a:xfrm>
              <a:off x="108000" y="108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15950" y="3960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0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15950" y="57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1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8000" y="720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2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24000" y="720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3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15950" y="864000"/>
              <a:ext cx="108000" cy="10800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4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4" name="直接箭头连接符 13"/>
            <p:cNvCxnSpPr>
              <a:stCxn id="8" idx="2"/>
              <a:endCxn id="9" idx="0"/>
            </p:cNvCxnSpPr>
            <p:nvPr/>
          </p:nvCxnSpPr>
          <p:spPr>
            <a:xfrm flipH="1">
              <a:off x="269950" y="252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15" name="直接箭头连接符 14"/>
            <p:cNvCxnSpPr>
              <a:stCxn id="9" idx="4"/>
              <a:endCxn id="10" idx="0"/>
            </p:cNvCxnSpPr>
            <p:nvPr/>
          </p:nvCxnSpPr>
          <p:spPr>
            <a:xfrm>
              <a:off x="269950" y="504000"/>
              <a:ext cx="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16" name="直接箭头连接符 15"/>
            <p:cNvCxnSpPr>
              <a:stCxn id="10" idx="3"/>
              <a:endCxn id="11" idx="7"/>
            </p:cNvCxnSpPr>
            <p:nvPr/>
          </p:nvCxnSpPr>
          <p:spPr>
            <a:xfrm flipH="1">
              <a:off x="200184" y="668184"/>
              <a:ext cx="315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17" name="直接箭头连接符 16"/>
            <p:cNvCxnSpPr>
              <a:stCxn id="11" idx="6"/>
              <a:endCxn id="12" idx="2"/>
            </p:cNvCxnSpPr>
            <p:nvPr/>
          </p:nvCxnSpPr>
          <p:spPr>
            <a:xfrm>
              <a:off x="216000" y="774000"/>
              <a:ext cx="108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18" name="直接箭头连接符 17"/>
            <p:cNvCxnSpPr>
              <a:stCxn id="12" idx="3"/>
              <a:endCxn id="13" idx="7"/>
            </p:cNvCxnSpPr>
            <p:nvPr/>
          </p:nvCxnSpPr>
          <p:spPr>
            <a:xfrm flipH="1">
              <a:off x="308134" y="812184"/>
              <a:ext cx="316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sp>
          <p:nvSpPr>
            <p:cNvPr id="19" name="圆角矩形 18"/>
            <p:cNvSpPr/>
            <p:nvPr/>
          </p:nvSpPr>
          <p:spPr>
            <a:xfrm>
              <a:off x="108000" y="1116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20" name="直接箭头连接符 19"/>
            <p:cNvCxnSpPr>
              <a:stCxn id="13" idx="4"/>
              <a:endCxn id="19" idx="0"/>
            </p:cNvCxnSpPr>
            <p:nvPr/>
          </p:nvCxnSpPr>
          <p:spPr>
            <a:xfrm>
              <a:off x="269950" y="972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sp>
          <p:nvSpPr>
            <p:cNvPr id="21" name="椭圆 20"/>
            <p:cNvSpPr/>
            <p:nvPr/>
          </p:nvSpPr>
          <p:spPr>
            <a:xfrm>
              <a:off x="215950" y="14040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0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15950" y="1584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1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72000" y="1728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2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360000" y="1728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3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15950" y="1872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4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16000" y="2052000"/>
              <a:ext cx="108000" cy="10800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5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08000" y="2304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08000" y="3528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29" name="直接箭头连接符 28"/>
            <p:cNvCxnSpPr>
              <a:stCxn id="19" idx="2"/>
              <a:endCxn id="21" idx="0"/>
            </p:cNvCxnSpPr>
            <p:nvPr/>
          </p:nvCxnSpPr>
          <p:spPr>
            <a:xfrm flipH="1">
              <a:off x="269950" y="1260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0" name="直接箭头连接符 29"/>
            <p:cNvCxnSpPr>
              <a:stCxn id="21" idx="4"/>
              <a:endCxn id="22" idx="0"/>
            </p:cNvCxnSpPr>
            <p:nvPr/>
          </p:nvCxnSpPr>
          <p:spPr>
            <a:xfrm>
              <a:off x="269950" y="1512000"/>
              <a:ext cx="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1" name="直接箭头连接符 30"/>
            <p:cNvCxnSpPr>
              <a:stCxn id="21" idx="3"/>
              <a:endCxn id="23" idx="7"/>
            </p:cNvCxnSpPr>
            <p:nvPr/>
          </p:nvCxnSpPr>
          <p:spPr>
            <a:xfrm flipH="1">
              <a:off x="164184" y="1496184"/>
              <a:ext cx="67582" cy="247632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2" name="直接箭头连接符 31"/>
            <p:cNvCxnSpPr>
              <a:stCxn id="23" idx="6"/>
              <a:endCxn id="24" idx="2"/>
            </p:cNvCxnSpPr>
            <p:nvPr/>
          </p:nvCxnSpPr>
          <p:spPr>
            <a:xfrm>
              <a:off x="180000" y="1782000"/>
              <a:ext cx="18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3" name="直接箭头连接符 32"/>
            <p:cNvCxnSpPr>
              <a:stCxn id="22" idx="4"/>
              <a:endCxn id="25" idx="0"/>
            </p:cNvCxnSpPr>
            <p:nvPr/>
          </p:nvCxnSpPr>
          <p:spPr>
            <a:xfrm>
              <a:off x="269950" y="1692000"/>
              <a:ext cx="0" cy="18000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4" name="直接箭头连接符 33"/>
            <p:cNvCxnSpPr>
              <a:stCxn id="24" idx="3"/>
              <a:endCxn id="26" idx="7"/>
            </p:cNvCxnSpPr>
            <p:nvPr/>
          </p:nvCxnSpPr>
          <p:spPr>
            <a:xfrm flipH="1">
              <a:off x="308184" y="1820184"/>
              <a:ext cx="67632" cy="24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5" name="直接箭头连接符 34"/>
            <p:cNvCxnSpPr>
              <a:stCxn id="25" idx="4"/>
              <a:endCxn id="26" idx="0"/>
            </p:cNvCxnSpPr>
            <p:nvPr/>
          </p:nvCxnSpPr>
          <p:spPr>
            <a:xfrm>
              <a:off x="269950" y="1980000"/>
              <a:ext cx="5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36" name="直接箭头连接符 35"/>
            <p:cNvCxnSpPr>
              <a:stCxn id="26" idx="4"/>
              <a:endCxn id="27" idx="0"/>
            </p:cNvCxnSpPr>
            <p:nvPr/>
          </p:nvCxnSpPr>
          <p:spPr>
            <a:xfrm>
              <a:off x="270000" y="2160000"/>
              <a:ext cx="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sp>
          <p:nvSpPr>
            <p:cNvPr id="37" name="椭圆 36"/>
            <p:cNvSpPr/>
            <p:nvPr/>
          </p:nvSpPr>
          <p:spPr>
            <a:xfrm>
              <a:off x="217284" y="25920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0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215950" y="2772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1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2000" y="291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2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60000" y="291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3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2000" y="309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4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60000" y="309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5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215950" y="3276000"/>
              <a:ext cx="108000" cy="10800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6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44" name="直接箭头连接符 43"/>
            <p:cNvCxnSpPr>
              <a:stCxn id="27" idx="2"/>
              <a:endCxn id="37" idx="0"/>
            </p:cNvCxnSpPr>
            <p:nvPr/>
          </p:nvCxnSpPr>
          <p:spPr>
            <a:xfrm>
              <a:off x="270000" y="2448000"/>
              <a:ext cx="1284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45" name="直接箭头连接符 44"/>
            <p:cNvCxnSpPr>
              <a:stCxn id="37" idx="4"/>
              <a:endCxn id="38" idx="0"/>
            </p:cNvCxnSpPr>
            <p:nvPr/>
          </p:nvCxnSpPr>
          <p:spPr>
            <a:xfrm flipH="1">
              <a:off x="269950" y="2700000"/>
              <a:ext cx="1334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46" name="直接箭头连接符 45"/>
            <p:cNvCxnSpPr>
              <a:stCxn id="37" idx="3"/>
              <a:endCxn id="39" idx="7"/>
            </p:cNvCxnSpPr>
            <p:nvPr/>
          </p:nvCxnSpPr>
          <p:spPr>
            <a:xfrm flipH="1">
              <a:off x="164184" y="2684184"/>
              <a:ext cx="68916" cy="247632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47" name="直接箭头连接符 46"/>
            <p:cNvCxnSpPr>
              <a:stCxn id="38" idx="5"/>
              <a:endCxn id="40" idx="1"/>
            </p:cNvCxnSpPr>
            <p:nvPr/>
          </p:nvCxnSpPr>
          <p:spPr>
            <a:xfrm>
              <a:off x="308134" y="2864184"/>
              <a:ext cx="676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48" name="直接箭头连接符 47"/>
            <p:cNvCxnSpPr>
              <a:stCxn id="39" idx="6"/>
              <a:endCxn id="40" idx="2"/>
            </p:cNvCxnSpPr>
            <p:nvPr/>
          </p:nvCxnSpPr>
          <p:spPr>
            <a:xfrm>
              <a:off x="180000" y="2970000"/>
              <a:ext cx="18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49" name="直接箭头连接符 48"/>
            <p:cNvCxnSpPr>
              <a:stCxn id="38" idx="3"/>
              <a:endCxn id="41" idx="7"/>
            </p:cNvCxnSpPr>
            <p:nvPr/>
          </p:nvCxnSpPr>
          <p:spPr>
            <a:xfrm flipH="1">
              <a:off x="164184" y="2864184"/>
              <a:ext cx="67582" cy="24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50" name="直接箭头连接符 49"/>
            <p:cNvCxnSpPr>
              <a:stCxn id="40" idx="3"/>
              <a:endCxn id="41" idx="7"/>
            </p:cNvCxnSpPr>
            <p:nvPr/>
          </p:nvCxnSpPr>
          <p:spPr>
            <a:xfrm flipH="1">
              <a:off x="164184" y="3008184"/>
              <a:ext cx="211632" cy="103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51" name="直接箭头连接符 50"/>
            <p:cNvCxnSpPr>
              <a:stCxn id="41" idx="6"/>
              <a:endCxn id="42" idx="2"/>
            </p:cNvCxnSpPr>
            <p:nvPr/>
          </p:nvCxnSpPr>
          <p:spPr>
            <a:xfrm>
              <a:off x="180000" y="3150000"/>
              <a:ext cx="18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52" name="直接箭头连接符 51"/>
            <p:cNvCxnSpPr>
              <a:stCxn id="42" idx="3"/>
              <a:endCxn id="43" idx="7"/>
            </p:cNvCxnSpPr>
            <p:nvPr/>
          </p:nvCxnSpPr>
          <p:spPr>
            <a:xfrm flipH="1">
              <a:off x="308134" y="3188184"/>
              <a:ext cx="67682" cy="103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53" name="直接箭头连接符 52"/>
            <p:cNvCxnSpPr>
              <a:stCxn id="43" idx="4"/>
              <a:endCxn id="28" idx="0"/>
            </p:cNvCxnSpPr>
            <p:nvPr/>
          </p:nvCxnSpPr>
          <p:spPr>
            <a:xfrm>
              <a:off x="269950" y="3384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sp>
          <p:nvSpPr>
            <p:cNvPr id="54" name="圆角矩形 53"/>
            <p:cNvSpPr/>
            <p:nvPr/>
          </p:nvSpPr>
          <p:spPr>
            <a:xfrm>
              <a:off x="1908000" y="108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2015950" y="3960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0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2015950" y="57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1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1908000" y="720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2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2124000" y="720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3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2015950" y="864000"/>
              <a:ext cx="108000" cy="10800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4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60" name="直接箭头连接符 59"/>
            <p:cNvCxnSpPr>
              <a:stCxn id="54" idx="2"/>
              <a:endCxn id="55" idx="0"/>
            </p:cNvCxnSpPr>
            <p:nvPr/>
          </p:nvCxnSpPr>
          <p:spPr>
            <a:xfrm flipH="1">
              <a:off x="2069950" y="252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61" name="直接箭头连接符 60"/>
            <p:cNvCxnSpPr>
              <a:stCxn id="55" idx="4"/>
              <a:endCxn id="56" idx="0"/>
            </p:cNvCxnSpPr>
            <p:nvPr/>
          </p:nvCxnSpPr>
          <p:spPr>
            <a:xfrm>
              <a:off x="2069950" y="504000"/>
              <a:ext cx="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62" name="直接箭头连接符 61"/>
            <p:cNvCxnSpPr>
              <a:stCxn id="58" idx="3"/>
              <a:endCxn id="59" idx="7"/>
            </p:cNvCxnSpPr>
            <p:nvPr/>
          </p:nvCxnSpPr>
          <p:spPr>
            <a:xfrm flipH="1">
              <a:off x="2108134" y="812184"/>
              <a:ext cx="316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sp>
          <p:nvSpPr>
            <p:cNvPr id="63" name="圆角矩形 62"/>
            <p:cNvSpPr/>
            <p:nvPr/>
          </p:nvSpPr>
          <p:spPr>
            <a:xfrm>
              <a:off x="1908000" y="1116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64" name="直接箭头连接符 63"/>
            <p:cNvCxnSpPr>
              <a:stCxn id="59" idx="4"/>
              <a:endCxn id="63" idx="0"/>
            </p:cNvCxnSpPr>
            <p:nvPr/>
          </p:nvCxnSpPr>
          <p:spPr>
            <a:xfrm>
              <a:off x="2069950" y="972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sp>
          <p:nvSpPr>
            <p:cNvPr id="65" name="椭圆 64"/>
            <p:cNvSpPr/>
            <p:nvPr/>
          </p:nvSpPr>
          <p:spPr>
            <a:xfrm>
              <a:off x="2015950" y="14040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0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2015950" y="1584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1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1872000" y="1728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2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2160000" y="1728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3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2015950" y="1872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4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2016000" y="2052000"/>
              <a:ext cx="108000" cy="10800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5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1" name="圆角矩形 70"/>
            <p:cNvSpPr/>
            <p:nvPr/>
          </p:nvSpPr>
          <p:spPr>
            <a:xfrm>
              <a:off x="1908000" y="2304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1908000" y="3528000"/>
              <a:ext cx="324000" cy="14400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73" name="直接箭头连接符 72"/>
            <p:cNvCxnSpPr>
              <a:stCxn id="63" idx="2"/>
              <a:endCxn id="65" idx="0"/>
            </p:cNvCxnSpPr>
            <p:nvPr/>
          </p:nvCxnSpPr>
          <p:spPr>
            <a:xfrm flipH="1">
              <a:off x="2069950" y="1260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74" name="直接箭头连接符 73"/>
            <p:cNvCxnSpPr>
              <a:stCxn id="65" idx="4"/>
              <a:endCxn id="66" idx="0"/>
            </p:cNvCxnSpPr>
            <p:nvPr/>
          </p:nvCxnSpPr>
          <p:spPr>
            <a:xfrm>
              <a:off x="2069950" y="1512000"/>
              <a:ext cx="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75" name="直接箭头连接符 74"/>
            <p:cNvCxnSpPr>
              <a:stCxn id="69" idx="4"/>
              <a:endCxn id="70" idx="0"/>
            </p:cNvCxnSpPr>
            <p:nvPr/>
          </p:nvCxnSpPr>
          <p:spPr>
            <a:xfrm>
              <a:off x="2069950" y="1980000"/>
              <a:ext cx="5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76" name="直接箭头连接符 75"/>
            <p:cNvCxnSpPr>
              <a:stCxn id="70" idx="4"/>
              <a:endCxn id="71" idx="0"/>
            </p:cNvCxnSpPr>
            <p:nvPr/>
          </p:nvCxnSpPr>
          <p:spPr>
            <a:xfrm>
              <a:off x="2070000" y="2160000"/>
              <a:ext cx="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sp>
          <p:nvSpPr>
            <p:cNvPr id="77" name="椭圆 76"/>
            <p:cNvSpPr/>
            <p:nvPr/>
          </p:nvSpPr>
          <p:spPr>
            <a:xfrm>
              <a:off x="2017284" y="2592000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0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2015950" y="2772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1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1872000" y="291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2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2160000" y="291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3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1872000" y="309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4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2160000" y="3096000"/>
              <a:ext cx="108000" cy="10800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5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2015950" y="3276000"/>
              <a:ext cx="108000" cy="108000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rPr>
                <a:t>6</a:t>
              </a:r>
              <a:endPara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84" name="直接箭头连接符 83"/>
            <p:cNvCxnSpPr>
              <a:stCxn id="71" idx="2"/>
              <a:endCxn id="77" idx="0"/>
            </p:cNvCxnSpPr>
            <p:nvPr/>
          </p:nvCxnSpPr>
          <p:spPr>
            <a:xfrm>
              <a:off x="2070000" y="2448000"/>
              <a:ext cx="1284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85" name="直接箭头连接符 84"/>
            <p:cNvCxnSpPr>
              <a:stCxn id="77" idx="4"/>
              <a:endCxn id="78" idx="0"/>
            </p:cNvCxnSpPr>
            <p:nvPr/>
          </p:nvCxnSpPr>
          <p:spPr>
            <a:xfrm flipH="1">
              <a:off x="2069950" y="2700000"/>
              <a:ext cx="1334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86" name="直接箭头连接符 85"/>
            <p:cNvCxnSpPr>
              <a:stCxn id="82" idx="3"/>
              <a:endCxn id="83" idx="7"/>
            </p:cNvCxnSpPr>
            <p:nvPr/>
          </p:nvCxnSpPr>
          <p:spPr>
            <a:xfrm flipH="1">
              <a:off x="2108134" y="3188184"/>
              <a:ext cx="67682" cy="103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87" name="直接箭头连接符 86"/>
            <p:cNvCxnSpPr>
              <a:stCxn id="83" idx="4"/>
              <a:endCxn id="72" idx="0"/>
            </p:cNvCxnSpPr>
            <p:nvPr/>
          </p:nvCxnSpPr>
          <p:spPr>
            <a:xfrm>
              <a:off x="2069950" y="3384000"/>
              <a:ext cx="50" cy="144000"/>
            </a:xfrm>
            <a:prstGeom prst="straightConnector1">
              <a:avLst/>
            </a:prstGeom>
            <a:noFill/>
            <a:ln w="12700" cap="flat" cmpd="sng" algn="ctr">
              <a:solidFill>
                <a:srgbClr val="7030A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88" name="直接箭头连接符 87"/>
            <p:cNvCxnSpPr>
              <a:stCxn id="56" idx="3"/>
              <a:endCxn id="57" idx="7"/>
            </p:cNvCxnSpPr>
            <p:nvPr/>
          </p:nvCxnSpPr>
          <p:spPr>
            <a:xfrm flipH="1">
              <a:off x="2000184" y="668184"/>
              <a:ext cx="315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89" name="直接箭头连接符 88"/>
            <p:cNvCxnSpPr>
              <a:stCxn id="57" idx="6"/>
              <a:endCxn id="58" idx="2"/>
            </p:cNvCxnSpPr>
            <p:nvPr/>
          </p:nvCxnSpPr>
          <p:spPr>
            <a:xfrm>
              <a:off x="2016000" y="774000"/>
              <a:ext cx="108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0" name="直接箭头连接符 89"/>
            <p:cNvCxnSpPr>
              <a:stCxn id="66" idx="3"/>
              <a:endCxn id="67" idx="7"/>
            </p:cNvCxnSpPr>
            <p:nvPr/>
          </p:nvCxnSpPr>
          <p:spPr>
            <a:xfrm flipH="1">
              <a:off x="1964184" y="1676184"/>
              <a:ext cx="675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1" name="直接箭头连接符 90"/>
            <p:cNvCxnSpPr>
              <a:stCxn id="67" idx="6"/>
              <a:endCxn id="68" idx="2"/>
            </p:cNvCxnSpPr>
            <p:nvPr/>
          </p:nvCxnSpPr>
          <p:spPr>
            <a:xfrm>
              <a:off x="1980000" y="1782000"/>
              <a:ext cx="18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2" name="直接箭头连接符 91"/>
            <p:cNvCxnSpPr>
              <a:stCxn id="66" idx="4"/>
              <a:endCxn id="69" idx="0"/>
            </p:cNvCxnSpPr>
            <p:nvPr/>
          </p:nvCxnSpPr>
          <p:spPr>
            <a:xfrm>
              <a:off x="2069950" y="1692000"/>
              <a:ext cx="0" cy="18000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3" name="直接箭头连接符 92"/>
            <p:cNvCxnSpPr>
              <a:stCxn id="68" idx="3"/>
              <a:endCxn id="70" idx="7"/>
            </p:cNvCxnSpPr>
            <p:nvPr/>
          </p:nvCxnSpPr>
          <p:spPr>
            <a:xfrm flipH="1">
              <a:off x="2108184" y="1820184"/>
              <a:ext cx="67632" cy="24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4" name="直接箭头连接符 93"/>
            <p:cNvCxnSpPr>
              <a:stCxn id="77" idx="3"/>
              <a:endCxn id="79" idx="7"/>
            </p:cNvCxnSpPr>
            <p:nvPr/>
          </p:nvCxnSpPr>
          <p:spPr>
            <a:xfrm flipH="1">
              <a:off x="1964184" y="2684184"/>
              <a:ext cx="68916" cy="247632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5" name="直接箭头连接符 94"/>
            <p:cNvCxnSpPr>
              <a:stCxn id="78" idx="5"/>
              <a:endCxn id="80" idx="1"/>
            </p:cNvCxnSpPr>
            <p:nvPr/>
          </p:nvCxnSpPr>
          <p:spPr>
            <a:xfrm>
              <a:off x="2108134" y="2864184"/>
              <a:ext cx="67682" cy="67632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6" name="直接箭头连接符 95"/>
            <p:cNvCxnSpPr>
              <a:stCxn id="78" idx="4"/>
              <a:endCxn id="82" idx="1"/>
            </p:cNvCxnSpPr>
            <p:nvPr/>
          </p:nvCxnSpPr>
          <p:spPr>
            <a:xfrm>
              <a:off x="2069950" y="2880000"/>
              <a:ext cx="105866" cy="231816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7" name="直接箭头连接符 96"/>
            <p:cNvCxnSpPr>
              <a:stCxn id="80" idx="4"/>
              <a:endCxn id="82" idx="0"/>
            </p:cNvCxnSpPr>
            <p:nvPr/>
          </p:nvCxnSpPr>
          <p:spPr>
            <a:xfrm>
              <a:off x="2214000" y="3024000"/>
              <a:ext cx="0" cy="7200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8" name="直接箭头连接符 97"/>
            <p:cNvCxnSpPr>
              <a:stCxn id="81" idx="6"/>
              <a:endCxn id="82" idx="2"/>
            </p:cNvCxnSpPr>
            <p:nvPr/>
          </p:nvCxnSpPr>
          <p:spPr>
            <a:xfrm>
              <a:off x="1980000" y="3150000"/>
              <a:ext cx="18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99" name="曲线连接符 98"/>
            <p:cNvCxnSpPr>
              <a:stCxn id="77" idx="2"/>
              <a:endCxn id="81" idx="2"/>
            </p:cNvCxnSpPr>
            <p:nvPr/>
          </p:nvCxnSpPr>
          <p:spPr>
            <a:xfrm rot="10800000" flipV="1">
              <a:off x="1872000" y="2646000"/>
              <a:ext cx="145284" cy="504000"/>
            </a:xfrm>
            <a:prstGeom prst="curvedConnector3">
              <a:avLst>
                <a:gd name="adj1" fmla="val 25734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tailEnd type="stealth" w="sm" len="sm"/>
            </a:ln>
            <a:effectLst/>
          </p:spPr>
        </p:cxnSp>
        <p:cxnSp>
          <p:nvCxnSpPr>
            <p:cNvPr id="100" name="直接箭头连接符 99"/>
            <p:cNvCxnSpPr>
              <a:stCxn id="79" idx="5"/>
              <a:endCxn id="83" idx="1"/>
            </p:cNvCxnSpPr>
            <p:nvPr/>
          </p:nvCxnSpPr>
          <p:spPr>
            <a:xfrm>
              <a:off x="1964184" y="3008184"/>
              <a:ext cx="67582" cy="283632"/>
            </a:xfrm>
            <a:prstGeom prst="straightConnector1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tailEnd type="stealth" w="sm" len="sm"/>
            </a:ln>
            <a:effectLst/>
          </p:spPr>
        </p:cxnSp>
        <p:sp>
          <p:nvSpPr>
            <p:cNvPr id="101" name="圆角矩形 100"/>
            <p:cNvSpPr/>
            <p:nvPr/>
          </p:nvSpPr>
          <p:spPr>
            <a:xfrm>
              <a:off x="468000" y="216000"/>
              <a:ext cx="648000" cy="144000"/>
            </a:xfrm>
            <a:prstGeom prst="roundRect">
              <a:avLst/>
            </a:prstGeom>
            <a:noFill/>
            <a:ln w="6350" cap="flat" cmpd="sng" algn="ctr">
              <a:solidFill>
                <a:srgbClr val="0070C0"/>
              </a:solidFill>
              <a:prstDash val="dash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宋体" panose="02010600030101010101" pitchFamily="2" charset="-122"/>
                  <a:cs typeface="Courier New" panose="02070309020205020404" pitchFamily="49" charset="0"/>
                </a:rPr>
                <a:t>Code: 1-01</a:t>
              </a:r>
            </a:p>
          </p:txBody>
        </p:sp>
        <p:sp>
          <p:nvSpPr>
            <p:cNvPr id="102" name="圆角矩形 101"/>
            <p:cNvSpPr/>
            <p:nvPr/>
          </p:nvSpPr>
          <p:spPr>
            <a:xfrm>
              <a:off x="1224000" y="1008000"/>
              <a:ext cx="648000" cy="144000"/>
            </a:xfrm>
            <a:prstGeom prst="roundRect">
              <a:avLst/>
            </a:prstGeom>
            <a:noFill/>
            <a:ln w="6350" cap="flat" cmpd="sng" algn="ctr">
              <a:solidFill>
                <a:srgbClr val="0070C0"/>
              </a:solidFill>
              <a:prstDash val="dash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宋体" panose="02010600030101010101" pitchFamily="2" charset="-122"/>
                  <a:cs typeface="Courier New" panose="02070309020205020404" pitchFamily="49" charset="0"/>
                </a:rPr>
                <a:t>Code: 1-01</a:t>
              </a:r>
            </a:p>
          </p:txBody>
        </p:sp>
        <p:sp>
          <p:nvSpPr>
            <p:cNvPr id="103" name="圆角矩形 102"/>
            <p:cNvSpPr/>
            <p:nvPr/>
          </p:nvSpPr>
          <p:spPr>
            <a:xfrm>
              <a:off x="720000" y="396000"/>
              <a:ext cx="900000" cy="576000"/>
            </a:xfrm>
            <a:prstGeom prst="roundRect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Chain-Shaped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Networks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AlexNet</a:t>
              </a:r>
              <a:endPara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ourier New" panose="02070309020205020404" pitchFamily="49" charset="0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VGGNet</a:t>
              </a:r>
              <a:endPara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sp>
          <p:nvSpPr>
            <p:cNvPr id="104" name="圆角矩形 103"/>
            <p:cNvSpPr/>
            <p:nvPr/>
          </p:nvSpPr>
          <p:spPr>
            <a:xfrm>
              <a:off x="468000" y="1224000"/>
              <a:ext cx="900000" cy="144000"/>
            </a:xfrm>
            <a:prstGeom prst="roundRect">
              <a:avLst/>
            </a:prstGeom>
            <a:noFill/>
            <a:ln w="6350" cap="flat" cmpd="sng" algn="ctr">
              <a:solidFill>
                <a:srgbClr val="0070C0"/>
              </a:solidFill>
              <a:prstDash val="dash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宋体" panose="02010600030101010101" pitchFamily="2" charset="-122"/>
                  <a:cs typeface="Courier New" panose="02070309020205020404" pitchFamily="49" charset="0"/>
                </a:rPr>
                <a:t>Code: 0-01-100</a:t>
              </a:r>
            </a:p>
          </p:txBody>
        </p:sp>
        <p:sp>
          <p:nvSpPr>
            <p:cNvPr id="105" name="圆角矩形 104"/>
            <p:cNvSpPr/>
            <p:nvPr/>
          </p:nvSpPr>
          <p:spPr>
            <a:xfrm>
              <a:off x="972000" y="2196000"/>
              <a:ext cx="900000" cy="144000"/>
            </a:xfrm>
            <a:prstGeom prst="roundRect">
              <a:avLst/>
            </a:prstGeom>
            <a:noFill/>
            <a:ln w="6350" cap="flat" cmpd="sng" algn="ctr">
              <a:solidFill>
                <a:srgbClr val="0070C0"/>
              </a:solidFill>
              <a:prstDash val="dash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宋体" panose="02010600030101010101" pitchFamily="2" charset="-122"/>
                  <a:cs typeface="Courier New" panose="02070309020205020404" pitchFamily="49" charset="0"/>
                </a:rPr>
                <a:t>Code: 1-01-100</a:t>
              </a:r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468000" y="2412000"/>
              <a:ext cx="720000" cy="252000"/>
            </a:xfrm>
            <a:prstGeom prst="roundRect">
              <a:avLst/>
            </a:prstGeom>
            <a:noFill/>
            <a:ln w="6350" cap="flat" cmpd="sng" algn="ctr">
              <a:solidFill>
                <a:srgbClr val="0070C0"/>
              </a:solidFill>
              <a:prstDash val="dash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宋体" panose="02010600030101010101" pitchFamily="2" charset="-122"/>
                  <a:cs typeface="Courier New" panose="02070309020205020404" pitchFamily="49" charset="0"/>
                </a:rPr>
                <a:t>Code: 0-11-101-0001</a:t>
              </a: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1152000" y="3312000"/>
              <a:ext cx="720000" cy="252000"/>
            </a:xfrm>
            <a:prstGeom prst="roundRect">
              <a:avLst/>
            </a:prstGeom>
            <a:noFill/>
            <a:ln w="6350" cap="flat" cmpd="sng" algn="ctr">
              <a:solidFill>
                <a:srgbClr val="0070C0"/>
              </a:solidFill>
              <a:prstDash val="dash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urier New" panose="02070309020205020404" pitchFamily="49" charset="0"/>
                  <a:ea typeface="宋体" panose="02010600030101010101" pitchFamily="2" charset="-122"/>
                  <a:cs typeface="Courier New" panose="02070309020205020404" pitchFamily="49" charset="0"/>
                </a:rPr>
                <a:t>Code: 0-11-101-0001</a:t>
              </a:r>
            </a:p>
          </p:txBody>
        </p:sp>
        <p:cxnSp>
          <p:nvCxnSpPr>
            <p:cNvPr id="108" name="直接连接符 107"/>
            <p:cNvCxnSpPr>
              <a:stCxn id="19" idx="3"/>
              <a:endCxn id="63" idx="1"/>
            </p:cNvCxnSpPr>
            <p:nvPr/>
          </p:nvCxnSpPr>
          <p:spPr>
            <a:xfrm>
              <a:off x="432000" y="1188000"/>
              <a:ext cx="1476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Dot"/>
            </a:ln>
            <a:effectLst/>
          </p:spPr>
        </p:cxnSp>
        <p:cxnSp>
          <p:nvCxnSpPr>
            <p:cNvPr id="109" name="直接连接符 108"/>
            <p:cNvCxnSpPr>
              <a:stCxn id="27" idx="3"/>
              <a:endCxn id="71" idx="1"/>
            </p:cNvCxnSpPr>
            <p:nvPr/>
          </p:nvCxnSpPr>
          <p:spPr>
            <a:xfrm>
              <a:off x="432000" y="2376000"/>
              <a:ext cx="1476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Dot"/>
            </a:ln>
            <a:effectLst/>
          </p:spPr>
        </p:cxnSp>
        <p:cxnSp>
          <p:nvCxnSpPr>
            <p:cNvPr id="110" name="直接连接符 109"/>
            <p:cNvCxnSpPr>
              <a:stCxn id="8" idx="3"/>
              <a:endCxn id="54" idx="1"/>
            </p:cNvCxnSpPr>
            <p:nvPr/>
          </p:nvCxnSpPr>
          <p:spPr>
            <a:xfrm>
              <a:off x="432000" y="180000"/>
              <a:ext cx="1476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Dot"/>
            </a:ln>
            <a:effectLst/>
          </p:spPr>
        </p:cxnSp>
        <p:cxnSp>
          <p:nvCxnSpPr>
            <p:cNvPr id="111" name="直接连接符 110"/>
            <p:cNvCxnSpPr>
              <a:stCxn id="28" idx="3"/>
              <a:endCxn id="72" idx="1"/>
            </p:cNvCxnSpPr>
            <p:nvPr/>
          </p:nvCxnSpPr>
          <p:spPr>
            <a:xfrm>
              <a:off x="432000" y="3600000"/>
              <a:ext cx="1476000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Dot"/>
            </a:ln>
            <a:effectLst/>
          </p:spPr>
        </p:cxnSp>
        <p:sp>
          <p:nvSpPr>
            <p:cNvPr id="112" name="圆角矩形 111"/>
            <p:cNvSpPr/>
            <p:nvPr/>
          </p:nvSpPr>
          <p:spPr>
            <a:xfrm>
              <a:off x="720000" y="1548000"/>
              <a:ext cx="900000" cy="468000"/>
            </a:xfrm>
            <a:prstGeom prst="roundRect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Multiple-Path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Networks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GoogLeNet</a:t>
              </a:r>
              <a:endPara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  <p:sp>
          <p:nvSpPr>
            <p:cNvPr id="113" name="圆角矩形 112"/>
            <p:cNvSpPr/>
            <p:nvPr/>
          </p:nvSpPr>
          <p:spPr>
            <a:xfrm>
              <a:off x="720000" y="2754000"/>
              <a:ext cx="900000" cy="468000"/>
            </a:xfrm>
            <a:prstGeom prst="roundRect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Highway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Networks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Deep </a:t>
              </a:r>
              <a:r>
                <a:rPr kumimoji="0" lang="en-US" altLang="zh-CN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Courier New" panose="02070309020205020404" pitchFamily="49" charset="0"/>
                </a:rPr>
                <a:t>ResNet</a:t>
              </a:r>
              <a:endPara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4" name="表格 11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00000" y="2880000"/>
              <a:ext cx="5418666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Network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SVHN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CF10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CF100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err="1" smtClean="0"/>
                            <a:t>GeNet</a:t>
                          </a:r>
                          <a:r>
                            <a:rPr lang="en-US" altLang="zh-CN" b="0" dirty="0" smtClean="0"/>
                            <a:t> #1,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2.25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8.18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31.46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smtClean="0"/>
                            <a:t>GeNet #1,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2.15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7.67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30.17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smtClean="0"/>
                            <a:t>GeNet #1,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2.05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7.36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29.63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smtClean="0"/>
                            <a:t>GeNet #1,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1.99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7.19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29.03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err="1" smtClean="0"/>
                            <a:t>GeNet</a:t>
                          </a:r>
                          <a:r>
                            <a:rPr lang="en-US" altLang="zh-CN" b="0" dirty="0" smtClean="0"/>
                            <a:t> #2,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1.97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7.10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29.05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4" name="表格 1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515676"/>
                  </p:ext>
                </p:extLst>
              </p:nvPr>
            </p:nvGraphicFramePr>
            <p:xfrm>
              <a:off x="1800000" y="2880000"/>
              <a:ext cx="5418666" cy="2225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/>
                    <a:gridCol w="903111"/>
                    <a:gridCol w="903111"/>
                    <a:gridCol w="90311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Network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SVHN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CF10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smtClean="0"/>
                            <a:t>CF100</a:t>
                          </a:r>
                          <a:endParaRPr lang="zh-CN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25" t="-108197" r="-10089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1351" t="-108197" r="-203378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98658" t="-108197" r="-102013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2027" t="-108197" r="-2703" b="-4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25" t="-208197" r="-10089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1351" t="-208197" r="-203378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98658" t="-208197" r="-102013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2027" t="-208197" r="-2703" b="-3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25" t="-308197" r="-10089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1351" t="-308197" r="-20337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98658" t="-308197" r="-102013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2027" t="-308197" r="-270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25" t="-408197" r="-10089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1351" t="-408197" r="-20337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98658" t="-408197" r="-10201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2027" t="-408197" r="-270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25" t="-508197" r="-10089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1351" t="-508197" r="-20337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98658" t="-508197" r="-10201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502027" t="-508197" r="-270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5" name="表格 11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00000" y="5220000"/>
              <a:ext cx="5418666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31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1" dirty="0" smtClean="0">
                              <a:solidFill>
                                <a:schemeClr val="tx1"/>
                              </a:solidFill>
                            </a:rPr>
                            <a:t>Network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smtClean="0">
                              <a:solidFill>
                                <a:schemeClr val="tx1"/>
                              </a:solidFill>
                            </a:rPr>
                            <a:t>ILSVRC2012, 1/5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smtClean="0">
                              <a:solidFill>
                                <a:schemeClr val="tx1"/>
                              </a:solidFill>
                            </a:rPr>
                            <a:t>Depth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oMath>
                          </a14:m>
                          <a:r>
                            <a:rPr lang="en-US" altLang="zh-CN" b="0" dirty="0" smtClean="0"/>
                            <a:t>-layer </a:t>
                          </a:r>
                          <a:r>
                            <a:rPr lang="en-US" altLang="zh-CN" b="0" dirty="0" err="1" smtClean="0"/>
                            <a:t>VGGNet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28.7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9.9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smtClean="0"/>
                            <a:t>GeNet #1,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0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28.12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9.95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 smtClean="0"/>
                            <a:t>GeNet #2, after Gen. #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0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27.87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9.74</m:t>
                                </m:r>
                              </m:oMath>
                            </m:oMathPara>
                          </a14:m>
                          <a:endParaRPr lang="zh-CN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5" name="表格 1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6325388"/>
                  </p:ext>
                </p:extLst>
              </p:nvPr>
            </p:nvGraphicFramePr>
            <p:xfrm>
              <a:off x="1800000" y="5220000"/>
              <a:ext cx="5418666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09333"/>
                    <a:gridCol w="903111"/>
                    <a:gridCol w="903111"/>
                    <a:gridCol w="903111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1" dirty="0" smtClean="0">
                              <a:solidFill>
                                <a:schemeClr val="tx1"/>
                              </a:solidFill>
                            </a:rPr>
                            <a:t>Network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smtClean="0">
                              <a:solidFill>
                                <a:schemeClr val="tx1"/>
                              </a:solidFill>
                            </a:rPr>
                            <a:t>ILSVRC2012, 1/5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 smtClean="0">
                              <a:solidFill>
                                <a:schemeClr val="tx1"/>
                              </a:solidFill>
                            </a:rPr>
                            <a:t>Depth</a:t>
                          </a:r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25" t="-108197" r="-10089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108197" r="-20337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108197" r="-102013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108197" r="-2703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25" t="-208197" r="-10089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208197" r="-20337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208197" r="-10201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208197" r="-2703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25" t="-308197" r="-10089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01351" t="-308197" r="-20337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98658" t="-308197" r="-10201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502027" t="-308197" r="-2703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313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Evolution of Image Classifiers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Modifying the individuals with a pre-defined set of</a:t>
                </a:r>
                <a:br>
                  <a:rPr lang="en-US" dirty="0" smtClean="0"/>
                </a:br>
                <a:r>
                  <a:rPr lang="en-US" dirty="0" smtClean="0"/>
                  <a:t>operations, shown in the right part</a:t>
                </a:r>
              </a:p>
              <a:p>
                <a:r>
                  <a:rPr lang="en-US" dirty="0" smtClean="0"/>
                  <a:t>Larger networks work better</a:t>
                </a:r>
              </a:p>
              <a:p>
                <a:pPr lvl="1"/>
                <a:r>
                  <a:rPr lang="en-US" dirty="0" smtClean="0"/>
                  <a:t>Much larger computational overhead is used: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250</m:t>
                    </m:r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computers for hundreds of hours</a:t>
                </a:r>
              </a:p>
              <a:p>
                <a:r>
                  <a:rPr lang="en-US" dirty="0" smtClean="0"/>
                  <a:t>Take-home message: NAS requires careful design</a:t>
                </a:r>
                <a:br>
                  <a:rPr lang="en-US" dirty="0" smtClean="0"/>
                </a:br>
                <a:r>
                  <a:rPr lang="en-US" dirty="0" smtClean="0"/>
                  <a:t>and large computational costs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[Real,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E. Real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Large-Scale Evolution of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Classifiers,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" r="83"/>
          <a:stretch/>
        </p:blipFill>
        <p:spPr>
          <a:xfrm>
            <a:off x="7380000" y="2160000"/>
            <a:ext cx="4608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Evolution of Image Classifiers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search progress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[Real,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E. Real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Large-Scale Evolution of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Classifiers,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" r="363"/>
          <a:stretch/>
        </p:blipFill>
        <p:spPr>
          <a:xfrm>
            <a:off x="2314959" y="2520000"/>
            <a:ext cx="75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6756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Representative Work on NAS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4504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 with Reinforcement Learning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Using reinforcement learning (RL)</a:t>
                </a:r>
                <a:br>
                  <a:rPr lang="en-US" dirty="0" smtClean="0"/>
                </a:br>
                <a:r>
                  <a:rPr lang="en-US" dirty="0" smtClean="0"/>
                  <a:t>to search over the large space</a:t>
                </a:r>
              </a:p>
              <a:p>
                <a:pPr lvl="1"/>
                <a:r>
                  <a:rPr lang="en-US" dirty="0" smtClean="0"/>
                  <a:t>The entire structure is generated by</a:t>
                </a:r>
                <a:br>
                  <a:rPr lang="en-US" dirty="0" smtClean="0"/>
                </a:br>
                <a:r>
                  <a:rPr lang="en-US" dirty="0" smtClean="0"/>
                  <a:t>an RL algorithm or an agent</a:t>
                </a:r>
              </a:p>
              <a:p>
                <a:pPr lvl="1"/>
                <a:r>
                  <a:rPr lang="en-US" dirty="0" smtClean="0"/>
                  <a:t>The validation accuracy serves as</a:t>
                </a:r>
                <a:br>
                  <a:rPr lang="en-US" dirty="0" smtClean="0"/>
                </a:br>
                <a:r>
                  <a:rPr lang="en-US" dirty="0" smtClean="0"/>
                  <a:t>feedback to train the agent’s policy</a:t>
                </a:r>
              </a:p>
              <a:p>
                <a:r>
                  <a:rPr lang="en-US" dirty="0" smtClean="0"/>
                  <a:t>Computational overhead is high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800</m:t>
                    </m:r>
                  </m:oMath>
                </a14:m>
                <a:r>
                  <a:rPr lang="en-US" dirty="0" smtClean="0"/>
                  <a:t> GPUs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US" dirty="0" smtClean="0"/>
                  <a:t> days (CIFAR)</a:t>
                </a:r>
              </a:p>
              <a:p>
                <a:pPr lvl="1"/>
                <a:r>
                  <a:rPr lang="en-US" dirty="0" smtClean="0"/>
                  <a:t>No ImageNet experiments</a:t>
                </a:r>
              </a:p>
              <a:p>
                <a:r>
                  <a:rPr lang="en-US" dirty="0" smtClean="0"/>
                  <a:t>Superior accuracy to manually-</a:t>
                </a:r>
                <a:br>
                  <a:rPr lang="en-US" dirty="0" smtClean="0"/>
                </a:br>
                <a:r>
                  <a:rPr lang="en-US" dirty="0" smtClean="0"/>
                  <a:t>designed network architectures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Neural Architecture Search with Reinforcement Learning,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2017.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34" r="643"/>
          <a:stretch/>
        </p:blipFill>
        <p:spPr>
          <a:xfrm>
            <a:off x="5832000" y="1764000"/>
            <a:ext cx="6192000" cy="216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1597" r="437"/>
          <a:stretch/>
        </p:blipFill>
        <p:spPr>
          <a:xfrm>
            <a:off x="5400000" y="3888000"/>
            <a:ext cx="6624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 Network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 of the previous work that searched everything, this work only searched for a limited number of basic building blocks</a:t>
                </a:r>
              </a:p>
              <a:p>
                <a:r>
                  <a:rPr lang="en-US" dirty="0" smtClean="0"/>
                  <a:t>The remaining part is mostly the same</a:t>
                </a:r>
              </a:p>
              <a:p>
                <a:r>
                  <a:rPr lang="en-US" dirty="0"/>
                  <a:t>Computational overhead is </a:t>
                </a:r>
                <a:r>
                  <a:rPr lang="en-US" dirty="0" smtClean="0"/>
                  <a:t>still high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dirty="0"/>
                  <a:t> GPUs 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days (CIFAR)</a:t>
                </a:r>
              </a:p>
              <a:p>
                <a:pPr lvl="1"/>
                <a:r>
                  <a:rPr lang="en-US" dirty="0" smtClean="0"/>
                  <a:t>Good ImageNet performance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 r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Learning Transferable Architectures for Scalable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Recognition,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594" r="1311"/>
          <a:stretch/>
        </p:blipFill>
        <p:spPr>
          <a:xfrm>
            <a:off x="6120000" y="2700000"/>
            <a:ext cx="5940000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t="6666" r="115"/>
          <a:stretch/>
        </p:blipFill>
        <p:spPr>
          <a:xfrm>
            <a:off x="2160000" y="4464000"/>
            <a:ext cx="9900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NAS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 of searching over the entire network (containing a few blocks), this work added one block each time (progressive search)</a:t>
                </a:r>
              </a:p>
              <a:p>
                <a:pPr lvl="1"/>
                <a:r>
                  <a:rPr lang="en-US" dirty="0" smtClean="0"/>
                  <a:t>The best combinations are recorded for the next-stage search</a:t>
                </a:r>
              </a:p>
              <a:p>
                <a:pPr lvl="1"/>
                <a:r>
                  <a:rPr lang="en-US" dirty="0" smtClean="0"/>
                  <a:t>The efficiency of search is higher</a:t>
                </a:r>
                <a:endParaRPr lang="en-US" dirty="0"/>
              </a:p>
              <a:p>
                <a:r>
                  <a:rPr lang="en-US" dirty="0"/>
                  <a:t>The remaining part is mostly the same</a:t>
                </a:r>
              </a:p>
              <a:p>
                <a:r>
                  <a:rPr lang="en-US" dirty="0"/>
                  <a:t>Computational overhead is still high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dirty="0"/>
                  <a:t> GPUs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/>
                  <a:t> days (CIFAR)</a:t>
                </a:r>
              </a:p>
              <a:p>
                <a:pPr lvl="1"/>
                <a:r>
                  <a:rPr lang="en-US" dirty="0" smtClean="0"/>
                  <a:t>Better </a:t>
                </a:r>
                <a:r>
                  <a:rPr lang="en-US" dirty="0"/>
                  <a:t>ImageNet performance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2018] </a:t>
            </a:r>
            <a:r>
              <a:rPr lang="en-US" altLang="zh-CN" sz="1600" b="1" dirty="0">
                <a:solidFill>
                  <a:srgbClr val="FFFF00"/>
                </a:solidFill>
              </a:rPr>
              <a:t>C.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Progressive Neural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ECCV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475" b="701"/>
          <a:stretch/>
        </p:blipFill>
        <p:spPr>
          <a:xfrm>
            <a:off x="8280000" y="2520000"/>
            <a:ext cx="3600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Regularized Evolution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Regularized evolution: assigning “aged”</a:t>
            </a:r>
            <a:br>
              <a:rPr lang="en-US" dirty="0" smtClean="0"/>
            </a:br>
            <a:r>
              <a:rPr lang="en-US" dirty="0" smtClean="0"/>
              <a:t>individuals with a higher probability to be</a:t>
            </a:r>
            <a:br>
              <a:rPr lang="en-US" dirty="0" smtClean="0"/>
            </a:br>
            <a:r>
              <a:rPr lang="en-US" dirty="0" smtClean="0"/>
              <a:t>eliminated</a:t>
            </a:r>
          </a:p>
          <a:p>
            <a:r>
              <a:rPr lang="en-US" dirty="0" smtClean="0"/>
              <a:t>Evolution works equally well or better than</a:t>
            </a:r>
            <a:br>
              <a:rPr lang="en-US" dirty="0" smtClean="0"/>
            </a:br>
            <a:r>
              <a:rPr lang="en-US" dirty="0" smtClean="0"/>
              <a:t>RL algorithms</a:t>
            </a:r>
          </a:p>
          <a:p>
            <a:r>
              <a:rPr lang="en-US" dirty="0" smtClean="0"/>
              <a:t>Take-home message: evolutional algorithms</a:t>
            </a:r>
            <a:br>
              <a:rPr lang="en-US" dirty="0" smtClean="0"/>
            </a:br>
            <a:r>
              <a:rPr lang="en-US" dirty="0" smtClean="0"/>
              <a:t>play an important role especially when the</a:t>
            </a:r>
            <a:br>
              <a:rPr lang="en-US" dirty="0" smtClean="0"/>
            </a:br>
            <a:r>
              <a:rPr lang="en-US" dirty="0" smtClean="0"/>
              <a:t>computational budget is limited; also, the</a:t>
            </a:r>
            <a:br>
              <a:rPr lang="en-US" dirty="0" smtClean="0"/>
            </a:br>
            <a:r>
              <a:rPr lang="en-US" dirty="0" smtClean="0"/>
              <a:t>conventional evolutional algorithms need to</a:t>
            </a:r>
            <a:br>
              <a:rPr lang="en-US" dirty="0" smtClean="0"/>
            </a:br>
            <a:r>
              <a:rPr lang="en-US" dirty="0" smtClean="0"/>
              <a:t>be modified so as to fit the NAS task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[Real,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E. Real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Regularized Evolution for Image Classifier Architecture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Search,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AAAI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811" r="1123"/>
          <a:stretch/>
        </p:blipFill>
        <p:spPr>
          <a:xfrm>
            <a:off x="6696000" y="2160000"/>
            <a:ext cx="52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Representative Work on NAS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9465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NAS by Network Transformation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 of training a new individual from scratch, this work reused the weights of a prior network (expected to be similar to the current network), so that the current training is more efficient</a:t>
                </a:r>
              </a:p>
              <a:p>
                <a:r>
                  <a:rPr lang="en-US" dirty="0" smtClean="0"/>
                  <a:t>Net2Net is used for initialization</a:t>
                </a:r>
              </a:p>
              <a:p>
                <a:pPr lvl="1"/>
                <a:r>
                  <a:rPr lang="en-US" dirty="0" smtClean="0"/>
                  <a:t>Operations: wider and deeper</a:t>
                </a:r>
              </a:p>
              <a:p>
                <a:r>
                  <a:rPr lang="en-US" dirty="0" smtClean="0"/>
                  <a:t>Much more efficient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GPUs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days (CIFAR)</a:t>
                </a:r>
              </a:p>
              <a:p>
                <a:pPr lvl="1"/>
                <a:r>
                  <a:rPr lang="en-US" dirty="0"/>
                  <a:t>No ImageNet </a:t>
                </a:r>
                <a:r>
                  <a:rPr lang="en-US" dirty="0" smtClean="0"/>
                  <a:t>experiments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[Chen, 2015]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T. Chen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Net2Net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Accelerating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via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Knowledge Transfer,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2015.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2018] </a:t>
            </a:r>
            <a:r>
              <a:rPr lang="en-US" altLang="zh-CN" sz="1600" b="1" dirty="0">
                <a:solidFill>
                  <a:srgbClr val="FFFF00"/>
                </a:solidFill>
              </a:rPr>
              <a:t>H.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Cai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Efficient Architecture Search by Network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Transformation,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AAAI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535" r="653"/>
          <a:stretch/>
        </p:blipFill>
        <p:spPr>
          <a:xfrm>
            <a:off x="5400000" y="2700000"/>
            <a:ext cx="666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NAS via Parameter Sharing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Instead of modifying network initialization, this work</a:t>
                </a:r>
                <a:br>
                  <a:rPr lang="en-US" dirty="0" smtClean="0"/>
                </a:br>
                <a:r>
                  <a:rPr lang="en-US" dirty="0" smtClean="0"/>
                  <a:t>goes one step forward by sharing parameters among</a:t>
                </a:r>
                <a:br>
                  <a:rPr lang="en-US" dirty="0" smtClean="0"/>
                </a:br>
                <a:r>
                  <a:rPr lang="en-US" dirty="0" smtClean="0"/>
                  <a:t>all generated networks</a:t>
                </a:r>
              </a:p>
              <a:p>
                <a:pPr lvl="1"/>
                <a:r>
                  <a:rPr lang="en-US" dirty="0" smtClean="0"/>
                  <a:t>Each training stage is much shorter</a:t>
                </a:r>
                <a:endParaRPr lang="en-US" dirty="0"/>
              </a:p>
              <a:p>
                <a:r>
                  <a:rPr lang="en-US" dirty="0"/>
                  <a:t>Much more efficient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0.45</m:t>
                    </m:r>
                  </m:oMath>
                </a14:m>
                <a:r>
                  <a:rPr lang="en-US" dirty="0"/>
                  <a:t> days (CIFAR)</a:t>
                </a:r>
              </a:p>
              <a:p>
                <a:pPr lvl="1"/>
                <a:r>
                  <a:rPr lang="en-US" dirty="0"/>
                  <a:t>No ImageNet experiments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[Pham, 2018] </a:t>
            </a:r>
            <a:r>
              <a:rPr lang="en-US" altLang="zh-CN" sz="1600" b="1" dirty="0">
                <a:solidFill>
                  <a:srgbClr val="FFFF00"/>
                </a:solidFill>
              </a:rPr>
              <a:t>H. Pham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Efficient Neural Architecture Search via Parameter Sharing,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567"/>
          <a:stretch/>
        </p:blipFill>
        <p:spPr>
          <a:xfrm>
            <a:off x="7740000" y="1980000"/>
            <a:ext cx="4140000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1" r="77"/>
          <a:stretch/>
        </p:blipFill>
        <p:spPr>
          <a:xfrm>
            <a:off x="4608000" y="4140000"/>
            <a:ext cx="7272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Differentiable Architecture Search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With a fixed number of intermediate blocks, the operator applied to each state is unknown in the beginning</a:t>
                </a:r>
              </a:p>
              <a:p>
                <a:r>
                  <a:rPr lang="en-US" dirty="0" smtClean="0"/>
                  <a:t>During the training process, the operator is formulated as a mixture model</a:t>
                </a:r>
              </a:p>
              <a:p>
                <a:pPr lvl="1"/>
                <a:r>
                  <a:rPr lang="en-US" dirty="0" smtClean="0"/>
                  <a:t>The learning goal is the mixture</a:t>
                </a:r>
                <a:br>
                  <a:rPr lang="en-US" dirty="0" smtClean="0"/>
                </a:br>
                <a:r>
                  <a:rPr lang="en-US" dirty="0" smtClean="0"/>
                  <a:t>coefficients (differentiable)</a:t>
                </a:r>
              </a:p>
              <a:p>
                <a:pPr lvl="1"/>
                <a:r>
                  <a:rPr lang="en-US" dirty="0" smtClean="0"/>
                  <a:t>In the end of training, the most</a:t>
                </a:r>
                <a:br>
                  <a:rPr lang="en-US" dirty="0" smtClean="0"/>
                </a:br>
                <a:r>
                  <a:rPr lang="en-US" dirty="0" smtClean="0"/>
                  <a:t>likely operator is kept, and the</a:t>
                </a:r>
                <a:br>
                  <a:rPr lang="en-US" dirty="0" smtClean="0"/>
                </a:br>
                <a:r>
                  <a:rPr lang="en-US" dirty="0" smtClean="0"/>
                  <a:t>entire network is trained again</a:t>
                </a:r>
              </a:p>
              <a:p>
                <a:r>
                  <a:rPr lang="en-US" dirty="0"/>
                  <a:t>Much more efficient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 smtClean="0"/>
                  <a:t> GPU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/>
                  <a:t> days (CIFAR)</a:t>
                </a:r>
              </a:p>
              <a:p>
                <a:pPr lvl="1"/>
                <a:r>
                  <a:rPr lang="en-US" dirty="0" smtClean="0"/>
                  <a:t>Reasonable ImageNet results</a:t>
                </a:r>
                <a:br>
                  <a:rPr lang="en-US" dirty="0" smtClean="0"/>
                </a:br>
                <a:r>
                  <a:rPr lang="en-US" dirty="0" smtClean="0"/>
                  <a:t>(in the mobile setting)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 b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331"/>
          <a:stretch/>
        </p:blipFill>
        <p:spPr>
          <a:xfrm>
            <a:off x="5040000" y="3240000"/>
            <a:ext cx="7092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Differentiable Architecture Search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best cell changes over time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2019.</a:t>
            </a:r>
          </a:p>
        </p:txBody>
      </p:sp>
      <p:pic>
        <p:nvPicPr>
          <p:cNvPr id="1028" name="Picture 4" descr="progress_convolutional_norm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700000"/>
            <a:ext cx="493714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gress_convolutional_redu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2700000"/>
            <a:ext cx="602181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2766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Proxyless</a:t>
            </a:r>
            <a:r>
              <a:rPr lang="en-US" dirty="0" smtClean="0"/>
              <a:t> NAS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first NAS work that is directly optimized on ImageNet (ILSVRC2012)</a:t>
                </a:r>
              </a:p>
              <a:p>
                <a:r>
                  <a:rPr lang="en-US" dirty="0" smtClean="0"/>
                  <a:t>Learning weight parameters and </a:t>
                </a:r>
                <a:r>
                  <a:rPr lang="en-US" dirty="0" err="1" smtClean="0"/>
                  <a:t>binarized</a:t>
                </a:r>
                <a:r>
                  <a:rPr lang="en-US" dirty="0" smtClean="0"/>
                  <a:t> architectures simultaneously</a:t>
                </a:r>
              </a:p>
              <a:p>
                <a:pPr lvl="1"/>
                <a:r>
                  <a:rPr lang="en-US" dirty="0" smtClean="0"/>
                  <a:t>Close to Differentiable NAS</a:t>
                </a:r>
              </a:p>
              <a:p>
                <a:r>
                  <a:rPr lang="en-US" dirty="0" smtClean="0"/>
                  <a:t>Efficient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</a:t>
                </a:r>
                <a:br>
                  <a:rPr lang="en-US" dirty="0" smtClean="0"/>
                </a:b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days</a:t>
                </a:r>
              </a:p>
              <a:p>
                <a:pPr lvl="1"/>
                <a:r>
                  <a:rPr lang="en-US" dirty="0" smtClean="0"/>
                  <a:t>Reason-</a:t>
                </a:r>
                <a:br>
                  <a:rPr lang="en-US" dirty="0" smtClean="0"/>
                </a:br>
                <a:r>
                  <a:rPr lang="en-US" dirty="0" smtClean="0"/>
                  <a:t>able</a:t>
                </a:r>
                <a:br>
                  <a:rPr lang="en-US" dirty="0" smtClean="0"/>
                </a:br>
                <a:r>
                  <a:rPr lang="en-US" dirty="0" err="1" smtClean="0"/>
                  <a:t>perfor</a:t>
                </a:r>
                <a:r>
                  <a:rPr lang="en-US" dirty="0" smtClean="0"/>
                  <a:t>-</a:t>
                </a:r>
                <a:br>
                  <a:rPr lang="en-US" dirty="0" smtClean="0"/>
                </a:br>
                <a:r>
                  <a:rPr lang="en-US" dirty="0" err="1" smtClean="0"/>
                  <a:t>mance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(mobile)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H.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Cai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ProxylessNAS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Direct Neural Architecture Search on Target Task and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Hardware,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" r="306"/>
          <a:stretch/>
        </p:blipFill>
        <p:spPr>
          <a:xfrm>
            <a:off x="2556000" y="3420000"/>
            <a:ext cx="9612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Probabilistic NAS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A new way to train a super-network</a:t>
                </a:r>
              </a:p>
              <a:p>
                <a:pPr lvl="1"/>
                <a:r>
                  <a:rPr lang="en-US" altLang="zh-CN" dirty="0" smtClean="0"/>
                  <a:t>Sampling sub-networks from a distribution</a:t>
                </a:r>
              </a:p>
              <a:p>
                <a:r>
                  <a:rPr lang="en-US" altLang="zh-CN" dirty="0" smtClean="0"/>
                  <a:t>Also able to perform </a:t>
                </a:r>
                <a:r>
                  <a:rPr lang="en-US" altLang="zh-CN" dirty="0" err="1" smtClean="0"/>
                  <a:t>proxyless</a:t>
                </a:r>
                <a:r>
                  <a:rPr lang="en-US" altLang="zh-CN" dirty="0" smtClean="0"/>
                  <a:t> architecture search</a:t>
                </a:r>
              </a:p>
              <a:p>
                <a:r>
                  <a:rPr lang="en-US" altLang="zh-CN" dirty="0" smtClean="0"/>
                  <a:t>Efficiency brought by flexible control of search</a:t>
                </a:r>
                <a:r>
                  <a:rPr lang="en-US" altLang="zh-CN" dirty="0"/>
                  <a:t> </a:t>
                </a:r>
                <a:r>
                  <a:rPr lang="en-US" altLang="zh-CN" dirty="0" smtClean="0"/>
                  <a:t>time on each sub-network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 for</a:t>
                </a:r>
                <a:r>
                  <a:rPr lang="en-US" dirty="0"/>
                  <a:t/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r>
                  <a:rPr lang="en-US" dirty="0" smtClean="0"/>
                  <a:t> days</a:t>
                </a:r>
              </a:p>
              <a:p>
                <a:pPr lvl="1"/>
                <a:r>
                  <a:rPr lang="en-US" altLang="zh-CN" dirty="0" smtClean="0"/>
                  <a:t>Accuracy</a:t>
                </a:r>
                <a:br>
                  <a:rPr lang="en-US" altLang="zh-CN" dirty="0" smtClean="0"/>
                </a:br>
                <a:r>
                  <a:rPr lang="en-US" altLang="zh-CN" dirty="0" smtClean="0"/>
                  <a:t>is a little bit</a:t>
                </a:r>
                <a:br>
                  <a:rPr lang="en-US" altLang="zh-CN" dirty="0" smtClean="0"/>
                </a:br>
                <a:r>
                  <a:rPr lang="en-US" altLang="zh-CN" dirty="0" smtClean="0"/>
                  <a:t>weak on</a:t>
                </a:r>
                <a:br>
                  <a:rPr lang="en-US" altLang="zh-CN" dirty="0" smtClean="0"/>
                </a:br>
                <a:r>
                  <a:rPr lang="en-US" altLang="zh-CN" dirty="0" smtClean="0"/>
                  <a:t>ImageNet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Noy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F.P.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Casale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Probabilistic Neural Architecture Search,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preprint: 1902.05116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434"/>
          <a:stretch/>
        </p:blipFill>
        <p:spPr>
          <a:xfrm>
            <a:off x="3060000" y="3780000"/>
            <a:ext cx="90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Single-Path One-Shot NAS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Main idea: balancing the sampling probability of each path in one-shot search</a:t>
            </a:r>
          </a:p>
          <a:p>
            <a:pPr lvl="1"/>
            <a:r>
              <a:rPr lang="en-US" altLang="zh-CN" dirty="0" smtClean="0"/>
              <a:t>With the benefit of decoupling operations on each edge</a:t>
            </a:r>
          </a:p>
          <a:p>
            <a:pPr lvl="1"/>
            <a:r>
              <a:rPr lang="en-US" altLang="zh-CN" dirty="0" smtClean="0"/>
              <a:t>Bridging the gap between search and evaluation</a:t>
            </a:r>
          </a:p>
          <a:p>
            <a:r>
              <a:rPr lang="en-US" altLang="zh-CN" dirty="0" smtClean="0"/>
              <a:t>Modified search space</a:t>
            </a:r>
          </a:p>
          <a:p>
            <a:pPr lvl="1"/>
            <a:r>
              <a:rPr lang="en-US" altLang="zh-CN" dirty="0" smtClean="0"/>
              <a:t>Blocks based on ShuffleNet-v2</a:t>
            </a:r>
          </a:p>
          <a:p>
            <a:pPr lvl="1"/>
            <a:r>
              <a:rPr lang="en-US" altLang="zh-CN" dirty="0" smtClean="0"/>
              <a:t>Evolution-based search algorithm</a:t>
            </a:r>
          </a:p>
          <a:p>
            <a:pPr lvl="1"/>
            <a:r>
              <a:rPr lang="en-US" altLang="zh-CN" dirty="0" smtClean="0"/>
              <a:t>Channel number search</a:t>
            </a:r>
          </a:p>
          <a:p>
            <a:pPr lvl="1"/>
            <a:r>
              <a:rPr lang="en-US" altLang="zh-CN" dirty="0" smtClean="0"/>
              <a:t>Latency and FLOPs constraints</a:t>
            </a:r>
          </a:p>
          <a:p>
            <a:r>
              <a:rPr lang="en-US" altLang="zh-CN" dirty="0" smtClean="0"/>
              <a:t>Improved accuracy on single-shot</a:t>
            </a:r>
            <a:br>
              <a:rPr lang="en-US" altLang="zh-CN" dirty="0" smtClean="0"/>
            </a:br>
            <a:r>
              <a:rPr lang="en-US" altLang="zh-CN" dirty="0" smtClean="0"/>
              <a:t>NAS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515"/>
          <a:stretch/>
        </p:blipFill>
        <p:spPr>
          <a:xfrm>
            <a:off x="5580000" y="3240000"/>
            <a:ext cx="6300000" cy="288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Guo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>
                <a:solidFill>
                  <a:srgbClr val="FFFF00"/>
                </a:solidFill>
              </a:rPr>
              <a:t>Z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Guo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Single Path One-Shot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Neural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Architecture Search with Uniform Sampling,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preprint: 1904.00420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Architecture Search, Anneal and Prune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/>
                  <a:t>Another effort to deal with the decoupling</a:t>
                </a:r>
                <a:br>
                  <a:rPr lang="en-US" altLang="zh-CN" dirty="0" smtClean="0"/>
                </a:br>
                <a:r>
                  <a:rPr lang="en-US" altLang="zh-CN" dirty="0" smtClean="0"/>
                  <a:t>issue of DARTS</a:t>
                </a:r>
              </a:p>
              <a:p>
                <a:pPr lvl="1"/>
                <a:r>
                  <a:rPr lang="en-US" altLang="zh-CN" dirty="0" smtClean="0"/>
                  <a:t>Decreasing the temperature term in computing</a:t>
                </a:r>
                <a:br>
                  <a:rPr lang="en-US" altLang="zh-CN" dirty="0" smtClean="0"/>
                </a:br>
                <a:r>
                  <a:rPr lang="en-US" altLang="zh-CN" dirty="0" smtClean="0"/>
                  <a:t>the probability added to each edge</a:t>
                </a:r>
              </a:p>
              <a:p>
                <a:pPr lvl="1"/>
                <a:r>
                  <a:rPr lang="en-US" altLang="zh-CN" dirty="0" smtClean="0"/>
                  <a:t>Pruning edges with low weights</a:t>
                </a:r>
              </a:p>
              <a:p>
                <a:pPr lvl="1"/>
                <a:r>
                  <a:rPr lang="en-US" altLang="zh-CN" dirty="0" smtClean="0"/>
                  <a:t>Gradually turning the architecture to one-path</a:t>
                </a:r>
              </a:p>
              <a:p>
                <a:r>
                  <a:rPr lang="en-US" altLang="zh-CN" dirty="0"/>
                  <a:t>Efficiency brought by </a:t>
                </a:r>
                <a:r>
                  <a:rPr lang="en-US" altLang="zh-CN" dirty="0" smtClean="0"/>
                  <a:t>pruning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GPU </a:t>
                </a:r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r>
                  <a:rPr lang="en-US" dirty="0"/>
                  <a:t> days</a:t>
                </a:r>
              </a:p>
              <a:p>
                <a:pPr lvl="1"/>
                <a:r>
                  <a:rPr lang="en-US" altLang="zh-CN" dirty="0" smtClean="0"/>
                  <a:t>Accuracy is still a </a:t>
                </a:r>
                <a:r>
                  <a:rPr lang="en-US" altLang="zh-CN" dirty="0"/>
                  <a:t>little </a:t>
                </a:r>
                <a:r>
                  <a:rPr lang="en-US" altLang="zh-CN" dirty="0" smtClean="0"/>
                  <a:t>bit weak on ImageNet</a:t>
                </a:r>
              </a:p>
              <a:p>
                <a:endParaRPr lang="en-US" altLang="zh-CN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Noy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A.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Noy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ASAP: Architecture Search, Anneal and Prune,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preprint: 1904.04123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892" b="309"/>
          <a:stretch/>
        </p:blipFill>
        <p:spPr>
          <a:xfrm>
            <a:off x="6840000" y="2160000"/>
            <a:ext cx="504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EfficientNet</a:t>
            </a:r>
            <a:r>
              <a:rPr lang="en-US" altLang="zh-CN" dirty="0"/>
              <a:t>: </a:t>
            </a:r>
            <a:r>
              <a:rPr lang="en-US" altLang="zh-CN" dirty="0" smtClean="0"/>
              <a:t>Conservative but SOTA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A conservative NAS strategy</a:t>
                </a:r>
              </a:p>
              <a:p>
                <a:pPr lvl="1"/>
                <a:r>
                  <a:rPr lang="en-US" altLang="zh-CN" dirty="0" smtClean="0"/>
                  <a:t>Based on </a:t>
                </a:r>
                <a:r>
                  <a:rPr lang="en-US" altLang="zh-CN" dirty="0" err="1" smtClean="0"/>
                  <a:t>MobileNet</a:t>
                </a:r>
                <a:r>
                  <a:rPr lang="en-US" altLang="zh-CN" dirty="0"/>
                  <a:t> </a:t>
                </a:r>
                <a:r>
                  <a:rPr lang="en-US" altLang="zh-CN" dirty="0" smtClean="0"/>
                  <a:t>modules, </a:t>
                </a:r>
                <a:r>
                  <a:rPr lang="en-US" altLang="zh-CN" dirty="0" smtClean="0">
                    <a:solidFill>
                      <a:srgbClr val="FFFF00"/>
                    </a:solidFill>
                  </a:rPr>
                  <a:t>only</a:t>
                </a:r>
                <a:r>
                  <a:rPr lang="en-US" altLang="zh-CN" dirty="0" smtClean="0"/>
                  <a:t> allowing rescaling to be searched</a:t>
                </a:r>
              </a:p>
              <a:p>
                <a:r>
                  <a:rPr lang="en-US" altLang="zh-CN" dirty="0" smtClean="0"/>
                  <a:t>State-of-the-art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84.1%</m:t>
                    </m:r>
                  </m:oMath>
                </a14:m>
                <a:r>
                  <a:rPr lang="en-US" altLang="zh-CN" dirty="0" smtClean="0"/>
                  <a:t>) on ImageNet</a:t>
                </a:r>
              </a:p>
              <a:p>
                <a:r>
                  <a:rPr lang="en-US" altLang="zh-CN" dirty="0" smtClean="0"/>
                  <a:t>Discussion: another side of NAS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[Tan,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M. Tan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EfficientNet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Rethinking Model Scaling for Convolutional Neural Networks,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501" b="127"/>
          <a:stretch/>
        </p:blipFill>
        <p:spPr>
          <a:xfrm>
            <a:off x="720000" y="3780000"/>
            <a:ext cx="3600000" cy="280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734" b="342"/>
          <a:stretch/>
        </p:blipFill>
        <p:spPr>
          <a:xfrm>
            <a:off x="4680000" y="3780000"/>
            <a:ext cx="6840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Randomly Wired Neural Networks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 more diverse set of connectivity patterns</a:t>
            </a:r>
          </a:p>
          <a:p>
            <a:pPr lvl="1"/>
            <a:r>
              <a:rPr lang="en-US" altLang="zh-CN" dirty="0" smtClean="0"/>
              <a:t>Connecting NAS and randomly wired neural networks</a:t>
            </a:r>
          </a:p>
          <a:p>
            <a:r>
              <a:rPr lang="en-US" altLang="zh-CN" dirty="0" smtClean="0"/>
              <a:t>An important insight: when the search</a:t>
            </a:r>
            <a:br>
              <a:rPr lang="en-US" altLang="zh-CN" dirty="0" smtClean="0"/>
            </a:br>
            <a:r>
              <a:rPr lang="en-US" altLang="zh-CN" dirty="0" smtClean="0"/>
              <a:t>space is large enough, randomly wired</a:t>
            </a:r>
            <a:br>
              <a:rPr lang="en-US" altLang="zh-CN" dirty="0" smtClean="0"/>
            </a:br>
            <a:r>
              <a:rPr lang="en-US" altLang="zh-CN" dirty="0" smtClean="0"/>
              <a:t>networks are almost as effective as</a:t>
            </a:r>
            <a:br>
              <a:rPr lang="en-US" altLang="zh-CN" dirty="0" smtClean="0"/>
            </a:br>
            <a:r>
              <a:rPr lang="en-US" altLang="zh-CN" dirty="0" smtClean="0"/>
              <a:t>carefully searched architectures</a:t>
            </a:r>
          </a:p>
          <a:p>
            <a:pPr lvl="1"/>
            <a:r>
              <a:rPr lang="en-US" altLang="zh-CN" dirty="0" smtClean="0"/>
              <a:t>This does not reflect that NAS is useless,</a:t>
            </a:r>
            <a:br>
              <a:rPr lang="en-US" altLang="zh-CN" dirty="0" smtClean="0"/>
            </a:br>
            <a:r>
              <a:rPr lang="en-US" altLang="zh-CN" dirty="0" smtClean="0"/>
              <a:t>but reveals that the current NAS methods</a:t>
            </a:r>
            <a:br>
              <a:rPr lang="en-US" altLang="zh-CN" dirty="0" smtClean="0"/>
            </a:br>
            <a:r>
              <a:rPr lang="en-US" altLang="zh-CN" dirty="0" smtClean="0"/>
              <a:t>are not effective enough</a:t>
            </a:r>
          </a:p>
        </p:txBody>
      </p:sp>
      <p:sp>
        <p:nvSpPr>
          <p:cNvPr id="6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[Xie,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S. 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Exploring Randomly Wired Neural Networks for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Recognition,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preprint: 1904.01569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635" b="142"/>
          <a:stretch/>
        </p:blipFill>
        <p:spPr>
          <a:xfrm>
            <a:off x="6120000" y="2880000"/>
            <a:ext cx="5760000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Representative Work on NAS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9475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</a:t>
            </a:r>
            <a:r>
              <a:rPr lang="en-US" dirty="0" err="1" smtClean="0"/>
              <a:t>Deeplab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 hierarchical architecture search space</a:t>
            </a:r>
          </a:p>
          <a:p>
            <a:pPr lvl="1"/>
            <a:r>
              <a:rPr lang="en-US" altLang="zh-CN" dirty="0" smtClean="0"/>
              <a:t>With both network-level and cell-level structures being investigated</a:t>
            </a:r>
          </a:p>
          <a:p>
            <a:r>
              <a:rPr lang="en-US" altLang="zh-CN" dirty="0" smtClean="0"/>
              <a:t>Differentiable search method (in order to accelerate)</a:t>
            </a:r>
          </a:p>
          <a:p>
            <a:r>
              <a:rPr lang="en-US" altLang="zh-CN" dirty="0" smtClean="0"/>
              <a:t>Similar performance to Deeplab-v3 (without pre-training)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89"/>
          <a:stretch/>
        </p:blipFill>
        <p:spPr>
          <a:xfrm>
            <a:off x="694959" y="3780000"/>
            <a:ext cx="10800000" cy="2484000"/>
          </a:xfrm>
          <a:prstGeom prst="rect">
            <a:avLst/>
          </a:prstGeom>
        </p:spPr>
      </p:pic>
      <p:sp>
        <p:nvSpPr>
          <p:cNvPr id="6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C.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Auto-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DeepLab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Hierarchical Neural Architecture Search for Semantic Image Segmentation,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108288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NAS-FPN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Searching for the feature </a:t>
                </a:r>
                <a:r>
                  <a:rPr lang="en-US" altLang="zh-CN" dirty="0"/>
                  <a:t>p</a:t>
                </a:r>
                <a:r>
                  <a:rPr lang="en-US" altLang="zh-CN" dirty="0" smtClean="0"/>
                  <a:t>yramid network</a:t>
                </a:r>
              </a:p>
              <a:p>
                <a:r>
                  <a:rPr lang="en-US" dirty="0" smtClean="0"/>
                  <a:t>Reinforcement-learning-based search</a:t>
                </a:r>
              </a:p>
              <a:p>
                <a:r>
                  <a:rPr lang="en-US" dirty="0" smtClean="0"/>
                  <a:t>Good performance on MS-COCO</a:t>
                </a:r>
              </a:p>
              <a:p>
                <a:pPr lvl="1"/>
                <a:r>
                  <a:rPr lang="en-US" dirty="0" smtClean="0"/>
                  <a:t>Improving mobile detection accuracy by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 smtClean="0"/>
                  <a:t> AP</a:t>
                </a:r>
                <a:br>
                  <a:rPr lang="en-US" dirty="0" smtClean="0"/>
                </a:br>
                <a:r>
                  <a:rPr lang="en-US" dirty="0" smtClean="0"/>
                  <a:t>compared </a:t>
                </a:r>
                <a:r>
                  <a:rPr lang="en-US" dirty="0"/>
                  <a:t>to </a:t>
                </a:r>
                <a:r>
                  <a:rPr lang="en-US" dirty="0" err="1" smtClean="0"/>
                  <a:t>SSDLite</a:t>
                </a:r>
                <a:r>
                  <a:rPr lang="en-US" dirty="0" smtClean="0"/>
                  <a:t> on MobileNetV2</a:t>
                </a:r>
              </a:p>
              <a:p>
                <a:pPr lvl="1"/>
                <a:r>
                  <a:rPr lang="en-US" dirty="0" smtClean="0"/>
                  <a:t>Achieving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48.3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 smtClean="0"/>
                  <a:t> AP, surpassing state-of-the-arts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770"/>
          <a:stretch/>
        </p:blipFill>
        <p:spPr>
          <a:xfrm>
            <a:off x="7560000" y="1980000"/>
            <a:ext cx="4320000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113"/>
          <a:stretch/>
        </p:blipFill>
        <p:spPr>
          <a:xfrm>
            <a:off x="7560000" y="4140000"/>
            <a:ext cx="4320000" cy="2160000"/>
          </a:xfrm>
          <a:prstGeom prst="rect">
            <a:avLst/>
          </a:prstGeom>
        </p:spPr>
      </p:pic>
      <p:sp>
        <p:nvSpPr>
          <p:cNvPr id="7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Ghaisi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G.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Ghaisi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NAS-FPN: Learning Scalable Feature Pyramid 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Architecturefor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Object Detection,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</a:t>
            </a:r>
            <a:r>
              <a:rPr lang="en-US" dirty="0" err="1" smtClean="0"/>
              <a:t>ReID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search space with part-aware module</a:t>
            </a:r>
          </a:p>
          <a:p>
            <a:r>
              <a:rPr lang="en-US" dirty="0" smtClean="0"/>
              <a:t>Using both ranking and classification loss</a:t>
            </a:r>
          </a:p>
          <a:p>
            <a:r>
              <a:rPr lang="en-US" dirty="0" smtClean="0"/>
              <a:t>Differentiable search</a:t>
            </a:r>
            <a:endParaRPr lang="en-US" dirty="0"/>
          </a:p>
          <a:p>
            <a:r>
              <a:rPr lang="en-US" dirty="0" smtClean="0"/>
              <a:t>State-0f-the-art performance on </a:t>
            </a:r>
            <a:r>
              <a:rPr lang="en-US" dirty="0" err="1" smtClean="0"/>
              <a:t>ReID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-1142"/>
          <a:stretch/>
        </p:blipFill>
        <p:spPr>
          <a:xfrm>
            <a:off x="6840000" y="1980000"/>
            <a:ext cx="5040000" cy="432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464" b="-1039"/>
          <a:stretch/>
        </p:blipFill>
        <p:spPr>
          <a:xfrm>
            <a:off x="3240000" y="3780000"/>
            <a:ext cx="3600000" cy="252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Quan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>
                <a:solidFill>
                  <a:srgbClr val="FFFF00"/>
                </a:solidFill>
              </a:rPr>
              <a:t>R. </a:t>
            </a:r>
            <a:r>
              <a:rPr lang="en-US" altLang="zh-CN" sz="1600" b="1" dirty="0" err="1">
                <a:solidFill>
                  <a:srgbClr val="FFFF00"/>
                </a:solidFill>
              </a:rPr>
              <a:t>Quan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Auto-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ReID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Searching for a Part-aware 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ConvNet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for Person Re-Identification,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preprint: 1903.09776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Take-Home Messages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Automated Machine Learning (</a:t>
            </a:r>
            <a:r>
              <a:rPr lang="en-US" altLang="zh-CN" dirty="0" err="1" smtClean="0"/>
              <a:t>AutoML</a:t>
            </a:r>
            <a:r>
              <a:rPr lang="en-US" altLang="zh-CN" dirty="0" smtClean="0"/>
              <a:t>) is the future</a:t>
            </a:r>
          </a:p>
          <a:p>
            <a:pPr lvl="1"/>
            <a:r>
              <a:rPr lang="en-US" altLang="zh-CN" dirty="0" smtClean="0"/>
              <a:t>Deep learning makes feature learning automatic</a:t>
            </a:r>
          </a:p>
          <a:p>
            <a:pPr lvl="1"/>
            <a:r>
              <a:rPr lang="en-US" altLang="zh-CN" dirty="0" err="1" smtClean="0"/>
              <a:t>AutoML</a:t>
            </a:r>
            <a:r>
              <a:rPr lang="en-US" altLang="zh-CN" dirty="0" smtClean="0"/>
              <a:t> makes deep learning automatic</a:t>
            </a:r>
          </a:p>
          <a:p>
            <a:pPr lvl="1"/>
            <a:r>
              <a:rPr lang="en-US" altLang="zh-CN" dirty="0" smtClean="0"/>
              <a:t>NAS is an important subtopic of </a:t>
            </a:r>
            <a:r>
              <a:rPr lang="en-US" altLang="zh-CN" dirty="0" err="1" smtClean="0"/>
              <a:t>AutoML</a:t>
            </a:r>
            <a:endParaRPr lang="en-US" altLang="zh-CN" dirty="0" smtClean="0"/>
          </a:p>
          <a:p>
            <a:r>
              <a:rPr lang="en-US" altLang="zh-CN" dirty="0" smtClean="0"/>
              <a:t>The future is approaching faster than we used to think!</a:t>
            </a:r>
          </a:p>
          <a:p>
            <a:pPr lvl="1"/>
            <a:r>
              <a:rPr lang="en-US" altLang="zh-CN" dirty="0" smtClean="0"/>
              <a:t>2017: NAS appears</a:t>
            </a:r>
          </a:p>
          <a:p>
            <a:pPr lvl="1"/>
            <a:r>
              <a:rPr lang="en-US" altLang="zh-CN" dirty="0" smtClean="0"/>
              <a:t>2018: NAS becomes approachable</a:t>
            </a:r>
          </a:p>
          <a:p>
            <a:pPr lvl="1"/>
            <a:r>
              <a:rPr lang="en-US" altLang="zh-CN" dirty="0" smtClean="0"/>
              <a:t>2019 and 2020: NAS will be mature and a standard technique</a:t>
            </a:r>
          </a:p>
        </p:txBody>
      </p:sp>
    </p:spTree>
    <p:extLst>
      <p:ext uri="{BB962C8B-B14F-4D97-AF65-F5344CB8AC3E}">
        <p14:creationId xmlns:p14="http://schemas.microsoft.com/office/powerpoint/2010/main" val="33093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</a:t>
            </a:r>
            <a:r>
              <a:rPr lang="en-US" altLang="zh-CN" dirty="0" err="1" smtClean="0"/>
              <a:t>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search space </a:t>
            </a:r>
            <a:r>
              <a:rPr lang="en-US" altLang="zh-CN" dirty="0" smtClean="0"/>
              <a:t>containing components of</a:t>
            </a:r>
            <a:br>
              <a:rPr lang="en-US" altLang="zh-CN" dirty="0" smtClean="0"/>
            </a:br>
            <a:r>
              <a:rPr lang="en-US" altLang="zh-CN" dirty="0" smtClean="0"/>
              <a:t>GNN layers</a:t>
            </a:r>
          </a:p>
          <a:p>
            <a:r>
              <a:rPr lang="en-US" altLang="zh-CN" dirty="0" smtClean="0"/>
              <a:t>RL-based search algorithm</a:t>
            </a:r>
          </a:p>
          <a:p>
            <a:r>
              <a:rPr lang="en-US" altLang="zh-CN" dirty="0" smtClean="0"/>
              <a:t>A modified parameter sharing scheme</a:t>
            </a:r>
          </a:p>
          <a:p>
            <a:r>
              <a:rPr lang="en-US" altLang="zh-CN" dirty="0" smtClean="0"/>
              <a:t>Surpassing manually designed GNN architectures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806" b="81"/>
          <a:stretch/>
        </p:blipFill>
        <p:spPr>
          <a:xfrm>
            <a:off x="7200000" y="1800000"/>
            <a:ext cx="4680000" cy="450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[Gao, 2019] </a:t>
            </a:r>
            <a:r>
              <a:rPr lang="en-US" altLang="zh-CN" sz="1600" b="1" dirty="0">
                <a:solidFill>
                  <a:srgbClr val="FFFF00"/>
                </a:solidFill>
              </a:rPr>
              <a:t>Y. Gao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GraphNAS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Graph Neural Architecture Search with Reinforcement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preprint: 1904.09981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</a:t>
            </a:r>
            <a:r>
              <a:rPr lang="en-US" dirty="0"/>
              <a:t>image </a:t>
            </a:r>
            <a:r>
              <a:rPr lang="en-US" dirty="0" smtClean="0"/>
              <a:t>segmentation</a:t>
            </a:r>
          </a:p>
          <a:p>
            <a:pPr lvl="1"/>
            <a:r>
              <a:rPr lang="en-US" dirty="0" smtClean="0"/>
              <a:t>Volumetric convolution required</a:t>
            </a:r>
            <a:endParaRPr lang="en-US" dirty="0"/>
          </a:p>
          <a:p>
            <a:r>
              <a:rPr lang="en-US" dirty="0" smtClean="0"/>
              <a:t>Searching volumetric convolution</a:t>
            </a:r>
          </a:p>
          <a:p>
            <a:pPr lvl="1"/>
            <a:r>
              <a:rPr lang="en-US" dirty="0" smtClean="0"/>
              <a:t>2D </a:t>
            </a:r>
            <a:r>
              <a:rPr lang="en-US" dirty="0" err="1" smtClean="0"/>
              <a:t>conv</a:t>
            </a:r>
            <a:r>
              <a:rPr lang="en-US" dirty="0" smtClean="0"/>
              <a:t>, 3D </a:t>
            </a:r>
            <a:r>
              <a:rPr lang="en-US" dirty="0" err="1" smtClean="0"/>
              <a:t>conv</a:t>
            </a:r>
            <a:r>
              <a:rPr lang="en-US" dirty="0" smtClean="0"/>
              <a:t> and P3D </a:t>
            </a:r>
            <a:r>
              <a:rPr lang="en-US" dirty="0" err="1" smtClean="0"/>
              <a:t>conv</a:t>
            </a:r>
            <a:endParaRPr lang="en-US" dirty="0" smtClean="0"/>
          </a:p>
          <a:p>
            <a:r>
              <a:rPr lang="en-US" dirty="0" smtClean="0"/>
              <a:t>Differentiable search algorithm</a:t>
            </a:r>
          </a:p>
          <a:p>
            <a:r>
              <a:rPr lang="en-US" dirty="0" smtClean="0"/>
              <a:t>Outperforming state-of-the-arts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2"/>
          <a:stretch/>
        </p:blipFill>
        <p:spPr>
          <a:xfrm>
            <a:off x="5580000" y="2160000"/>
            <a:ext cx="6480000" cy="4104000"/>
          </a:xfrm>
          <a:prstGeom prst="rect">
            <a:avLst/>
          </a:prstGeom>
        </p:spPr>
      </p:pic>
      <p:sp>
        <p:nvSpPr>
          <p:cNvPr id="6" name="矩形 3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[Zhu, 2019] </a:t>
            </a:r>
            <a:r>
              <a:rPr lang="en-US" altLang="zh-CN" sz="1600" b="1" dirty="0">
                <a:solidFill>
                  <a:srgbClr val="FFFF00"/>
                </a:solidFill>
              </a:rPr>
              <a:t>Z. Zhu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V-NAS: Neural Architecture Search for Volumetric Medical Image Segmentation,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preprint: 1906.02817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Data-Augmentation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hyper-parameters</a:t>
            </a:r>
          </a:p>
          <a:p>
            <a:pPr lvl="1"/>
            <a:r>
              <a:rPr lang="en-US" dirty="0" smtClean="0"/>
              <a:t>Search Space</a:t>
            </a:r>
            <a:r>
              <a:rPr lang="en-US" dirty="0"/>
              <a:t>:  </a:t>
            </a:r>
            <a:r>
              <a:rPr lang="en-US" dirty="0" smtClean="0"/>
              <a:t>Shear-X/Y, Translate-X/Y,</a:t>
            </a:r>
            <a:br>
              <a:rPr lang="en-US" dirty="0" smtClean="0"/>
            </a:br>
            <a:r>
              <a:rPr lang="en-US" dirty="0" smtClean="0"/>
              <a:t>Rotate</a:t>
            </a:r>
            <a:r>
              <a:rPr lang="en-US" dirty="0"/>
              <a:t>, </a:t>
            </a:r>
            <a:r>
              <a:rPr lang="en-US" dirty="0" err="1"/>
              <a:t>AutoContrast</a:t>
            </a:r>
            <a:r>
              <a:rPr lang="en-US" dirty="0"/>
              <a:t>, </a:t>
            </a:r>
            <a:r>
              <a:rPr lang="en-US" dirty="0" smtClean="0"/>
              <a:t>Invert, </a:t>
            </a:r>
            <a:r>
              <a:rPr lang="en-US" i="1" dirty="0" smtClean="0"/>
              <a:t>etc.</a:t>
            </a:r>
          </a:p>
          <a:p>
            <a:r>
              <a:rPr lang="en-US" altLang="zh-CN" dirty="0" smtClean="0"/>
              <a:t>Reinforcement-learning-based search</a:t>
            </a:r>
            <a:endParaRPr lang="en-US" altLang="zh-CN" dirty="0"/>
          </a:p>
          <a:p>
            <a:r>
              <a:rPr lang="en-US" dirty="0" smtClean="0"/>
              <a:t>Impressive performance on a few standard</a:t>
            </a:r>
            <a:br>
              <a:rPr lang="en-US" dirty="0" smtClean="0"/>
            </a:br>
            <a:r>
              <a:rPr lang="en-US" dirty="0" smtClean="0"/>
              <a:t>image classification benchmarks</a:t>
            </a:r>
          </a:p>
          <a:p>
            <a:pPr lvl="1"/>
            <a:r>
              <a:rPr lang="en-US" dirty="0" smtClean="0"/>
              <a:t>Transferring to other tasks, </a:t>
            </a:r>
            <a:r>
              <a:rPr lang="en-US" i="1" dirty="0" smtClean="0"/>
              <a:t>e.g.</a:t>
            </a:r>
            <a:r>
              <a:rPr lang="en-US" dirty="0" smtClean="0"/>
              <a:t>, NAS-FPN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2080" b="-1847"/>
          <a:stretch/>
        </p:blipFill>
        <p:spPr>
          <a:xfrm>
            <a:off x="2520000" y="4680000"/>
            <a:ext cx="4680000" cy="1800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2580" b="-684"/>
          <a:stretch/>
        </p:blipFill>
        <p:spPr>
          <a:xfrm>
            <a:off x="7200000" y="1800000"/>
            <a:ext cx="4680000" cy="288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Cubuk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>
                <a:solidFill>
                  <a:srgbClr val="FFFF00"/>
                </a:solidFill>
              </a:rPr>
              <a:t>E. </a:t>
            </a:r>
            <a:r>
              <a:rPr lang="en-US" altLang="zh-CN" sz="1600" b="1" dirty="0" err="1">
                <a:solidFill>
                  <a:srgbClr val="FFFF00"/>
                </a:solidFill>
              </a:rPr>
              <a:t>Cubuk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AutoAugment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Learning Augmentation Strategies from Data,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b="558"/>
          <a:stretch/>
        </p:blipFill>
        <p:spPr>
          <a:xfrm>
            <a:off x="7200000" y="4680000"/>
            <a:ext cx="468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More Work for Your Reference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hlinkClick r:id="rId2"/>
              </a:rPr>
              <a:t>https://</a:t>
            </a:r>
            <a:r>
              <a:rPr lang="en-US" altLang="zh-CN" dirty="0" smtClean="0">
                <a:hlinkClick r:id="rId2"/>
              </a:rPr>
              <a:t>github.com/markdtw/awesome-architecture-search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334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 smtClean="0"/>
              <a:t>Applications </a:t>
            </a:r>
            <a:r>
              <a:rPr lang="en-US" altLang="zh-CN" dirty="0"/>
              <a:t>to </a:t>
            </a:r>
            <a:r>
              <a:rPr lang="en-US" altLang="zh-CN" dirty="0" smtClean="0"/>
              <a:t>a wide range of vision tasks</a:t>
            </a:r>
          </a:p>
          <a:p>
            <a:r>
              <a:rPr lang="en-US" altLang="zh-CN" dirty="0" smtClean="0">
                <a:solidFill>
                  <a:srgbClr val="FFFF00"/>
                </a:solidFill>
              </a:rPr>
              <a:t>Our new progress on </a:t>
            </a:r>
            <a:r>
              <a:rPr lang="en-US" altLang="zh-CN" dirty="0">
                <a:solidFill>
                  <a:srgbClr val="FFFF00"/>
                </a:solidFill>
              </a:rPr>
              <a:t>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3815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We focus on Differentiable Search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Why?</a:t>
            </a:r>
          </a:p>
          <a:p>
            <a:pPr lvl="1"/>
            <a:r>
              <a:rPr lang="en-US" altLang="zh-CN" dirty="0" smtClean="0"/>
              <a:t>I think this is in the right way of developing NAS algorithms</a:t>
            </a:r>
          </a:p>
          <a:p>
            <a:pPr lvl="1"/>
            <a:r>
              <a:rPr lang="en-US" altLang="zh-CN" dirty="0" smtClean="0"/>
              <a:t>An example: DARTS vs. </a:t>
            </a:r>
            <a:r>
              <a:rPr lang="en-US" altLang="zh-CN" dirty="0" err="1" smtClean="0"/>
              <a:t>EfficientNet</a:t>
            </a:r>
            <a:endParaRPr lang="en-US" altLang="zh-CN" dirty="0" smtClean="0"/>
          </a:p>
          <a:p>
            <a:r>
              <a:rPr lang="en-US" altLang="zh-CN" dirty="0" smtClean="0"/>
              <a:t>However...</a:t>
            </a:r>
          </a:p>
          <a:p>
            <a:pPr lvl="1"/>
            <a:r>
              <a:rPr lang="en-US" altLang="zh-CN" dirty="0" smtClean="0"/>
              <a:t>Differentiable search</a:t>
            </a:r>
            <a:br>
              <a:rPr lang="en-US" altLang="zh-CN" dirty="0" smtClean="0"/>
            </a:br>
            <a:r>
              <a:rPr lang="en-US" altLang="zh-CN" dirty="0" smtClean="0"/>
              <a:t>(in particular, DARTS)</a:t>
            </a:r>
            <a:br>
              <a:rPr lang="en-US" altLang="zh-CN" dirty="0" smtClean="0"/>
            </a:br>
            <a:r>
              <a:rPr lang="en-US" altLang="zh-CN" dirty="0" smtClean="0"/>
              <a:t>has a lot of problems</a:t>
            </a:r>
          </a:p>
          <a:p>
            <a:pPr lvl="1"/>
            <a:r>
              <a:rPr lang="en-US" altLang="zh-CN" dirty="0" smtClean="0"/>
              <a:t>In what follows, we discuss</a:t>
            </a:r>
            <a:br>
              <a:rPr lang="en-US" altLang="zh-CN" dirty="0" smtClean="0"/>
            </a:br>
            <a:r>
              <a:rPr lang="en-US" altLang="zh-CN" dirty="0" smtClean="0"/>
              <a:t>our solution to some of them</a:t>
            </a:r>
            <a:endParaRPr lang="en-US" altLang="zh-CN" dirty="0" smtClean="0"/>
          </a:p>
        </p:txBody>
      </p:sp>
      <p:sp>
        <p:nvSpPr>
          <p:cNvPr id="4" name="矩形 3"/>
          <p:cNvSpPr/>
          <p:nvPr/>
        </p:nvSpPr>
        <p:spPr>
          <a:xfrm>
            <a:off x="1234959" y="6588000"/>
            <a:ext cx="9720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331"/>
          <a:stretch/>
        </p:blipFill>
        <p:spPr>
          <a:xfrm>
            <a:off x="5040000" y="3240000"/>
            <a:ext cx="7092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P-DARTS: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We start with the drawbacks of DARTS</a:t>
                </a:r>
              </a:p>
              <a:p>
                <a:pPr lvl="1"/>
                <a:r>
                  <a:rPr lang="en-US" dirty="0" smtClean="0"/>
                  <a:t>There is a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depth gap</a:t>
                </a:r>
                <a:r>
                  <a:rPr lang="en-US" dirty="0" smtClean="0"/>
                  <a:t> between search and evaluation</a:t>
                </a:r>
              </a:p>
              <a:p>
                <a:pPr lvl="1"/>
                <a:r>
                  <a:rPr lang="en-US" dirty="0" smtClean="0"/>
                  <a:t>The search process is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not stable</a:t>
                </a:r>
                <a:r>
                  <a:rPr lang="en-US" dirty="0" smtClean="0"/>
                  <a:t>: multiple runs, different results</a:t>
                </a:r>
              </a:p>
              <a:p>
                <a:pPr lvl="1"/>
                <a:r>
                  <a:rPr lang="en-US" dirty="0" smtClean="0"/>
                  <a:t>The search process is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not likely to transfer</a:t>
                </a:r>
                <a:r>
                  <a:rPr lang="en-US" dirty="0" smtClean="0"/>
                  <a:t>: only able to work on CIFAR10</a:t>
                </a:r>
                <a:endParaRPr lang="en-US" dirty="0"/>
              </a:p>
              <a:p>
                <a:r>
                  <a:rPr lang="en-US" dirty="0" smtClean="0"/>
                  <a:t>We proposed a new approach named Progressive DARTS</a:t>
                </a:r>
              </a:p>
              <a:p>
                <a:pPr lvl="1"/>
                <a:r>
                  <a:rPr lang="en-US" dirty="0" smtClean="0"/>
                  <a:t>A multi-stage search progress which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gradually increases the search depth</a:t>
                </a:r>
              </a:p>
              <a:p>
                <a:pPr lvl="1"/>
                <a:r>
                  <a:rPr lang="en-US" dirty="0" smtClean="0"/>
                  <a:t>Two useful techniques: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search space approximation</a:t>
                </a:r>
                <a:r>
                  <a:rPr lang="en-US" dirty="0" smtClean="0"/>
                  <a:t> and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search space regularization</a:t>
                </a:r>
              </a:p>
              <a:p>
                <a:r>
                  <a:rPr lang="en-US" dirty="0" smtClean="0"/>
                  <a:t>We obtained nice results</a:t>
                </a:r>
              </a:p>
              <a:p>
                <a:pPr lvl="1"/>
                <a:r>
                  <a:rPr lang="en-US" dirty="0"/>
                  <a:t>SOTA </a:t>
                </a:r>
                <a:r>
                  <a:rPr lang="en-US" dirty="0" smtClean="0"/>
                  <a:t>accuracy by </a:t>
                </a:r>
                <a:r>
                  <a:rPr lang="en-US" dirty="0"/>
                  <a:t>the searched networks on CIFAR10/CIFAR100 and </a:t>
                </a:r>
                <a:r>
                  <a:rPr lang="en-US" dirty="0" smtClean="0"/>
                  <a:t>ImageNet</a:t>
                </a:r>
                <a:endParaRPr lang="en-US" dirty="0"/>
              </a:p>
              <a:p>
                <a:pPr lvl="1"/>
                <a:r>
                  <a:rPr lang="en-US" dirty="0"/>
                  <a:t>Search cost as small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0.3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GPU-days (one single GPU,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dirty="0" smtClean="0"/>
                  <a:t> hours)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34959" y="6084000"/>
            <a:ext cx="9720000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>
                <a:solidFill>
                  <a:srgbClr val="FFFF00"/>
                </a:solidFill>
              </a:rPr>
              <a:t>H. Liu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[Chen,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X. Chen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Progressive Differentiable Architecture Search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: Bridging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Depth Gap between Search and Evaluation,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2019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4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P-DARTS: Motivation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depth gap and why it is important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/>
              <p:cNvSpPr/>
              <p:nvPr/>
            </p:nvSpPr>
            <p:spPr>
              <a:xfrm>
                <a:off x="1800000" y="4860000"/>
                <a:ext cx="360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DARTS: CIFAR10 test error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2.83%</m:t>
                    </m:r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6" name="矩形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860000"/>
                <a:ext cx="3600000" cy="360000"/>
              </a:xfrm>
              <a:prstGeom prst="rect">
                <a:avLst/>
              </a:prstGeom>
              <a:blipFill>
                <a:blip r:embed="rId2"/>
                <a:stretch>
                  <a:fillRect t="-10169" b="-288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/>
              <p:cNvSpPr/>
              <p:nvPr/>
            </p:nvSpPr>
            <p:spPr>
              <a:xfrm>
                <a:off x="2520000" y="3060000"/>
                <a:ext cx="540000" cy="72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cells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矩形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3060000"/>
                <a:ext cx="540000" cy="720000"/>
              </a:xfrm>
              <a:prstGeom prst="rect">
                <a:avLst/>
              </a:prstGeom>
              <a:blipFill>
                <a:blip r:embed="rId3"/>
                <a:stretch>
                  <a:fillRect l="-14607" r="-15730" b="-8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/>
              <p:cNvSpPr/>
              <p:nvPr/>
            </p:nvSpPr>
            <p:spPr>
              <a:xfrm>
                <a:off x="4140000" y="2520000"/>
                <a:ext cx="540000" cy="180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cells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矩形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2520000"/>
                <a:ext cx="540000" cy="1800000"/>
              </a:xfrm>
              <a:prstGeom prst="rect">
                <a:avLst/>
              </a:prstGeom>
              <a:blipFill>
                <a:blip r:embed="rId4"/>
                <a:stretch>
                  <a:fillRect l="-14607" r="-15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接箭头连接符 69"/>
          <p:cNvCxnSpPr>
            <a:stCxn id="67" idx="3"/>
            <a:endCxn id="68" idx="1"/>
          </p:cNvCxnSpPr>
          <p:nvPr/>
        </p:nvCxnSpPr>
        <p:spPr>
          <a:xfrm>
            <a:off x="3060000" y="3420000"/>
            <a:ext cx="1080000" cy="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/>
          <p:cNvSpPr/>
          <p:nvPr/>
        </p:nvSpPr>
        <p:spPr>
          <a:xfrm>
            <a:off x="2160000" y="4320000"/>
            <a:ext cx="126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</a:rPr>
              <a:t>search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780000" y="4320000"/>
            <a:ext cx="126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evaluation</a:t>
            </a:r>
            <a:endParaRPr lang="en-US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矩形 74"/>
              <p:cNvSpPr/>
              <p:nvPr/>
            </p:nvSpPr>
            <p:spPr>
              <a:xfrm>
                <a:off x="6840000" y="4860000"/>
                <a:ext cx="3600000" cy="3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P-DARTS: CIFAR10 test error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2.</m:t>
                    </m:r>
                    <m:r>
                      <a:rPr lang="en-US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55</m:t>
                    </m:r>
                    <m:r>
                      <a:rPr lang="en-US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5" name="矩形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000" y="4860000"/>
                <a:ext cx="3600000" cy="360000"/>
              </a:xfrm>
              <a:prstGeom prst="rect">
                <a:avLst/>
              </a:prstGeom>
              <a:blipFill>
                <a:blip r:embed="rId5"/>
                <a:stretch>
                  <a:fillRect l="-1015" t="-10169" b="-288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矩形 75"/>
              <p:cNvSpPr/>
              <p:nvPr/>
            </p:nvSpPr>
            <p:spPr>
              <a:xfrm>
                <a:off x="6840000" y="3060000"/>
                <a:ext cx="540000" cy="72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cells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矩形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000" y="3060000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 l="-14607" r="-15730" b="-8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矩形 76"/>
              <p:cNvSpPr/>
              <p:nvPr/>
            </p:nvSpPr>
            <p:spPr>
              <a:xfrm>
                <a:off x="9900000" y="2520000"/>
                <a:ext cx="540000" cy="1800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cells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矩形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000" y="2520000"/>
                <a:ext cx="540000" cy="1800000"/>
              </a:xfrm>
              <a:prstGeom prst="rect">
                <a:avLst/>
              </a:prstGeom>
              <a:blipFill>
                <a:blip r:embed="rId7"/>
                <a:stretch>
                  <a:fillRect l="-14607" r="-15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直接箭头连接符 77"/>
          <p:cNvCxnSpPr>
            <a:stCxn id="83" idx="3"/>
            <a:endCxn id="77" idx="1"/>
          </p:cNvCxnSpPr>
          <p:nvPr/>
        </p:nvCxnSpPr>
        <p:spPr>
          <a:xfrm>
            <a:off x="9180000" y="3420000"/>
            <a:ext cx="720000" cy="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7380000" y="4320000"/>
            <a:ext cx="126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 dirty="0" smtClean="0">
                <a:solidFill>
                  <a:srgbClr val="00B050"/>
                </a:solidFill>
              </a:rPr>
              <a:t>search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9540000" y="4320000"/>
            <a:ext cx="1260000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 dirty="0" smtClean="0">
                <a:solidFill>
                  <a:srgbClr val="FF0000"/>
                </a:solidFill>
              </a:rPr>
              <a:t>evaluation</a:t>
            </a:r>
            <a:endParaRPr lang="en-US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7740000" y="2880000"/>
                <a:ext cx="540000" cy="108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cells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000" y="2880000"/>
                <a:ext cx="540000" cy="1080000"/>
              </a:xfrm>
              <a:prstGeom prst="rect">
                <a:avLst/>
              </a:prstGeom>
              <a:blipFill>
                <a:blip r:embed="rId8"/>
                <a:stretch>
                  <a:fillRect l="-15909" r="-15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矩形 82"/>
              <p:cNvSpPr/>
              <p:nvPr/>
            </p:nvSpPr>
            <p:spPr>
              <a:xfrm>
                <a:off x="8640000" y="2700000"/>
                <a:ext cx="540000" cy="1440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cells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矩形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000" y="2700000"/>
                <a:ext cx="540000" cy="1440000"/>
              </a:xfrm>
              <a:prstGeom prst="rect">
                <a:avLst/>
              </a:prstGeom>
              <a:blipFill>
                <a:blip r:embed="rId9"/>
                <a:stretch>
                  <a:fillRect l="-14607" r="-15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>
            <a:stCxn id="76" idx="3"/>
            <a:endCxn id="82" idx="1"/>
          </p:cNvCxnSpPr>
          <p:nvPr/>
        </p:nvCxnSpPr>
        <p:spPr>
          <a:xfrm>
            <a:off x="7380000" y="3420000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/>
          <p:cNvCxnSpPr>
            <a:stCxn id="82" idx="3"/>
            <a:endCxn id="83" idx="1"/>
          </p:cNvCxnSpPr>
          <p:nvPr/>
        </p:nvCxnSpPr>
        <p:spPr>
          <a:xfrm>
            <a:off x="8280000" y="3420000"/>
            <a:ext cx="360000" cy="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P-DARTS: Search Space Approximation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progressive way of increasing search depth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759" y="2467487"/>
            <a:ext cx="9696400" cy="43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P-DARTS: Search Space Regularization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the strange behavior of </a:t>
            </a:r>
            <a:r>
              <a:rPr lang="en-US" i="1" dirty="0" smtClean="0">
                <a:solidFill>
                  <a:srgbClr val="FFFF00"/>
                </a:solidFill>
              </a:rPr>
              <a:t>skip-connect</a:t>
            </a:r>
          </a:p>
          <a:p>
            <a:pPr lvl="1"/>
            <a:r>
              <a:rPr lang="en-US" dirty="0"/>
              <a:t>Searching on a deep network leads to many skip-connect operations (poor </a:t>
            </a:r>
            <a:r>
              <a:rPr lang="en-US" dirty="0" smtClean="0"/>
              <a:t>results)</a:t>
            </a:r>
            <a:endParaRPr lang="en-US" dirty="0"/>
          </a:p>
          <a:p>
            <a:r>
              <a:rPr lang="en-US" dirty="0" smtClean="0"/>
              <a:t>Reasons?</a:t>
            </a:r>
          </a:p>
          <a:p>
            <a:pPr lvl="1"/>
            <a:r>
              <a:rPr lang="en-US" dirty="0" smtClean="0"/>
              <a:t>On the one hand, </a:t>
            </a:r>
            <a:r>
              <a:rPr lang="en-US" i="1" dirty="0" smtClean="0">
                <a:solidFill>
                  <a:srgbClr val="FFFF00"/>
                </a:solidFill>
              </a:rPr>
              <a:t>skip-connect</a:t>
            </a:r>
            <a:r>
              <a:rPr lang="en-US" dirty="0" smtClean="0"/>
              <a:t> </a:t>
            </a:r>
            <a:r>
              <a:rPr lang="en-US" dirty="0"/>
              <a:t>often leads to fastest gradient descent</a:t>
            </a:r>
          </a:p>
          <a:p>
            <a:pPr lvl="1"/>
            <a:r>
              <a:rPr lang="en-US" dirty="0"/>
              <a:t>On the </a:t>
            </a:r>
            <a:r>
              <a:rPr lang="en-US" dirty="0" smtClean="0"/>
              <a:t>other hand</a:t>
            </a:r>
            <a:r>
              <a:rPr lang="en-US" dirty="0"/>
              <a:t>, </a:t>
            </a:r>
            <a:r>
              <a:rPr lang="en-US" i="1" dirty="0" smtClean="0">
                <a:solidFill>
                  <a:srgbClr val="FFFF00"/>
                </a:solidFill>
              </a:rPr>
              <a:t>skip-connect</a:t>
            </a:r>
            <a:r>
              <a:rPr lang="en-US" dirty="0" smtClean="0"/>
              <a:t> </a:t>
            </a:r>
            <a:r>
              <a:rPr lang="en-US" dirty="0"/>
              <a:t>does not have parameters and so leads to bad </a:t>
            </a:r>
            <a:r>
              <a:rPr lang="en-US" dirty="0" smtClean="0"/>
              <a:t>results</a:t>
            </a:r>
          </a:p>
          <a:p>
            <a:r>
              <a:rPr lang="en-US" dirty="0" smtClean="0"/>
              <a:t>Solution: regularization</a:t>
            </a:r>
          </a:p>
          <a:p>
            <a:pPr lvl="1"/>
            <a:r>
              <a:rPr lang="en-US" dirty="0" smtClean="0"/>
              <a:t>Adding </a:t>
            </a:r>
            <a:r>
              <a:rPr lang="en-US" dirty="0"/>
              <a:t>a Dropout after each </a:t>
            </a:r>
            <a:r>
              <a:rPr lang="en-US" i="1" dirty="0" smtClean="0">
                <a:solidFill>
                  <a:srgbClr val="FFFF00"/>
                </a:solidFill>
              </a:rPr>
              <a:t>skip-connect</a:t>
            </a:r>
            <a:r>
              <a:rPr lang="en-US" dirty="0" smtClean="0"/>
              <a:t>, </a:t>
            </a:r>
            <a:r>
              <a:rPr lang="en-US" dirty="0" err="1" smtClean="0"/>
              <a:t>dedaying</a:t>
            </a:r>
            <a:r>
              <a:rPr lang="en-US" dirty="0" smtClean="0"/>
              <a:t> the rate </a:t>
            </a:r>
            <a:r>
              <a:rPr lang="en-US" dirty="0"/>
              <a:t>during </a:t>
            </a:r>
            <a:r>
              <a:rPr lang="en-US" dirty="0" smtClean="0"/>
              <a:t>search</a:t>
            </a:r>
          </a:p>
          <a:p>
            <a:pPr lvl="1"/>
            <a:r>
              <a:rPr lang="en-US" dirty="0" smtClean="0"/>
              <a:t>Preserving a fixed number of </a:t>
            </a:r>
            <a:r>
              <a:rPr lang="en-US" i="1" dirty="0" smtClean="0">
                <a:solidFill>
                  <a:srgbClr val="FFFF00"/>
                </a:solidFill>
              </a:rPr>
              <a:t>skip-connect</a:t>
            </a:r>
            <a:r>
              <a:rPr lang="en-US" dirty="0" smtClean="0"/>
              <a:t> after the entire search</a:t>
            </a:r>
          </a:p>
          <a:p>
            <a:r>
              <a:rPr lang="en-US" dirty="0" smtClean="0"/>
              <a:t>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032000" y="5580000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88344193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67607777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4773289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009140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Dropout on </a:t>
                          </a:r>
                          <a:r>
                            <a:rPr lang="en-US" i="1" dirty="0" smtClean="0"/>
                            <a:t>skip-c</a:t>
                          </a:r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Testing Error,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:r>
                            <a:rPr lang="en-US" i="1" dirty="0" smtClean="0"/>
                            <a:t>SC</a:t>
                          </a:r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Testing Error,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:r>
                            <a:rPr lang="en-US" i="1" dirty="0" smtClean="0"/>
                            <a:t>SC</a:t>
                          </a:r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Testing Error,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dirty="0" smtClean="0"/>
                            <a:t> </a:t>
                          </a:r>
                          <a:r>
                            <a:rPr lang="en-US" i="1" dirty="0" smtClean="0"/>
                            <a:t>SC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26310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with Dropout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2.93%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3.28%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3.51%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5683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without Dropout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2.69%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2.84%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2.97%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4642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4321625"/>
                  </p:ext>
                </p:extLst>
              </p:nvPr>
            </p:nvGraphicFramePr>
            <p:xfrm>
              <a:off x="2032000" y="5580000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883441932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676077779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14773289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009140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Dropout on </a:t>
                          </a:r>
                          <a:r>
                            <a:rPr lang="en-US" i="1" dirty="0" smtClean="0"/>
                            <a:t>skip-c</a:t>
                          </a:r>
                          <a:endParaRPr lang="en-US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8197" r="-20150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8197" r="-10089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901" t="-8197" r="-1201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126310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with Dropout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108197" r="-20150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108197" r="-10089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901" t="-108197" r="-1201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56834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without Dropout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208197" r="-20150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208197" r="-10089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901" t="-208197" r="-1201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46427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816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Some Opinions of Myself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There are two major challenges in th</a:t>
            </a:r>
            <a:r>
              <a:rPr lang="en-US" altLang="zh-CN" dirty="0" smtClean="0"/>
              <a:t>e field of computer vision, or even AI</a:t>
            </a:r>
          </a:p>
          <a:p>
            <a:pPr lvl="1"/>
            <a:r>
              <a:rPr lang="en-US" altLang="zh-CN" dirty="0" smtClean="0"/>
              <a:t>Knowledge representation: how to build a mathematical model to cover real data?</a:t>
            </a:r>
          </a:p>
          <a:p>
            <a:pPr lvl="1"/>
            <a:r>
              <a:rPr lang="en-US" altLang="zh-CN" dirty="0" smtClean="0"/>
              <a:t>Model optimization: how to train a complex model with a limited amount of data?</a:t>
            </a:r>
          </a:p>
          <a:p>
            <a:r>
              <a:rPr lang="en-US" altLang="zh-CN" dirty="0" smtClean="0"/>
              <a:t>State-of-the-art solutions?</a:t>
            </a:r>
          </a:p>
          <a:p>
            <a:pPr lvl="1"/>
            <a:r>
              <a:rPr lang="en-US" altLang="zh-CN" dirty="0" smtClean="0"/>
              <a:t>Knowledge representation: hierarchical features and interaction – as pointed out by David Marr in 1970’s</a:t>
            </a:r>
          </a:p>
          <a:p>
            <a:pPr lvl="1"/>
            <a:r>
              <a:rPr lang="en-US" altLang="zh-CN" dirty="0" smtClean="0"/>
              <a:t>Model optimization: training deep neura</a:t>
            </a:r>
            <a:r>
              <a:rPr lang="en-US" altLang="zh-CN" dirty="0" smtClean="0"/>
              <a:t>l networks – one step further, </a:t>
            </a:r>
            <a:r>
              <a:rPr lang="en-US" altLang="zh-CN" dirty="0" err="1" smtClean="0"/>
              <a:t>AutoML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812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P-DARTS: Performance on CIFAR10/100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CIFAR10 and CIFAR100 (a useful enhancement: Cutout)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234959" y="6336000"/>
            <a:ext cx="9720000" cy="5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DeVries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T.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DeVries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Improved Regularization of Convolutional Neural Networks with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Cutout, </a:t>
            </a:r>
            <a:r>
              <a:rPr lang="en-US" altLang="zh-CN" sz="1600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arXiv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1708.04552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59" y="2448000"/>
            <a:ext cx="7920000" cy="38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P-DARTS: Performance on </a:t>
            </a:r>
            <a:r>
              <a:rPr lang="en-US" dirty="0" smtClean="0"/>
              <a:t>ImageNet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ImageNet (ILSVRC2012) under the Mobile Setting</a:t>
            </a:r>
            <a:endParaRPr lang="en-US" dirty="0"/>
          </a:p>
        </p:txBody>
      </p:sp>
      <p:pic>
        <p:nvPicPr>
          <p:cNvPr id="1026" name="Picture 2" descr="Table_Image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7"/>
          <a:stretch/>
        </p:blipFill>
        <p:spPr bwMode="auto">
          <a:xfrm>
            <a:off x="2134959" y="2448000"/>
            <a:ext cx="79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3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P-DARTS: Searched Cells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Searched architectures (verification of depth gap!)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959" y="2448000"/>
            <a:ext cx="9000000" cy="42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P-DARTS: 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depth gap needs to be solved</a:t>
                </a:r>
              </a:p>
              <a:p>
                <a:pPr lvl="1"/>
                <a:r>
                  <a:rPr lang="en-US" dirty="0"/>
                  <a:t>Different properties of networks with different depths</a:t>
                </a:r>
              </a:p>
              <a:p>
                <a:pPr lvl="1"/>
                <a:r>
                  <a:rPr lang="en-US" dirty="0"/>
                  <a:t>Depth is still the key issue in deep learning</a:t>
                </a:r>
              </a:p>
              <a:p>
                <a:r>
                  <a:rPr lang="en-US" dirty="0"/>
                  <a:t>Our approach</a:t>
                </a:r>
              </a:p>
              <a:p>
                <a:pPr lvl="1"/>
                <a:r>
                  <a:rPr lang="en-US" dirty="0"/>
                  <a:t>State-of-the-art results on both CIFAR10/100 and ImageNet</a:t>
                </a:r>
              </a:p>
              <a:p>
                <a:pPr lvl="1"/>
                <a:r>
                  <a:rPr lang="en-US" dirty="0"/>
                  <a:t>Search cost as small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0.3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GPU-days</a:t>
                </a:r>
                <a:endParaRPr lang="en-US" dirty="0"/>
              </a:p>
              <a:p>
                <a:r>
                  <a:rPr lang="en-US" dirty="0"/>
                  <a:t>Future directions</a:t>
                </a:r>
              </a:p>
              <a:p>
                <a:pPr lvl="1"/>
                <a:r>
                  <a:rPr lang="en-US" dirty="0"/>
                  <a:t>Directly searching on </a:t>
                </a:r>
                <a:r>
                  <a:rPr lang="en-US" dirty="0" smtClean="0"/>
                  <a:t>ImageNet</a:t>
                </a:r>
              </a:p>
              <a:p>
                <a:pPr lvl="1"/>
                <a:r>
                  <a:rPr lang="en-US" dirty="0"/>
                  <a:t>There are many unsolved issues on NAS</a:t>
                </a:r>
                <a:r>
                  <a:rPr lang="en-US" dirty="0" smtClean="0"/>
                  <a:t>!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8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PC-DARTS</a:t>
            </a:r>
            <a:r>
              <a:rPr lang="en-US" dirty="0"/>
              <a:t>: </a:t>
            </a:r>
            <a:r>
              <a:rPr lang="en-US" dirty="0" smtClean="0"/>
              <a:t>A More Powerful 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We still build our approach upon DARTS</a:t>
                </a:r>
                <a:endParaRPr lang="en-US" dirty="0"/>
              </a:p>
              <a:p>
                <a:r>
                  <a:rPr lang="en-US" dirty="0" smtClean="0"/>
                  <a:t>We proposed a new approach named Partially-Connected DARTS</a:t>
                </a:r>
              </a:p>
              <a:p>
                <a:pPr lvl="1"/>
                <a:r>
                  <a:rPr lang="en-US" dirty="0"/>
                  <a:t>An alternative approach to deal with the over-fitting issue of DARTS</a:t>
                </a:r>
              </a:p>
              <a:p>
                <a:pPr lvl="1"/>
                <a:r>
                  <a:rPr lang="en-US" dirty="0" smtClean="0"/>
                  <a:t>Using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partial channel connection</a:t>
                </a:r>
                <a:r>
                  <a:rPr lang="en-US" dirty="0" smtClean="0"/>
                  <a:t> as regularization</a:t>
                </a:r>
              </a:p>
              <a:p>
                <a:pPr lvl="1"/>
                <a:r>
                  <a:rPr lang="en-US" dirty="0" smtClean="0"/>
                  <a:t>This method is even more stable, which can be directly searched on ImageNet</a:t>
                </a:r>
              </a:p>
              <a:p>
                <a:r>
                  <a:rPr lang="en-US" dirty="0" smtClean="0"/>
                  <a:t>We obtained nice results</a:t>
                </a:r>
              </a:p>
              <a:p>
                <a:pPr lvl="1"/>
                <a:r>
                  <a:rPr lang="en-US" dirty="0"/>
                  <a:t>SOTA </a:t>
                </a:r>
                <a:r>
                  <a:rPr lang="en-US" dirty="0" smtClean="0"/>
                  <a:t>accuracy by </a:t>
                </a:r>
                <a:r>
                  <a:rPr lang="en-US" dirty="0"/>
                  <a:t>the searched networks on </a:t>
                </a:r>
                <a:r>
                  <a:rPr lang="en-US" dirty="0" smtClean="0"/>
                  <a:t>ImageNet</a:t>
                </a:r>
                <a:endParaRPr lang="en-US" dirty="0"/>
              </a:p>
              <a:p>
                <a:pPr lvl="1"/>
                <a:r>
                  <a:rPr lang="en-US" dirty="0"/>
                  <a:t>Search cost as small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06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GPU-days (one single GPU,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1.5</m:t>
                    </m:r>
                  </m:oMath>
                </a14:m>
                <a:r>
                  <a:rPr lang="en-US" dirty="0" smtClean="0"/>
                  <a:t> hours) on CIFAR10/100, 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dirty="0" smtClean="0"/>
                  <a:t> GPU-days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 smtClean="0"/>
                  <a:t> GPUs,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11.5</m:t>
                    </m:r>
                  </m:oMath>
                </a14:m>
                <a:r>
                  <a:rPr lang="en-US" dirty="0" smtClean="0"/>
                  <a:t> hours) on ImageNet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234959" y="6084000"/>
            <a:ext cx="9720000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H. Liu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DARTS: Differentiable Architecture Search,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[Xu,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Y. Xu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PC-DARTS: Partial Channel Connections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for Memory-Efficient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Differentiable Architecture Search,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submitted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2019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0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PC-DARTS: Illustration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Partial channel connection and edge normalization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801" b="1597"/>
          <a:stretch/>
        </p:blipFill>
        <p:spPr>
          <a:xfrm>
            <a:off x="2134959" y="2412000"/>
            <a:ext cx="7920000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PC-DARTS</a:t>
            </a:r>
            <a:r>
              <a:rPr lang="en-US" dirty="0"/>
              <a:t>: Performance on </a:t>
            </a:r>
            <a:r>
              <a:rPr lang="en-US" dirty="0" smtClean="0"/>
              <a:t>ImageNet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ImageNet (ILSVRC2012) under the Mobile Setting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407" b="353"/>
          <a:stretch/>
        </p:blipFill>
        <p:spPr>
          <a:xfrm>
            <a:off x="2494959" y="2448000"/>
            <a:ext cx="7200000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PC-DARTS: 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Regularization is still a big issue</a:t>
                </a:r>
              </a:p>
              <a:p>
                <a:pPr lvl="1"/>
                <a:r>
                  <a:rPr lang="en-US" dirty="0" smtClean="0"/>
                  <a:t>Partial channel connection in order to prevent over-fitting</a:t>
                </a:r>
                <a:endParaRPr lang="en-US" dirty="0"/>
              </a:p>
              <a:p>
                <a:pPr lvl="1"/>
                <a:r>
                  <a:rPr lang="en-US" dirty="0" smtClean="0"/>
                  <a:t>Edge normalization in order to make partial channel connection work more stable</a:t>
                </a:r>
                <a:endParaRPr lang="en-US" dirty="0"/>
              </a:p>
              <a:p>
                <a:r>
                  <a:rPr lang="en-US" dirty="0"/>
                  <a:t>Our approach</a:t>
                </a:r>
              </a:p>
              <a:p>
                <a:pPr lvl="1"/>
                <a:r>
                  <a:rPr lang="en-US" dirty="0"/>
                  <a:t>State-of-the-art results on </a:t>
                </a:r>
                <a:r>
                  <a:rPr lang="en-US" dirty="0" smtClean="0"/>
                  <a:t>ImageNet</a:t>
                </a:r>
                <a:endParaRPr lang="en-US" dirty="0"/>
              </a:p>
              <a:p>
                <a:pPr lvl="1"/>
                <a:r>
                  <a:rPr lang="en-US" dirty="0"/>
                  <a:t>Search cost as small as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06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GPU-days</a:t>
                </a:r>
                <a:endParaRPr lang="en-US" dirty="0"/>
              </a:p>
              <a:p>
                <a:r>
                  <a:rPr lang="en-US" dirty="0"/>
                  <a:t>Future directions</a:t>
                </a:r>
              </a:p>
              <a:p>
                <a:pPr lvl="1"/>
                <a:r>
                  <a:rPr lang="en-US" dirty="0" smtClean="0"/>
                  <a:t>Searching </a:t>
                </a:r>
                <a:r>
                  <a:rPr lang="en-US" dirty="0"/>
                  <a:t>on </a:t>
                </a:r>
                <a:r>
                  <a:rPr lang="en-US" dirty="0" smtClean="0"/>
                  <a:t>a larger number of classes</a:t>
                </a:r>
              </a:p>
              <a:p>
                <a:pPr lvl="1"/>
                <a:r>
                  <a:rPr lang="en-US" dirty="0"/>
                  <a:t>There are many unsolved issues on NAS</a:t>
                </a:r>
                <a:r>
                  <a:rPr lang="en-US" dirty="0" smtClean="0"/>
                  <a:t>!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9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/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3458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NAS is a promising and important trend for machine learning in the future</a:t>
            </a:r>
          </a:p>
          <a:p>
            <a:pPr lvl="1"/>
            <a:r>
              <a:rPr lang="en-US" dirty="0" smtClean="0"/>
              <a:t>NAS vs. fixed architectures as deep learning vs. conventional handcrafted features</a:t>
            </a:r>
          </a:p>
          <a:p>
            <a:r>
              <a:rPr lang="en-US" dirty="0" smtClean="0"/>
              <a:t>Two important factors of NAS to be determined</a:t>
            </a:r>
          </a:p>
          <a:p>
            <a:pPr lvl="1"/>
            <a:r>
              <a:rPr lang="en-US" dirty="0" smtClean="0"/>
              <a:t>Basic building blocks: fixed or learnable</a:t>
            </a:r>
          </a:p>
          <a:p>
            <a:pPr lvl="1"/>
            <a:r>
              <a:rPr lang="en-US" dirty="0" smtClean="0"/>
              <a:t>The way of exploring the search space: genetic algorithm, reinforcement learning, or joint optimization</a:t>
            </a:r>
          </a:p>
          <a:p>
            <a:r>
              <a:rPr lang="en-US" dirty="0" smtClean="0"/>
              <a:t>The importance of computational power is reduced, but still significant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Fundamental Ideology of </a:t>
            </a:r>
            <a:r>
              <a:rPr lang="en-US" altLang="zh-CN" dirty="0" err="1" smtClean="0"/>
              <a:t>AutoML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One step further in </a:t>
            </a:r>
            <a:r>
              <a:rPr lang="en-US" altLang="zh-CN" dirty="0" smtClean="0"/>
              <a:t>discarding human expertise and </a:t>
            </a:r>
            <a:r>
              <a:rPr lang="en-US" altLang="zh-CN" dirty="0" smtClean="0"/>
              <a:t>trusting training data</a:t>
            </a:r>
          </a:p>
          <a:p>
            <a:pPr lvl="1"/>
            <a:r>
              <a:rPr lang="en-US" altLang="zh-CN" dirty="0" smtClean="0"/>
              <a:t>Background: the big data era</a:t>
            </a:r>
          </a:p>
          <a:p>
            <a:pPr lvl="1"/>
            <a:r>
              <a:rPr lang="en-US" altLang="zh-CN" dirty="0" smtClean="0"/>
              <a:t>Knowing this principle helps to discriminate which work is good for </a:t>
            </a:r>
            <a:r>
              <a:rPr lang="en-US" altLang="zh-CN" dirty="0" err="1" smtClean="0"/>
              <a:t>AutoML</a:t>
            </a:r>
            <a:endParaRPr lang="en-US" altLang="zh-CN" dirty="0"/>
          </a:p>
          <a:p>
            <a:r>
              <a:rPr lang="en-US" altLang="zh-CN" dirty="0" smtClean="0"/>
              <a:t>Very promising for the industry, in particular companies like Huawei</a:t>
            </a:r>
          </a:p>
          <a:p>
            <a:pPr lvl="1"/>
            <a:r>
              <a:rPr lang="en-US" altLang="zh-CN" dirty="0" smtClean="0"/>
              <a:t>Engineers often do not have so much expertise</a:t>
            </a:r>
          </a:p>
          <a:p>
            <a:pPr lvl="1"/>
            <a:r>
              <a:rPr lang="en-US" altLang="zh-CN" dirty="0" smtClean="0"/>
              <a:t>But you very much need to develop different models in a short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404234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Applications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searched architectures were verified effective for transfer learning tasks</a:t>
                </a:r>
              </a:p>
              <a:p>
                <a:pPr lvl="1"/>
                <a:r>
                  <a:rPr lang="en-US" dirty="0" err="1" smtClean="0"/>
                  <a:t>NASNet</a:t>
                </a:r>
                <a:r>
                  <a:rPr lang="en-US" dirty="0" smtClean="0"/>
                  <a:t> outperformed ResNet101 in object detection by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4%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Take-home message: stronger architectures are often transferrable</a:t>
                </a:r>
              </a:p>
              <a:p>
                <a:r>
                  <a:rPr lang="en-US" dirty="0" smtClean="0"/>
                  <a:t>The ability of NAS in other vision tasks</a:t>
                </a:r>
              </a:p>
              <a:p>
                <a:pPr lvl="1"/>
                <a:r>
                  <a:rPr lang="en-US" dirty="0" smtClean="0"/>
                  <a:t>Preliminary success in semantic segmentation, object detection, </a:t>
                </a:r>
                <a:r>
                  <a:rPr lang="en-US" i="1" dirty="0" smtClean="0"/>
                  <a:t>etc.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5" t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234959" y="5076000"/>
            <a:ext cx="9720000" cy="17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 Transferable Architectures for Scalable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Recognition,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[Chen,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L. Chen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Searching for Efficient Multi-Scale Architectures for Dense Image Prediction,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NIPS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2018.</a:t>
            </a:r>
            <a:endParaRPr lang="en-US" altLang="zh-CN" sz="1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[Liu,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C. Liu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Auto-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DeepLab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Hierarchical Neural Architecture Search for Semantic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Segmentation,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Ghiasi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G.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Ghiasi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NAS-FPN: Learning Scalable Feature Pyramid Architecture for Object Detection,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2019.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Currently, the search space is constrained by the </a:t>
            </a:r>
            <a:r>
              <a:rPr lang="en-US" dirty="0" smtClean="0">
                <a:solidFill>
                  <a:srgbClr val="FFFF00"/>
                </a:solidFill>
              </a:rPr>
              <a:t>limited types of building blocks</a:t>
            </a:r>
          </a:p>
          <a:p>
            <a:pPr lvl="1"/>
            <a:r>
              <a:rPr lang="en-US" dirty="0" smtClean="0"/>
              <a:t>It is not guaranteed that the current building blocks are optimal</a:t>
            </a:r>
          </a:p>
          <a:p>
            <a:pPr lvl="1"/>
            <a:r>
              <a:rPr lang="en-US" dirty="0" smtClean="0"/>
              <a:t>It remains to explore the possibility of searching into the building blocks</a:t>
            </a:r>
            <a:endParaRPr lang="en-US" dirty="0"/>
          </a:p>
          <a:p>
            <a:r>
              <a:rPr lang="en-US" dirty="0" smtClean="0"/>
              <a:t>Currently, the searched architectures are </a:t>
            </a:r>
            <a:r>
              <a:rPr lang="en-US" dirty="0" smtClean="0">
                <a:solidFill>
                  <a:srgbClr val="FFFF00"/>
                </a:solidFill>
              </a:rPr>
              <a:t>not friendly to hardware</a:t>
            </a:r>
          </a:p>
          <a:p>
            <a:pPr lvl="1"/>
            <a:r>
              <a:rPr lang="en-US" dirty="0" smtClean="0"/>
              <a:t>Which leads to dramatically slow speed in network training</a:t>
            </a:r>
          </a:p>
          <a:p>
            <a:r>
              <a:rPr lang="en-US" dirty="0" smtClean="0"/>
              <a:t>Currently, the searched architectures are </a:t>
            </a:r>
            <a:r>
              <a:rPr lang="en-US" dirty="0" smtClean="0">
                <a:solidFill>
                  <a:srgbClr val="FFFF00"/>
                </a:solidFill>
              </a:rPr>
              <a:t>task-specific</a:t>
            </a:r>
          </a:p>
          <a:p>
            <a:pPr lvl="1"/>
            <a:r>
              <a:rPr lang="en-US" dirty="0" smtClean="0"/>
              <a:t>This may not be a problem, but an ideal vision system should be generalized</a:t>
            </a:r>
            <a:endParaRPr lang="en-US" dirty="0"/>
          </a:p>
          <a:p>
            <a:r>
              <a:rPr lang="en-US" dirty="0" smtClean="0"/>
              <a:t>Currently, the searching process is </a:t>
            </a:r>
            <a:r>
              <a:rPr lang="en-US" dirty="0" smtClean="0">
                <a:solidFill>
                  <a:srgbClr val="FFFF00"/>
                </a:solidFill>
              </a:rPr>
              <a:t>not yet stable</a:t>
            </a:r>
          </a:p>
          <a:p>
            <a:pPr lvl="1"/>
            <a:r>
              <a:rPr lang="en-US" dirty="0" smtClean="0"/>
              <a:t>We desire a framework as generalized as regular deep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4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Thanks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Candara" panose="020E0502030303020204" pitchFamily="34" charset="0"/>
              </a:rPr>
              <a:t>Questions, please?</a:t>
            </a:r>
            <a:endParaRPr lang="zh-CN" altLang="en-U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Neural Architecture Search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Neural Architecture Search (NAS)</a:t>
            </a:r>
          </a:p>
          <a:p>
            <a:pPr lvl="1"/>
            <a:r>
              <a:rPr lang="en-US" dirty="0" smtClean="0"/>
              <a:t>Instead of manually designing neural network architecture (</a:t>
            </a:r>
            <a:r>
              <a:rPr lang="en-US" i="1" dirty="0" smtClean="0"/>
              <a:t>e.g.</a:t>
            </a:r>
            <a:r>
              <a:rPr lang="en-US" dirty="0" smtClean="0"/>
              <a:t>, </a:t>
            </a:r>
            <a:r>
              <a:rPr lang="en-US" dirty="0" err="1" smtClean="0"/>
              <a:t>AlexNet</a:t>
            </a:r>
            <a:r>
              <a:rPr lang="en-US" dirty="0" smtClean="0"/>
              <a:t>, </a:t>
            </a:r>
            <a:r>
              <a:rPr lang="en-US" dirty="0" err="1" smtClean="0"/>
              <a:t>VGGNet</a:t>
            </a:r>
            <a:r>
              <a:rPr lang="en-US" dirty="0" smtClean="0"/>
              <a:t>, </a:t>
            </a:r>
            <a:r>
              <a:rPr lang="en-US" dirty="0" err="1" smtClean="0"/>
              <a:t>GoogLeNet</a:t>
            </a:r>
            <a:r>
              <a:rPr lang="en-US" dirty="0" smtClean="0"/>
              <a:t>, </a:t>
            </a:r>
            <a:r>
              <a:rPr lang="en-US" dirty="0" err="1" smtClean="0"/>
              <a:t>ResNet</a:t>
            </a:r>
            <a:r>
              <a:rPr lang="en-US" dirty="0" smtClean="0"/>
              <a:t>, </a:t>
            </a:r>
            <a:r>
              <a:rPr lang="en-US" dirty="0" err="1" smtClean="0"/>
              <a:t>DenseNet</a:t>
            </a:r>
            <a:r>
              <a:rPr lang="en-US" dirty="0" smtClean="0"/>
              <a:t>, </a:t>
            </a:r>
            <a:r>
              <a:rPr lang="en-US" i="1" dirty="0" smtClean="0"/>
              <a:t>etc.</a:t>
            </a:r>
            <a:r>
              <a:rPr lang="en-US" dirty="0" smtClean="0"/>
              <a:t>), exploring the possibility of discovering unexplored architecture with automatic algorithms</a:t>
            </a:r>
            <a:endParaRPr lang="en-US" dirty="0"/>
          </a:p>
          <a:p>
            <a:r>
              <a:rPr lang="en-US" dirty="0" smtClean="0"/>
              <a:t>Why is NAS important?</a:t>
            </a:r>
          </a:p>
          <a:p>
            <a:pPr lvl="1"/>
            <a:r>
              <a:rPr lang="en-US" dirty="0" smtClean="0"/>
              <a:t>A step from manual model design to automatic model design (analogy: deep learning vs. conventional approaches)</a:t>
            </a:r>
          </a:p>
          <a:p>
            <a:pPr lvl="1"/>
            <a:r>
              <a:rPr lang="en-US" dirty="0" smtClean="0"/>
              <a:t>Able to develop data-specific models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1234959" y="5076000"/>
            <a:ext cx="9720000" cy="176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Krizhevsky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2012] </a:t>
            </a:r>
            <a:r>
              <a:rPr lang="en-US" altLang="zh-CN" sz="1600" b="1" dirty="0">
                <a:solidFill>
                  <a:srgbClr val="FFFF00"/>
                </a:solidFill>
              </a:rPr>
              <a:t>A. </a:t>
            </a:r>
            <a:r>
              <a:rPr lang="en-US" altLang="zh-CN" sz="1600" b="1" dirty="0" err="1">
                <a:solidFill>
                  <a:srgbClr val="FFFF00"/>
                </a:solidFill>
              </a:rPr>
              <a:t>Krizhevsky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ImageNet Classification with Deep Convolutional Neural Networks,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NIPS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2012.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Simonyan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2015]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K.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Simonyan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Very Deep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Convolutional Networks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for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Large-scale Image Recognition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ICLR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2015.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Szegedy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2015]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C.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Szegedy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Going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Deeper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with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Convolutions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2015.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[He, 2016]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K. He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Deep Residual Learning for Image Recognition,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2016.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[Huang,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G. Huang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Densely Connected Convolutional Networks,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5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Examples </a:t>
            </a:r>
            <a:r>
              <a:rPr lang="en-US" smtClean="0"/>
              <a:t>and Comparison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comparison: </a:t>
            </a:r>
            <a:r>
              <a:rPr lang="en-US" dirty="0" err="1" smtClean="0"/>
              <a:t>ResNet</a:t>
            </a:r>
            <a:r>
              <a:rPr lang="en-US" dirty="0" smtClean="0"/>
              <a:t>, </a:t>
            </a:r>
            <a:r>
              <a:rPr lang="en-US" dirty="0" err="1" smtClean="0"/>
              <a:t>GeNet</a:t>
            </a:r>
            <a:r>
              <a:rPr lang="en-US" dirty="0" smtClean="0"/>
              <a:t>, </a:t>
            </a:r>
            <a:r>
              <a:rPr lang="en-US" dirty="0" err="1" smtClean="0"/>
              <a:t>NASNet</a:t>
            </a:r>
            <a:r>
              <a:rPr lang="en-US" dirty="0" smtClean="0"/>
              <a:t> and </a:t>
            </a:r>
            <a:r>
              <a:rPr lang="en-US" dirty="0" err="1" smtClean="0"/>
              <a:t>ENASNet</a:t>
            </a:r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234959" y="5832000"/>
            <a:ext cx="9720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[He, 2016] </a:t>
            </a:r>
            <a:r>
              <a:rPr lang="en-US" altLang="zh-CN" sz="1600" b="1" dirty="0">
                <a:solidFill>
                  <a:srgbClr val="FFFF00"/>
                </a:solidFill>
              </a:rPr>
              <a:t>K. He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Deep Residual Learning for Image Recognition,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2016.</a:t>
            </a: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[Xie, 2017]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L. Xie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Genetic CNN,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ICCV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2017.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[</a:t>
            </a:r>
            <a:r>
              <a:rPr lang="en-US" altLang="zh-CN" sz="16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2018] </a:t>
            </a:r>
            <a:r>
              <a:rPr lang="en-US" altLang="zh-CN" sz="1600" b="1" dirty="0" smtClean="0">
                <a:solidFill>
                  <a:srgbClr val="FFFF00"/>
                </a:solidFill>
              </a:rPr>
              <a:t>B. </a:t>
            </a:r>
            <a:r>
              <a:rPr lang="en-US" altLang="zh-CN" sz="1600" b="1" dirty="0" err="1" smtClean="0">
                <a:solidFill>
                  <a:srgbClr val="FFFF00"/>
                </a:solidFill>
              </a:rPr>
              <a:t>Zoph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 Transferable Architectures for Scalable Image 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Recognition, </a:t>
            </a:r>
            <a:r>
              <a:rPr lang="en-US" altLang="zh-CN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CVPR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2018.</a:t>
            </a:r>
          </a:p>
          <a:p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[Pham, 2018] </a:t>
            </a:r>
            <a:r>
              <a:rPr lang="en-US" altLang="zh-CN" sz="1600" b="1" dirty="0">
                <a:solidFill>
                  <a:srgbClr val="FFFF00"/>
                </a:solidFill>
              </a:rPr>
              <a:t>H. Pham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et al.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Efficient Neural Architecture Search via Parameter Sharing, </a:t>
            </a:r>
            <a:r>
              <a:rPr lang="en-US" altLang="zh-CN" sz="16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ICML</a:t>
            </a:r>
            <a:r>
              <a:rPr lang="en-US" altLang="zh-CN" sz="1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2018</a:t>
            </a:r>
            <a:r>
              <a:rPr lang="en-US" altLang="zh-CN" sz="1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US" altLang="zh-CN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2340000"/>
            <a:ext cx="614050" cy="3600000"/>
          </a:xfrm>
          <a:prstGeom prst="rect">
            <a:avLst/>
          </a:pr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000" y="2340000"/>
            <a:ext cx="2197701" cy="3600000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00" y="2340000"/>
            <a:ext cx="2503791" cy="360000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0000" y="2340000"/>
            <a:ext cx="107063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Neural Architecture Search: what and why?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A generalized framework of Neural Architecture Search</a:t>
            </a:r>
          </a:p>
          <a:p>
            <a:r>
              <a:rPr lang="en-US" altLang="zh-CN" dirty="0"/>
              <a:t>Evolution-based approaches</a:t>
            </a:r>
          </a:p>
          <a:p>
            <a:r>
              <a:rPr lang="en-US" altLang="zh-CN" dirty="0"/>
              <a:t>Reinforcement-learning-based approaches</a:t>
            </a:r>
          </a:p>
          <a:p>
            <a:r>
              <a:rPr lang="en-US" altLang="zh-CN" dirty="0"/>
              <a:t>Towards one-shot architecture search</a:t>
            </a:r>
          </a:p>
          <a:p>
            <a:r>
              <a:rPr lang="en-US" altLang="zh-CN" dirty="0"/>
              <a:t>Applications to a wide range of vision tasks</a:t>
            </a:r>
          </a:p>
          <a:p>
            <a:r>
              <a:rPr lang="en-US" altLang="zh-CN" dirty="0"/>
              <a:t>Our new progress on Neural Architecture Search</a:t>
            </a:r>
          </a:p>
          <a:p>
            <a:r>
              <a:rPr lang="en-US" altLang="zh-CN" dirty="0"/>
              <a:t>Open problems and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0032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镶边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800080"/>
      </a:folHlink>
    </a:clrScheme>
    <a:fontScheme name="镶边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镶边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TM02900771[[fn=切片]]</Template>
  <TotalTime>22596</TotalTime>
  <Words>4146</Words>
  <Application>Microsoft Office PowerPoint</Application>
  <PresentationFormat>宽屏</PresentationFormat>
  <Paragraphs>624</Paragraphs>
  <Slides>62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62</vt:i4>
      </vt:variant>
    </vt:vector>
  </HeadingPairs>
  <TitlesOfParts>
    <vt:vector size="74" baseType="lpstr">
      <vt:lpstr>宋体</vt:lpstr>
      <vt:lpstr>Calibri</vt:lpstr>
      <vt:lpstr>Calibri Light</vt:lpstr>
      <vt:lpstr>Cambria Math</vt:lpstr>
      <vt:lpstr>Candara</vt:lpstr>
      <vt:lpstr>Corbel</vt:lpstr>
      <vt:lpstr>Courier New</vt:lpstr>
      <vt:lpstr>Wingdings</vt:lpstr>
      <vt:lpstr>Wingdings 2</vt:lpstr>
      <vt:lpstr>HDOfficeLightV0</vt:lpstr>
      <vt:lpstr>1_HDOfficeLightV0</vt:lpstr>
      <vt:lpstr>镶边</vt:lpstr>
      <vt:lpstr>Neural Architecture Search: The Next Half Generation of Machine Learning</vt:lpstr>
      <vt:lpstr>Outline</vt:lpstr>
      <vt:lpstr>Outline</vt:lpstr>
      <vt:lpstr>Take-Home Messages</vt:lpstr>
      <vt:lpstr>Some Opinions of Myself</vt:lpstr>
      <vt:lpstr>Fundamental Ideology of AutoML</vt:lpstr>
      <vt:lpstr>Introduction: Neural Architecture Search</vt:lpstr>
      <vt:lpstr>Introduction: Examples and Comparison</vt:lpstr>
      <vt:lpstr>Outline</vt:lpstr>
      <vt:lpstr>Framework: Trial and Update</vt:lpstr>
      <vt:lpstr>Framework: Building Blocks</vt:lpstr>
      <vt:lpstr>Framework: Search</vt:lpstr>
      <vt:lpstr>Framework: Evaluation</vt:lpstr>
      <vt:lpstr>Outline</vt:lpstr>
      <vt:lpstr>Genetic CNN</vt:lpstr>
      <vt:lpstr>Genetic CNN</vt:lpstr>
      <vt:lpstr>Genetic CNN</vt:lpstr>
      <vt:lpstr>Large-Scale Evolution of Image Classifiers</vt:lpstr>
      <vt:lpstr>Large-Scale Evolution of Image Classifiers</vt:lpstr>
      <vt:lpstr>Representative Work on NAS</vt:lpstr>
      <vt:lpstr>NAS with Reinforcement Learning</vt:lpstr>
      <vt:lpstr>NAS Network</vt:lpstr>
      <vt:lpstr>Progressive NAS</vt:lpstr>
      <vt:lpstr>Regularized Evolution</vt:lpstr>
      <vt:lpstr>Representative Work on NAS</vt:lpstr>
      <vt:lpstr>Efficient NAS by Network Transformation</vt:lpstr>
      <vt:lpstr>Efficient NAS via Parameter Sharing</vt:lpstr>
      <vt:lpstr>Differentiable Architecture Search</vt:lpstr>
      <vt:lpstr>Differentiable Architecture Search</vt:lpstr>
      <vt:lpstr>Proxyless NAS</vt:lpstr>
      <vt:lpstr>Probabilistic NAS</vt:lpstr>
      <vt:lpstr>Single-Path One-Shot NAS</vt:lpstr>
      <vt:lpstr>Architecture Search, Anneal and Prune</vt:lpstr>
      <vt:lpstr>EfficientNet: Conservative but SOTA</vt:lpstr>
      <vt:lpstr>Randomly Wired Neural Networks</vt:lpstr>
      <vt:lpstr>Representative Work on NAS</vt:lpstr>
      <vt:lpstr>Auto-Deeplab</vt:lpstr>
      <vt:lpstr>NAS-FPN</vt:lpstr>
      <vt:lpstr>Auto-ReID</vt:lpstr>
      <vt:lpstr>GraphNAS</vt:lpstr>
      <vt:lpstr>V-NAS</vt:lpstr>
      <vt:lpstr>Automatic Data-Augmentation</vt:lpstr>
      <vt:lpstr>More Work for Your Reference</vt:lpstr>
      <vt:lpstr>Outline</vt:lpstr>
      <vt:lpstr>We focus on Differentiable Search</vt:lpstr>
      <vt:lpstr>P-DARTS: Overview</vt:lpstr>
      <vt:lpstr>P-DARTS: Motivation</vt:lpstr>
      <vt:lpstr>P-DARTS: Search Space Approximation</vt:lpstr>
      <vt:lpstr>P-DARTS: Search Space Regularization</vt:lpstr>
      <vt:lpstr>P-DARTS: Performance on CIFAR10/100</vt:lpstr>
      <vt:lpstr>P-DARTS: Performance on ImageNet</vt:lpstr>
      <vt:lpstr>P-DARTS: Searched Cells</vt:lpstr>
      <vt:lpstr>P-DARTS: Summary</vt:lpstr>
      <vt:lpstr>PC-DARTS: A More Powerful Approach</vt:lpstr>
      <vt:lpstr>PC-DARTS: Illustration</vt:lpstr>
      <vt:lpstr>PC-DARTS: Performance on ImageNet</vt:lpstr>
      <vt:lpstr>PC-DARTS: Summary</vt:lpstr>
      <vt:lpstr>Outline</vt:lpstr>
      <vt:lpstr>Conclusions</vt:lpstr>
      <vt:lpstr>Related Applications</vt:lpstr>
      <vt:lpstr>Future Directions</vt:lpstr>
      <vt:lpstr>Thanks</vt:lpstr>
    </vt:vector>
  </TitlesOfParts>
  <Company>MSRA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My Experiences</dc:title>
  <dc:creator>Lingxi Xie (Person Consulting)</dc:creator>
  <cp:lastModifiedBy>Xie Lingxi</cp:lastModifiedBy>
  <cp:revision>1183</cp:revision>
  <dcterms:created xsi:type="dcterms:W3CDTF">2014-12-01T16:16:00Z</dcterms:created>
  <dcterms:modified xsi:type="dcterms:W3CDTF">2019-09-10T08:31:41Z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1033-10.2.0.5845</vt:lpwstr>
  </property>
</Properties>
</file>