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67" r:id="rId2"/>
    <p:sldMasterId id="2147483875" r:id="rId3"/>
  </p:sldMasterIdLst>
  <p:notesMasterIdLst>
    <p:notesMasterId r:id="rId47"/>
  </p:notesMasterIdLst>
  <p:sldIdLst>
    <p:sldId id="257" r:id="rId4"/>
    <p:sldId id="273" r:id="rId5"/>
    <p:sldId id="289" r:id="rId6"/>
    <p:sldId id="312" r:id="rId7"/>
    <p:sldId id="276" r:id="rId8"/>
    <p:sldId id="301" r:id="rId9"/>
    <p:sldId id="277" r:id="rId10"/>
    <p:sldId id="290" r:id="rId11"/>
    <p:sldId id="292" r:id="rId12"/>
    <p:sldId id="293" r:id="rId13"/>
    <p:sldId id="294" r:id="rId14"/>
    <p:sldId id="295" r:id="rId15"/>
    <p:sldId id="278" r:id="rId16"/>
    <p:sldId id="291" r:id="rId17"/>
    <p:sldId id="288" r:id="rId18"/>
    <p:sldId id="287" r:id="rId19"/>
    <p:sldId id="296" r:id="rId20"/>
    <p:sldId id="286" r:id="rId21"/>
    <p:sldId id="279" r:id="rId22"/>
    <p:sldId id="302" r:id="rId23"/>
    <p:sldId id="285" r:id="rId24"/>
    <p:sldId id="284" r:id="rId25"/>
    <p:sldId id="304" r:id="rId26"/>
    <p:sldId id="282" r:id="rId27"/>
    <p:sldId id="305" r:id="rId28"/>
    <p:sldId id="306" r:id="rId29"/>
    <p:sldId id="298" r:id="rId30"/>
    <p:sldId id="280" r:id="rId31"/>
    <p:sldId id="303" r:id="rId32"/>
    <p:sldId id="307" r:id="rId33"/>
    <p:sldId id="308" r:id="rId34"/>
    <p:sldId id="309" r:id="rId35"/>
    <p:sldId id="310" r:id="rId36"/>
    <p:sldId id="311" r:id="rId37"/>
    <p:sldId id="313" r:id="rId38"/>
    <p:sldId id="314" r:id="rId39"/>
    <p:sldId id="315" r:id="rId40"/>
    <p:sldId id="316" r:id="rId41"/>
    <p:sldId id="317" r:id="rId42"/>
    <p:sldId id="297" r:id="rId43"/>
    <p:sldId id="299" r:id="rId44"/>
    <p:sldId id="300" r:id="rId45"/>
    <p:sldId id="27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22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7206-E74B-4000-9871-BE9148DC78DF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F8B96-C865-4525-844A-9F97EE432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0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Here are some sample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segmentation</a:t>
            </a:r>
            <a:r>
              <a:rPr lang="en-US" altLang="zh-CN" baseline="0" dirty="0" smtClean="0"/>
              <a:t> results without fine-tuning. We show three samples: a good case, a moderate case and a poor case. The image with a red box at the corner is the ground-truth. The initial results are not good enough yet.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B126-FBE1-4A91-BE37-5CEE375F60F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0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Here, we show the visualization results of</a:t>
                </a:r>
                <a:r>
                  <a:rPr lang="en-US" altLang="zh-CN" baseline="0" dirty="0" smtClean="0"/>
                  <a:t> performing fine-tuning on the worse case (initial DSC is </a:t>
                </a:r>
                <a14:m>
                  <m:oMath xmlns:m="http://schemas.openxmlformats.org/officeDocument/2006/math"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45.42%</m:t>
                    </m:r>
                  </m:oMath>
                </a14:m>
                <a:r>
                  <a:rPr lang="en-US" altLang="zh-CN" baseline="0" dirty="0" smtClean="0"/>
                  <a:t>). We can see that fine-tuning improves the segmentation result (measured by DSC) significantly, although after </a:t>
                </a:r>
                <a14:m>
                  <m:oMath xmlns:m="http://schemas.openxmlformats.org/officeDocument/2006/math"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baseline="0" dirty="0" smtClean="0"/>
                  <a:t> iterations, it is difficult to observe significant changes visually.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Here, we show the visualization results of</a:t>
                </a:r>
                <a:r>
                  <a:rPr lang="en-US" altLang="zh-CN" baseline="0" dirty="0" smtClean="0"/>
                  <a:t> performing fine-tuning on the worse case (initial DSC is 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45.42%</a:t>
                </a:r>
                <a:r>
                  <a:rPr lang="en-US" altLang="zh-CN" baseline="0" dirty="0" smtClean="0"/>
                  <a:t>). We can see that fine-tuning improves the segmentation result (measured by DSC) significantly, although after 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3</a:t>
                </a:r>
                <a:r>
                  <a:rPr lang="en-US" altLang="zh-CN" baseline="0" dirty="0" smtClean="0"/>
                  <a:t> iterations, it is difficult to observe significant changes visually.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B126-FBE1-4A91-BE37-5CEE375F60F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53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B126-FBE1-4A91-BE37-5CEE375F60F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7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B126-FBE1-4A91-BE37-5CEE375F60F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73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B126-FBE1-4A91-BE37-5CEE375F60F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98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B126-FBE1-4A91-BE37-5CEE375F60F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90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9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2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0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5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86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6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0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1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02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4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3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37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57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88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13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67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9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2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62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01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5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0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5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643C1BF-822B-4FEA-8521-4039DD2B5D8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7921A4A-7AD2-47C5-8F60-844A36B5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39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42.pn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gi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48.png"/><Relationship Id="rId1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52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56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54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79.png"/><Relationship Id="rId18" Type="http://schemas.openxmlformats.org/officeDocument/2006/relationships/image" Target="../media/image94.png"/><Relationship Id="rId3" Type="http://schemas.openxmlformats.org/officeDocument/2006/relationships/image" Target="../media/image83.png"/><Relationship Id="rId21" Type="http://schemas.openxmlformats.org/officeDocument/2006/relationships/image" Target="../media/image97.png"/><Relationship Id="rId7" Type="http://schemas.openxmlformats.org/officeDocument/2006/relationships/image" Target="../media/image87.png"/><Relationship Id="rId12" Type="http://schemas.openxmlformats.org/officeDocument/2006/relationships/image" Target="../media/image7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0.png"/><Relationship Id="rId5" Type="http://schemas.openxmlformats.org/officeDocument/2006/relationships/image" Target="../media/image85.png"/><Relationship Id="rId15" Type="http://schemas.openxmlformats.org/officeDocument/2006/relationships/image" Target="../media/image71.png"/><Relationship Id="rId23" Type="http://schemas.openxmlformats.org/officeDocument/2006/relationships/image" Target="../media/image99.png"/><Relationship Id="rId10" Type="http://schemas.openxmlformats.org/officeDocument/2006/relationships/image" Target="../media/image90.png"/><Relationship Id="rId19" Type="http://schemas.openxmlformats.org/officeDocument/2006/relationships/image" Target="../media/image9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80.png"/><Relationship Id="rId22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hyperlink" Target="http://ml.cs.tsinghua.edu.cn/~lingxi/Projects/OrganSegC2F.html" TargetMode="Externa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iki.cancerimagingarchive.net/display/Public/Pancreas-CT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Segmentation from CT Scan:</a:t>
            </a:r>
            <a:br>
              <a:rPr lang="en-US" altLang="zh-CN" sz="4800" dirty="0" smtClean="0"/>
            </a:br>
            <a:r>
              <a:rPr lang="en-US" altLang="zh-CN" sz="4800" dirty="0" smtClean="0"/>
              <a:t>Pancreas, Cyst and Beyond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err="1" smtClean="0"/>
              <a:t>Yuyin</a:t>
            </a:r>
            <a:r>
              <a:rPr lang="en-US" altLang="zh-CN" b="1" dirty="0" smtClean="0"/>
              <a:t> Zhou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Lingxi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>, Yan Wang, Wei </a:t>
            </a:r>
            <a:r>
              <a:rPr lang="en-US" altLang="zh-CN" dirty="0" err="1" smtClean="0"/>
              <a:t>Shen</a:t>
            </a:r>
            <a:r>
              <a:rPr lang="en-US" altLang="zh-CN" dirty="0" smtClean="0"/>
              <a:t>, Elliot K. Fishman, Alan L. </a:t>
            </a:r>
            <a:r>
              <a:rPr lang="en-US" altLang="zh-CN" dirty="0" err="1" smtClean="0"/>
              <a:t>Yuille</a:t>
            </a:r>
            <a:endParaRPr lang="en-US" altLang="zh-CN" dirty="0" smtClean="0"/>
          </a:p>
          <a:p>
            <a:r>
              <a:rPr lang="en-US" altLang="zh-CN" dirty="0" smtClean="0"/>
              <a:t>The Johns Hopkins University / Medicine Institute</a:t>
            </a:r>
          </a:p>
          <a:p>
            <a:r>
              <a:rPr lang="en-US" altLang="zh-CN" dirty="0" smtClean="0"/>
              <a:t>Presenter: </a:t>
            </a:r>
            <a:r>
              <a:rPr lang="en-US" altLang="zh-CN" dirty="0" err="1" smtClean="0"/>
              <a:t>Lingxi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722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Terminologies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(Illustration using the axial view)</a:t>
                </a:r>
              </a:p>
              <a:p>
                <a:r>
                  <a:rPr lang="en-US" altLang="zh-CN" dirty="0" smtClean="0"/>
                  <a:t>3D volume</a:t>
                </a:r>
              </a:p>
              <a:p>
                <a:pPr lvl="1"/>
                <a:r>
                  <a:rPr lang="en-US" altLang="zh-CN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512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×512×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 smtClean="0"/>
                  <a:t> data blob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0" t="-1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396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78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360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419644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3060356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288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270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52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cxnSp>
        <p:nvCxnSpPr>
          <p:cNvPr id="17" name="直接箭头连接符 16"/>
          <p:cNvCxnSpPr/>
          <p:nvPr/>
        </p:nvCxnSpPr>
        <p:spPr>
          <a:xfrm>
            <a:off x="8424000" y="2340000"/>
            <a:ext cx="1620000" cy="1620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2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Terminologies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(Illustration using the axial view)</a:t>
                </a:r>
              </a:p>
              <a:p>
                <a:r>
                  <a:rPr lang="en-US" altLang="zh-CN" dirty="0" smtClean="0"/>
                  <a:t>3D volume</a:t>
                </a:r>
              </a:p>
              <a:p>
                <a:pPr lvl="1"/>
                <a:r>
                  <a:rPr lang="en-US" altLang="zh-CN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512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×512×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 smtClean="0"/>
                  <a:t> data blob</a:t>
                </a:r>
              </a:p>
              <a:p>
                <a:r>
                  <a:rPr lang="en-US" altLang="zh-CN" dirty="0" smtClean="0"/>
                  <a:t>2D slice</a:t>
                </a:r>
              </a:p>
              <a:p>
                <a:pPr lvl="1"/>
                <a:r>
                  <a:rPr lang="en-US" altLang="zh-CN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512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image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0" t="-1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396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78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360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419644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3060356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288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270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52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cxnSp>
        <p:nvCxnSpPr>
          <p:cNvPr id="17" name="直接箭头连接符 16"/>
          <p:cNvCxnSpPr/>
          <p:nvPr/>
        </p:nvCxnSpPr>
        <p:spPr>
          <a:xfrm>
            <a:off x="8424000" y="2340000"/>
            <a:ext cx="1620000" cy="1620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0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Terminologies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(Illustration using the axial view)</a:t>
                </a:r>
              </a:p>
              <a:p>
                <a:r>
                  <a:rPr lang="en-US" altLang="zh-CN" dirty="0" smtClean="0"/>
                  <a:t>3D volume</a:t>
                </a:r>
              </a:p>
              <a:p>
                <a:pPr lvl="1"/>
                <a:r>
                  <a:rPr lang="en-US" altLang="zh-CN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512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×512×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 smtClean="0"/>
                  <a:t> data blob</a:t>
                </a:r>
              </a:p>
              <a:p>
                <a:r>
                  <a:rPr lang="en-US" altLang="zh-CN" dirty="0" smtClean="0"/>
                  <a:t>2D slice</a:t>
                </a:r>
              </a:p>
              <a:p>
                <a:pPr lvl="1"/>
                <a:r>
                  <a:rPr lang="en-US" altLang="zh-CN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512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image</a:t>
                </a:r>
              </a:p>
              <a:p>
                <a:r>
                  <a:rPr lang="en-US" altLang="zh-CN" dirty="0" smtClean="0"/>
                  <a:t>2.5D “cube”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 smtClean="0"/>
                  <a:t> neighboring slices</a:t>
                </a:r>
              </a:p>
              <a:p>
                <a:pPr lvl="1"/>
                <a:r>
                  <a:rPr lang="en-US" altLang="zh-CN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512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×512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data cube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 smtClean="0"/>
                  <a:t> is the </a:t>
                </a:r>
                <a:r>
                  <a:rPr lang="en-US" altLang="zh-CN" i="1" dirty="0" smtClean="0"/>
                  <a:t>thickness</a:t>
                </a:r>
                <a:r>
                  <a:rPr lang="en-US" altLang="zh-CN" dirty="0" smtClean="0"/>
                  <a:t> of the cube</a:t>
                </a:r>
              </a:p>
              <a:p>
                <a:pPr lvl="1"/>
                <a:r>
                  <a:rPr lang="en-US" altLang="zh-CN" dirty="0" smtClean="0"/>
                  <a:t>A 2.5D cube contains more </a:t>
                </a:r>
                <a:br>
                  <a:rPr lang="en-US" altLang="zh-CN" dirty="0" smtClean="0"/>
                </a:br>
                <a:r>
                  <a:rPr lang="en-US" altLang="zh-CN" dirty="0" smtClean="0"/>
                  <a:t>spatial information than a 2D slice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0" t="-1884" b="-2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360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419644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0"/>
            <a:ext cx="2304000" cy="230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25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Problem </a:t>
            </a:r>
            <a:r>
              <a:rPr lang="en-US" altLang="zh-CN" dirty="0" smtClean="0"/>
              <a:t>Statement</a:t>
            </a:r>
            <a:endParaRPr lang="en-US" altLang="zh-CN" dirty="0"/>
          </a:p>
          <a:p>
            <a:r>
              <a:rPr lang="en-US" altLang="zh-CN" dirty="0"/>
              <a:t>Dataset: Healthy vs. Pathological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Baseline Solution: Deep Convolutional Neural Networks for Segmentation</a:t>
            </a:r>
          </a:p>
          <a:p>
            <a:r>
              <a:rPr lang="en-US" altLang="zh-CN" dirty="0"/>
              <a:t>Fine-tuning for Pancreas Segmentation</a:t>
            </a:r>
          </a:p>
          <a:p>
            <a:r>
              <a:rPr lang="en-US" altLang="zh-CN" dirty="0"/>
              <a:t>Deep Supervision for Pancreatic Cyst Segmentation</a:t>
            </a:r>
          </a:p>
          <a:p>
            <a:r>
              <a:rPr lang="en-US" altLang="zh-CN" dirty="0"/>
              <a:t>Applying Our Framework to Other Organs</a:t>
            </a:r>
          </a:p>
          <a:p>
            <a:r>
              <a:rPr lang="en-US" altLang="zh-CN" dirty="0" smtClean="0"/>
              <a:t>Discussion </a:t>
            </a:r>
            <a:r>
              <a:rPr lang="en-US" altLang="zh-CN" dirty="0"/>
              <a:t>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0690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Machine Learning Perspective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Let the input 3D image be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zh-CN" dirty="0"/>
                  <a:t> and the output result (voxel-wise annotation) be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altLang="zh-CN" dirty="0"/>
                  <a:t>, the problem can be formulated as finding a </a:t>
                </a:r>
                <a:r>
                  <a:rPr lang="en-US" altLang="zh-CN" dirty="0" smtClean="0"/>
                  <a:t>function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In machine learning, the natural way is to design a model with a number of parameters </a:t>
                </a:r>
                <a14:m>
                  <m:oMath xmlns:m="http://schemas.openxmlformats.org/officeDocument/2006/math">
                    <m:r>
                      <a:rPr lang="zh-CN" altLang="en-US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en-US" altLang="zh-CN" dirty="0" smtClean="0"/>
                  <a:t>namely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CN" altLang="en-US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and use a set of training data to </a:t>
                </a:r>
                <a:r>
                  <a:rPr lang="en-US" altLang="zh-CN" dirty="0" smtClean="0"/>
                  <a:t>estimate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optimal parameters </a:t>
                </a:r>
                <a14:m>
                  <m:oMath xmlns:m="http://schemas.openxmlformats.org/officeDocument/2006/math">
                    <m:r>
                      <a:rPr lang="zh-CN" altLang="en-US" b="1" i="1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state-of-the-art machine learning solution involves deep learning, which constructs a deep convolutional neural network (CNN) for this </a:t>
                </a:r>
                <a:r>
                  <a:rPr lang="en-US" altLang="zh-CN" dirty="0" smtClean="0"/>
                  <a:t>purpose</a:t>
                </a:r>
              </a:p>
              <a:p>
                <a:pPr lvl="1"/>
                <a:r>
                  <a:rPr lang="en-US" altLang="zh-CN" dirty="0" smtClean="0"/>
                  <a:t>A hierarchical structure organized by neurons and layers</a:t>
                </a:r>
              </a:p>
              <a:p>
                <a:pPr lvl="1"/>
                <a:r>
                  <a:rPr lang="en-US" altLang="zh-CN" dirty="0"/>
                  <a:t>Requiring a sufficient number of training data to get well trained, and powerful computational resources </a:t>
                </a:r>
                <a:r>
                  <a:rPr lang="en-US" altLang="zh-CN" dirty="0" smtClean="0"/>
                  <a:t>(such as modern </a:t>
                </a:r>
                <a:r>
                  <a:rPr lang="en-US" altLang="zh-CN" dirty="0"/>
                  <a:t>GPUs) for parallelization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5" t="-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5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Baseline Approach for Segmentation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Using a deep neural network as a hierarchical, composite function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CN" altLang="en-US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Training phase: signal forward-propagation and error back-propagation</a:t>
                </a:r>
              </a:p>
              <a:p>
                <a:r>
                  <a:rPr lang="en-US" altLang="zh-CN" dirty="0" smtClean="0"/>
                  <a:t>Testing phase</a:t>
                </a:r>
                <a:r>
                  <a:rPr lang="en-US" altLang="zh-CN" dirty="0"/>
                  <a:t>: signal forward-propagation </a:t>
                </a:r>
                <a:r>
                  <a:rPr lang="en-US" altLang="zh-CN" dirty="0" smtClean="0"/>
                  <a:t>only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5" t="-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0" y="4500000"/>
            <a:ext cx="1152000" cy="1152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00" y="4320000"/>
            <a:ext cx="1152000" cy="1152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500000"/>
            <a:ext cx="1152000" cy="1152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4320000"/>
            <a:ext cx="1152000" cy="1152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240000" y="4140000"/>
            <a:ext cx="5544000" cy="151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600000" y="4320000"/>
            <a:ext cx="720000" cy="11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Layer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#1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80000" y="4428000"/>
            <a:ext cx="864000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Layer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#2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04000" y="4536000"/>
            <a:ext cx="1008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Layer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#3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72000" y="4644000"/>
            <a:ext cx="1152000" cy="50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Layer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#4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4320000" y="4716000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544000" y="4716000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912000" y="4716000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4140000"/>
            <a:ext cx="1152000" cy="1152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3" name="右箭头 12"/>
          <p:cNvSpPr/>
          <p:nvPr/>
        </p:nvSpPr>
        <p:spPr>
          <a:xfrm>
            <a:off x="2592000" y="4716000"/>
            <a:ext cx="1008000" cy="360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00" y="4140000"/>
            <a:ext cx="1152000" cy="1152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7" name="右箭头 16"/>
          <p:cNvSpPr/>
          <p:nvPr/>
        </p:nvSpPr>
        <p:spPr>
          <a:xfrm>
            <a:off x="8424000" y="4716000"/>
            <a:ext cx="1008000" cy="360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80000" y="5760000"/>
            <a:ext cx="151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Input</a:t>
            </a:r>
            <a:endParaRPr lang="zh-CN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9432000" y="5760000"/>
            <a:ext cx="151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Output</a:t>
            </a:r>
            <a:endParaRPr lang="zh-CN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3240000" y="5760000"/>
            <a:ext cx="554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Error back-propagation and weight update (training only)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40000" y="3672000"/>
            <a:ext cx="554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Signal forward-propagation (training and testing)</a:t>
            </a:r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2700000" y="3672000"/>
            <a:ext cx="6624000" cy="0"/>
          </a:xfrm>
          <a:prstGeom prst="straightConnector1">
            <a:avLst/>
          </a:prstGeom>
          <a:ln w="25400">
            <a:solidFill>
              <a:srgbClr val="FFFF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2700000" y="6120000"/>
            <a:ext cx="6624000" cy="0"/>
          </a:xfrm>
          <a:prstGeom prst="straightConnector1">
            <a:avLst/>
          </a:prstGeom>
          <a:ln w="25400">
            <a:solidFill>
              <a:srgbClr val="FFFF00"/>
            </a:solidFill>
            <a:prstDash val="dash"/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Making Use of 3D Information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3D information helps a lot in segmentation, because neighboring slices are often similar due to continuity</a:t>
            </a:r>
          </a:p>
          <a:p>
            <a:r>
              <a:rPr lang="en-US" altLang="zh-CN" dirty="0" smtClean="0"/>
              <a:t>Solution #1: using multiple neighboring slices for training and testing</a:t>
            </a:r>
          </a:p>
          <a:p>
            <a:pPr lvl="1"/>
            <a:r>
              <a:rPr lang="en-US" altLang="zh-CN" dirty="0" smtClean="0"/>
              <a:t>The 1-slice-predict-1-slice model: using three neighboring slices to predict the segmentation result on the central slice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 smtClean="0"/>
              <a:t>3-slice-predict-3-slice </a:t>
            </a:r>
            <a:r>
              <a:rPr lang="en-US" altLang="zh-CN" dirty="0"/>
              <a:t>model: using three neighboring slices to predict the segmentation result on </a:t>
            </a:r>
            <a:r>
              <a:rPr lang="en-US" altLang="zh-CN" dirty="0" smtClean="0"/>
              <a:t>all three slices</a:t>
            </a:r>
          </a:p>
          <a:p>
            <a:r>
              <a:rPr lang="en-US" altLang="zh-CN" dirty="0" smtClean="0"/>
              <a:t>Solution #2: fusing the prediction results from all three axes</a:t>
            </a:r>
          </a:p>
          <a:p>
            <a:pPr lvl="1"/>
            <a:r>
              <a:rPr lang="en-US" altLang="zh-CN" dirty="0" smtClean="0"/>
              <a:t>The Z axis (</a:t>
            </a:r>
            <a:r>
              <a:rPr lang="en-US" altLang="zh-CN" i="1" dirty="0" smtClean="0"/>
              <a:t>i.e.</a:t>
            </a:r>
            <a:r>
              <a:rPr lang="en-US" altLang="zh-CN" dirty="0" smtClean="0"/>
              <a:t>, in axial view) produces the best accuracy among three axes</a:t>
            </a:r>
          </a:p>
          <a:p>
            <a:pPr lvl="1"/>
            <a:r>
              <a:rPr lang="en-US" altLang="zh-CN" dirty="0" smtClean="0"/>
              <a:t>Fusing produces higher accuracy than consider any one axis alone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66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 Details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Training a fully convolutional network [Long, CVPR’15] for semantic segmentation</a:t>
                </a:r>
              </a:p>
              <a:p>
                <a:pPr lvl="1"/>
                <a:r>
                  <a:rPr lang="en-US" altLang="zh-CN" dirty="0" smtClean="0"/>
                  <a:t>Starting from a very deep network [</a:t>
                </a:r>
                <a:r>
                  <a:rPr lang="en-US" altLang="zh-CN" dirty="0" err="1" smtClean="0"/>
                  <a:t>Simonyan</a:t>
                </a:r>
                <a:r>
                  <a:rPr lang="en-US" altLang="zh-CN" dirty="0" smtClean="0"/>
                  <a:t>, ICLR’15] trained on a large-scale image classification task [</a:t>
                </a:r>
                <a:r>
                  <a:rPr lang="en-US" altLang="zh-CN" dirty="0" err="1" smtClean="0"/>
                  <a:t>Russakovsky</a:t>
                </a:r>
                <a:r>
                  <a:rPr lang="en-US" altLang="zh-CN" dirty="0" smtClean="0"/>
                  <a:t>, IJCV’15]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1,000</m:t>
                    </m:r>
                  </m:oMath>
                </a14:m>
                <a:r>
                  <a:rPr lang="en-US" altLang="zh-CN" dirty="0" smtClean="0"/>
                  <a:t> object classes</a:t>
                </a:r>
              </a:p>
              <a:p>
                <a:pPr lvl="1"/>
                <a:r>
                  <a:rPr lang="en-US" altLang="zh-CN" dirty="0" smtClean="0"/>
                  <a:t>In essential, performing a binary classification (foreground vs. background) at each voxel</a:t>
                </a:r>
              </a:p>
              <a:p>
                <a:r>
                  <a:rPr lang="en-US" altLang="zh-CN" dirty="0" smtClean="0"/>
                  <a:t>Adjusting the loss layer from the voxel-wise loss to the DSC loss</a:t>
                </a:r>
              </a:p>
              <a:p>
                <a:pPr lvl="1"/>
                <a:r>
                  <a:rPr lang="en-US" altLang="zh-CN" dirty="0" smtClean="0"/>
                  <a:t>Motivation: the pancreas is often very small, therefore a network performing binary classification can get very high accuracy if it just guesses that all voxels fall on the background region (we call that the training process is heavily biased)</a:t>
                </a:r>
              </a:p>
              <a:p>
                <a:pPr lvl="1"/>
                <a:r>
                  <a:rPr lang="en-US" altLang="zh-CN" dirty="0" smtClean="0"/>
                  <a:t>Solution: directly computing DSC at the training process, so that the stupid networks (simply guessing background) do now show up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5" t="-1884" r="-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Baseline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obtained promising results, but they are still lower than the state-of-the-art</a:t>
            </a:r>
          </a:p>
          <a:p>
            <a:pPr lvl="1"/>
            <a:r>
              <a:rPr lang="en-US" altLang="zh-CN" dirty="0" smtClean="0"/>
              <a:t>Among three different views, the </a:t>
            </a:r>
            <a:r>
              <a:rPr lang="en-US" altLang="zh-CN" dirty="0" smtClean="0">
                <a:solidFill>
                  <a:srgbClr val="FFFF00"/>
                </a:solidFill>
              </a:rPr>
              <a:t>axial</a:t>
            </a:r>
            <a:r>
              <a:rPr lang="en-US" altLang="zh-CN" dirty="0" smtClean="0"/>
              <a:t> view seems to produce the best results, as the annotation comes from this view, thus the training data are less noisy</a:t>
            </a:r>
          </a:p>
          <a:p>
            <a:pPr lvl="1"/>
            <a:r>
              <a:rPr lang="en-US" altLang="zh-CN" dirty="0" smtClean="0"/>
              <a:t>Both </a:t>
            </a:r>
            <a:r>
              <a:rPr lang="en-US" altLang="zh-CN" dirty="0" smtClean="0">
                <a:solidFill>
                  <a:srgbClr val="FFFF00"/>
                </a:solidFill>
              </a:rPr>
              <a:t>multi-slice segmentation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FF00"/>
                </a:solidFill>
              </a:rPr>
              <a:t>multi-view fusion</a:t>
            </a:r>
            <a:r>
              <a:rPr lang="en-US" altLang="zh-CN" dirty="0" smtClean="0"/>
              <a:t> improve segmentation, but combining them does not help a lot</a:t>
            </a:r>
          </a:p>
          <a:p>
            <a:pPr lvl="2"/>
            <a:r>
              <a:rPr lang="en-US" altLang="zh-CN" dirty="0" smtClean="0"/>
              <a:t>For efficiency, we only use 1-slice segmentation in our later experiments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077659"/>
                  </p:ext>
                </p:extLst>
              </p:nvPr>
            </p:nvGraphicFramePr>
            <p:xfrm>
              <a:off x="2032000" y="4057200"/>
              <a:ext cx="812800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4"/>
                    <a:gridCol w="1354667"/>
                    <a:gridCol w="1354667"/>
                    <a:gridCol w="1354667"/>
                    <a:gridCol w="1354667"/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Method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View</a:t>
                          </a:r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Fusion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Sagittal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Coronal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Axial</a:t>
                          </a:r>
                          <a:endParaRPr lang="zh-CN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1-slice segmentation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64.60±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11.42</m:t>
                                </m:r>
                              </m:oMath>
                            </m:oMathPara>
                          </a14:m>
                          <a:endParaRPr lang="zh-CN" altLang="en-US" spc="-150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11.06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8.87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51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9.87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3-slice segmentation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11.08</m:t>
                                </m:r>
                              </m:oMath>
                            </m:oMathPara>
                          </a14:m>
                          <a:endParaRPr lang="zh-CN" altLang="en-US" spc="-150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71.41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11.12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73.08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9.60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74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10.47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</a:t>
                          </a:r>
                          <a:r>
                            <a:rPr lang="en-US" altLang="zh-CN" baseline="0" dirty="0" smtClean="0"/>
                            <a:t> MICCAI’15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spc="-150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10.11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</a:t>
                          </a:r>
                          <a:r>
                            <a:rPr lang="en-US" altLang="zh-CN" baseline="0" dirty="0" smtClean="0"/>
                            <a:t> MICCAI’16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spc="-150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78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8.20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 arXiv’17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spc="-150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en-US" altLang="zh-CN" i="1" spc="-15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-150" dirty="0" smtClean="0">
                                    <a:latin typeface="Cambria Math" panose="02040503050406030204" pitchFamily="18" charset="0"/>
                                  </a:rPr>
                                  <m:t>6.27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marL="72000" marR="7200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077659"/>
                  </p:ext>
                </p:extLst>
              </p:nvPr>
            </p:nvGraphicFramePr>
            <p:xfrm>
              <a:off x="2032000" y="4057200"/>
              <a:ext cx="812800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4"/>
                    <a:gridCol w="1354667"/>
                    <a:gridCol w="1354667"/>
                    <a:gridCol w="1354667"/>
                    <a:gridCol w="1354667"/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Method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View</a:t>
                          </a:r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Fusion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Sagittal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Coronal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Axial</a:t>
                          </a:r>
                          <a:endParaRPr lang="zh-CN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1-slice segmentation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200901" t="-208197" r="-3022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300901" t="-208197" r="-2022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399103" t="-208197" r="-10134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501351" t="-208197" r="-1802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3-slice segmentation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200901" t="-308197" r="-30225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300901" t="-308197" r="-20225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399103" t="-308197" r="-10134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501351" t="-308197" r="-1802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</a:t>
                          </a:r>
                          <a:r>
                            <a:rPr lang="en-US" altLang="zh-CN" baseline="0" dirty="0" smtClean="0"/>
                            <a:t> MICCAI’15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200901" t="-408197" r="-3022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300901" t="-408197" r="-2022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399103" t="-408197" r="-10134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501351" t="-408197" r="-1802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</a:t>
                          </a:r>
                          <a:r>
                            <a:rPr lang="en-US" altLang="zh-CN" baseline="0" dirty="0" smtClean="0"/>
                            <a:t> MICCAI’16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200901" t="-508197" r="-3022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300901" t="-508197" r="-2022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399103" t="-508197" r="-10134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501351" t="-508197" r="-1802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 arXiv’17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200901" t="-608197" r="-30225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300901" t="-608197" r="-20225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399103" t="-608197" r="-10134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2"/>
                          <a:stretch>
                            <a:fillRect l="-501351" t="-608197" r="-1802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09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Problem </a:t>
            </a:r>
            <a:r>
              <a:rPr lang="en-US" altLang="zh-CN" dirty="0" smtClean="0"/>
              <a:t>Statement</a:t>
            </a:r>
            <a:endParaRPr lang="en-US" altLang="zh-CN" dirty="0"/>
          </a:p>
          <a:p>
            <a:r>
              <a:rPr lang="en-US" altLang="zh-CN" dirty="0"/>
              <a:t>Dataset: Healthy vs. Pathological</a:t>
            </a:r>
          </a:p>
          <a:p>
            <a:r>
              <a:rPr lang="en-US" altLang="zh-CN" dirty="0"/>
              <a:t>Baseline Solution: Deep Convolutional Neural Networks for Segmentation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Fine-tuning for Pancreas Segmentation</a:t>
            </a:r>
          </a:p>
          <a:p>
            <a:r>
              <a:rPr lang="en-US" altLang="zh-CN" dirty="0"/>
              <a:t>Deep Supervision for Pancreatic Cyst Segmentation</a:t>
            </a:r>
          </a:p>
          <a:p>
            <a:r>
              <a:rPr lang="en-US" altLang="zh-CN" dirty="0"/>
              <a:t>Applying Our Framework to Other Organs</a:t>
            </a:r>
          </a:p>
          <a:p>
            <a:r>
              <a:rPr lang="en-US" altLang="zh-CN" dirty="0" smtClean="0"/>
              <a:t>Discussion </a:t>
            </a:r>
            <a:r>
              <a:rPr lang="en-US" altLang="zh-CN" dirty="0"/>
              <a:t>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9696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Problem </a:t>
            </a:r>
            <a:r>
              <a:rPr lang="en-US" altLang="zh-CN" dirty="0" smtClean="0"/>
              <a:t>Statement</a:t>
            </a:r>
            <a:endParaRPr lang="en-US" altLang="zh-CN" dirty="0"/>
          </a:p>
          <a:p>
            <a:r>
              <a:rPr lang="en-US" altLang="zh-CN" dirty="0"/>
              <a:t>Dataset: Healthy vs. Pathological</a:t>
            </a:r>
          </a:p>
          <a:p>
            <a:r>
              <a:rPr lang="en-US" altLang="zh-CN" dirty="0"/>
              <a:t>Baseline Solution: Deep Convolutional Neural Networks for Segmentation</a:t>
            </a:r>
          </a:p>
          <a:p>
            <a:r>
              <a:rPr lang="en-US" altLang="zh-CN" dirty="0" smtClean="0"/>
              <a:t>Fine-tuning for Pancreas Segmentation</a:t>
            </a:r>
          </a:p>
          <a:p>
            <a:r>
              <a:rPr lang="en-US" altLang="zh-CN" dirty="0" smtClean="0"/>
              <a:t>Deep Supervision for Pancreatic Cyst Segmentation</a:t>
            </a:r>
          </a:p>
          <a:p>
            <a:r>
              <a:rPr lang="en-US" altLang="zh-CN" dirty="0" smtClean="0"/>
              <a:t>Applying Our Framework to Other Organs</a:t>
            </a:r>
            <a:endParaRPr lang="en-US" altLang="zh-CN" dirty="0"/>
          </a:p>
          <a:p>
            <a:r>
              <a:rPr lang="en-US" altLang="zh-CN" dirty="0" smtClean="0"/>
              <a:t>Discussion and Conclusions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048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pancreas is a relatively small organ, but deep segmentation networks are not so good at accurately segmenting small objects</a:t>
            </a:r>
          </a:p>
          <a:p>
            <a:pPr lvl="1"/>
            <a:r>
              <a:rPr lang="en-US" altLang="zh-CN" dirty="0" smtClean="0"/>
              <a:t>Neurons in the networks are confused by the noisy background</a:t>
            </a:r>
            <a:endParaRPr lang="en-US" altLang="zh-CN" dirty="0"/>
          </a:p>
          <a:p>
            <a:r>
              <a:rPr lang="en-US" altLang="zh-CN" dirty="0" smtClean="0"/>
              <a:t>Although the initial segmentation may be less accurate, it can provide a rough segmentation mask, and we can use the mask to crop the input image into a smaller region, and then use a fine-scaled network for segmentation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236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Flowchart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 a </a:t>
                </a:r>
                <a:r>
                  <a:rPr lang="en-US" altLang="zh-CN" dirty="0"/>
                  <a:t>2D </a:t>
                </a:r>
                <a:r>
                  <a:rPr lang="en-US" altLang="zh-CN" dirty="0" smtClean="0"/>
                  <a:t>image, </a:t>
                </a:r>
                <a:r>
                  <a:rPr lang="en-US" altLang="zh-CN" dirty="0"/>
                  <a:t>a pancreas can be fit into a rectangle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altLang="zh-CN" dirty="0"/>
                  <a:t>, using such a small sub-image as input often leads to much better segmentation results</a:t>
                </a:r>
              </a:p>
              <a:p>
                <a:r>
                  <a:rPr lang="en-US" altLang="zh-CN" dirty="0" smtClean="0"/>
                  <a:t>Given </a:t>
                </a:r>
                <a:r>
                  <a:rPr lang="en-US" altLang="zh-CN" dirty="0"/>
                  <a:t>a coarse segmentation result, we can use it to estimate the rough position </a:t>
                </a:r>
                <a:r>
                  <a:rPr lang="en-US" altLang="zh-CN" dirty="0" smtClean="0"/>
                  <a:t>(</a:t>
                </a:r>
                <a:r>
                  <a:rPr lang="en-US" altLang="zh-CN" i="1" dirty="0" smtClean="0"/>
                  <a:t>e.g.</a:t>
                </a:r>
                <a:r>
                  <a:rPr lang="en-US" altLang="zh-CN" dirty="0" smtClean="0"/>
                  <a:t>, a </a:t>
                </a:r>
                <a:r>
                  <a:rPr lang="en-US" altLang="zh-CN" dirty="0"/>
                  <a:t>rectangle</a:t>
                </a:r>
                <a:r>
                  <a:rPr lang="en-US" altLang="zh-CN" dirty="0" smtClean="0"/>
                  <a:t>) of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pancreas, </a:t>
                </a:r>
                <a:r>
                  <a:rPr lang="en-US" altLang="zh-CN" dirty="0"/>
                  <a:t>then </a:t>
                </a:r>
                <a:r>
                  <a:rPr lang="en-US" altLang="zh-CN" dirty="0" smtClean="0"/>
                  <a:t>re-compute to get it fine-tuned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5" t="-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140000"/>
            <a:ext cx="2304000" cy="230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0" y="4140000"/>
            <a:ext cx="2304000" cy="230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140000"/>
            <a:ext cx="2304000" cy="2304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19999" y="5112000"/>
            <a:ext cx="648000" cy="360000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620000" y="5112000"/>
            <a:ext cx="648000" cy="360000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2" t="42194" r="32815" b="42177"/>
          <a:stretch/>
        </p:blipFill>
        <p:spPr>
          <a:xfrm>
            <a:off x="6048000" y="4932000"/>
            <a:ext cx="1296000" cy="7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6" t="40631" r="29691" b="43740"/>
          <a:stretch/>
        </p:blipFill>
        <p:spPr>
          <a:xfrm>
            <a:off x="7704000" y="4932000"/>
            <a:ext cx="1296000" cy="72000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3024000" y="5112000"/>
            <a:ext cx="360000" cy="360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7344000" y="5112000"/>
            <a:ext cx="360000" cy="360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肘形连接符 18"/>
          <p:cNvCxnSpPr>
            <a:stCxn id="8" idx="2"/>
            <a:endCxn id="9" idx="2"/>
          </p:cNvCxnSpPr>
          <p:nvPr/>
        </p:nvCxnSpPr>
        <p:spPr>
          <a:xfrm rot="5400000">
            <a:off x="3294000" y="4122001"/>
            <a:ext cx="12700" cy="2699999"/>
          </a:xfrm>
          <a:prstGeom prst="bentConnector3">
            <a:avLst>
              <a:gd name="adj1" fmla="val 1800000"/>
            </a:avLst>
          </a:prstGeom>
          <a:ln w="254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9" idx="0"/>
            <a:endCxn id="10" idx="0"/>
          </p:cNvCxnSpPr>
          <p:nvPr/>
        </p:nvCxnSpPr>
        <p:spPr>
          <a:xfrm rot="5400000" flipH="1" flipV="1">
            <a:off x="4230000" y="2646000"/>
            <a:ext cx="180000" cy="4752000"/>
          </a:xfrm>
          <a:prstGeom prst="bentConnector3">
            <a:avLst>
              <a:gd name="adj1" fmla="val 227000"/>
            </a:avLst>
          </a:prstGeom>
          <a:ln w="254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12" idx="2"/>
            <a:endCxn id="24" idx="2"/>
          </p:cNvCxnSpPr>
          <p:nvPr/>
        </p:nvCxnSpPr>
        <p:spPr>
          <a:xfrm rot="5400000" flipH="1" flipV="1">
            <a:off x="9396000" y="4392000"/>
            <a:ext cx="216000" cy="2304000"/>
          </a:xfrm>
          <a:prstGeom prst="bentConnector3">
            <a:avLst>
              <a:gd name="adj1" fmla="val -105833"/>
            </a:avLst>
          </a:prstGeom>
          <a:ln w="254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20000" y="3780000"/>
            <a:ext cx="216000" cy="21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936000" y="3780000"/>
            <a:ext cx="144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Ground-truth</a:t>
            </a:r>
            <a:endParaRPr lang="zh-CN" altLang="en-US" sz="1400" dirty="0"/>
          </a:p>
        </p:txBody>
      </p:sp>
      <p:sp>
        <p:nvSpPr>
          <p:cNvPr id="31" name="矩形 30"/>
          <p:cNvSpPr/>
          <p:nvPr/>
        </p:nvSpPr>
        <p:spPr>
          <a:xfrm>
            <a:off x="2592000" y="3780000"/>
            <a:ext cx="216000" cy="216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808000" y="3780000"/>
            <a:ext cx="144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Prediction</a:t>
            </a:r>
            <a:endParaRPr lang="zh-CN" altLang="en-US" sz="1400" dirty="0"/>
          </a:p>
        </p:txBody>
      </p:sp>
      <p:sp>
        <p:nvSpPr>
          <p:cNvPr id="33" name="矩形 32"/>
          <p:cNvSpPr/>
          <p:nvPr/>
        </p:nvSpPr>
        <p:spPr>
          <a:xfrm>
            <a:off x="4464000" y="3780000"/>
            <a:ext cx="216000" cy="2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680000" y="3780000"/>
            <a:ext cx="144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Overlap</a:t>
            </a:r>
            <a:endParaRPr lang="zh-CN" altLang="en-US" sz="1400" dirty="0"/>
          </a:p>
        </p:txBody>
      </p:sp>
      <p:sp>
        <p:nvSpPr>
          <p:cNvPr id="35" name="右箭头 34"/>
          <p:cNvSpPr/>
          <p:nvPr/>
        </p:nvSpPr>
        <p:spPr>
          <a:xfrm>
            <a:off x="6336000" y="3708000"/>
            <a:ext cx="360000" cy="360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696000" y="3778750"/>
            <a:ext cx="180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Predicting with CNN</a:t>
            </a:r>
            <a:endParaRPr lang="zh-CN" altLang="en-US" sz="1400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t="40622" r="29677" b="43753"/>
          <a:stretch/>
        </p:blipFill>
        <p:spPr>
          <a:xfrm>
            <a:off x="10332000" y="5076000"/>
            <a:ext cx="648000" cy="360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0332000" y="5076000"/>
            <a:ext cx="648000" cy="360000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20000" y="6445509"/>
            <a:ext cx="2304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Input Image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3384000" y="6444000"/>
            <a:ext cx="2304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Coarse Segmentation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9360000" y="6444000"/>
            <a:ext cx="2304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Fine-tuned Result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24" grpId="0" animBg="1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 Details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Training a deep network to deal with small inputs</a:t>
                </a:r>
              </a:p>
              <a:p>
                <a:pPr lvl="1"/>
                <a:r>
                  <a:rPr lang="en-US" altLang="zh-CN" dirty="0" smtClean="0"/>
                  <a:t>We crop the pancreas region from training data, add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altLang="zh-CN" dirty="0" smtClean="0"/>
                  <a:t> to each of its side, then use these data to train </a:t>
                </a:r>
                <a:r>
                  <a:rPr lang="en-US" altLang="zh-CN" dirty="0" smtClean="0">
                    <a:solidFill>
                      <a:srgbClr val="FFFF00"/>
                    </a:solidFill>
                  </a:rPr>
                  <a:t>another</a:t>
                </a:r>
                <a:r>
                  <a:rPr lang="en-US" altLang="zh-CN" dirty="0" smtClean="0"/>
                  <a:t> (fine-scaled) deep network</a:t>
                </a:r>
              </a:p>
              <a:p>
                <a:r>
                  <a:rPr lang="en-US" altLang="zh-CN" dirty="0" smtClean="0"/>
                  <a:t>The testing phase involves two steps</a:t>
                </a:r>
                <a:endParaRPr lang="en-US" altLang="zh-CN" dirty="0"/>
              </a:p>
              <a:p>
                <a:pPr lvl="1"/>
                <a:r>
                  <a:rPr lang="en-US" altLang="zh-CN" dirty="0" smtClean="0"/>
                  <a:t>We first run the baseline algorithm for a coarse segmentation result</a:t>
                </a:r>
              </a:p>
              <a:p>
                <a:pPr lvl="1"/>
                <a:r>
                  <a:rPr lang="en-US" altLang="zh-CN" dirty="0" smtClean="0"/>
                  <a:t>After that, </a:t>
                </a:r>
                <a:r>
                  <a:rPr lang="en-US" altLang="zh-CN" dirty="0"/>
                  <a:t>we compute the minimal square covering the entire pancreas, enlarge the square by </a:t>
                </a:r>
                <a:r>
                  <a:rPr lang="en-US" altLang="zh-CN" dirty="0" smtClean="0"/>
                  <a:t>adding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altLang="zh-CN" dirty="0" smtClean="0"/>
                  <a:t> to each of its side, </a:t>
                </a:r>
                <a:r>
                  <a:rPr lang="en-US" altLang="zh-CN" dirty="0"/>
                  <a:t>then use the network trained aforementioned for segmentation</a:t>
                </a:r>
              </a:p>
              <a:p>
                <a:pPr lvl="1"/>
                <a:r>
                  <a:rPr lang="en-US" altLang="zh-CN" dirty="0" smtClean="0"/>
                  <a:t>The fine-tuning </a:t>
                </a:r>
                <a:r>
                  <a:rPr lang="en-US" altLang="zh-CN" dirty="0"/>
                  <a:t>process can be performed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in an iterative </a:t>
                </a:r>
                <a:r>
                  <a:rPr lang="en-US" altLang="zh-CN" dirty="0" smtClean="0">
                    <a:solidFill>
                      <a:srgbClr val="FFFF00"/>
                    </a:solidFill>
                  </a:rPr>
                  <a:t>manner</a:t>
                </a:r>
                <a:r>
                  <a:rPr lang="en-US" altLang="zh-CN" dirty="0" smtClean="0"/>
                  <a:t>, if we assume that pancreas segmentation becomes more and more accurate in fine-tuning</a:t>
                </a:r>
              </a:p>
              <a:p>
                <a:pPr lvl="2"/>
                <a:r>
                  <a:rPr lang="en-US" altLang="zh-CN" dirty="0" smtClean="0"/>
                  <a:t>The terminating condition of iteration: either after a fixed number of iterations, or after the </a:t>
                </a:r>
                <a:r>
                  <a:rPr lang="en-US" altLang="zh-CN" i="1" dirty="0" smtClean="0"/>
                  <a:t>inter-iteration DSC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 smtClean="0"/>
                  <a:t> reaches a threshold (the iteration becomes reasonably stable)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5" t="-1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2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Fine-Tuning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2032000" y="2203200"/>
              <a:ext cx="8128005" cy="45034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5"/>
                    <a:gridCol w="1625601"/>
                    <a:gridCol w="1625601"/>
                    <a:gridCol w="1083734"/>
                    <a:gridCol w="108373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Mean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# Iterations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Max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Min DSC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Coarse Segmentation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74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10.47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0" spc="0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0" spc="0" dirty="0" smtClean="0">
                                    <a:latin typeface="Cambria Math" panose="02040503050406030204" pitchFamily="18" charset="0"/>
                                  </a:rPr>
                                  <m:t>99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After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Iteration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6.29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0" spc="0" dirty="0" smtClean="0">
                                    <a:latin typeface="Cambria Math" panose="02040503050406030204" pitchFamily="18" charset="0"/>
                                  </a:rPr>
                                  <m:t>𝟖𝟓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54.3</m:t>
                                </m:r>
                                <m:r>
                                  <a:rPr lang="en-US" altLang="zh-CN" b="0" i="0" spc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After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Iterations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82.13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6.30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90.77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57.05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After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Iterations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82.11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6.09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90.75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62.40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After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Iterations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5.73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90.76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61.73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After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&gt;0.90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6.35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1.83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0.47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𝟖𝟓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54.39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After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&gt;0.95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𝟖𝟐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𝟔𝟖</m:t>
                                </m:r>
                              </m:oMath>
                            </m:oMathPara>
                          </a14:m>
                          <a:endParaRPr lang="zh-CN" altLang="en-US" b="1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2.89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1.75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𝟖𝟓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𝟔𝟐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𝟒𝟑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After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&gt;0.98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82.28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5.71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7.35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2.88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90.78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61.94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After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&gt;0.99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5.72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9.87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0.73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90.77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61.94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Best of All Iterations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82.65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5.47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3.49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2.92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90.85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63.02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Oracle</a:t>
                          </a:r>
                          <a:r>
                            <a:rPr lang="en-US" altLang="zh-CN" baseline="0" dirty="0" smtClean="0"/>
                            <a:t> Bounding Box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83.18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4.81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91.03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65.10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2032000" y="2203200"/>
              <a:ext cx="8128005" cy="45034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5"/>
                    <a:gridCol w="1625601"/>
                    <a:gridCol w="1625601"/>
                    <a:gridCol w="1083734"/>
                    <a:gridCol w="108373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Mean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# Iterations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Max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Min DSC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Coarse Segmentation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108197" r="-235714" b="-10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108197" r="-134831" b="-10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108197" r="-102247" b="-10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108197" r="-2247" b="-103606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5" t="-208197" r="-200674" b="-9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208197" r="-235714" b="-9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208197" r="-134831" b="-9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208197" r="-102247" b="-9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208197" r="-2247" b="-93606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5" t="-308197" r="-200674" b="-8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308197" r="-235714" b="-8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308197" r="-134831" b="-8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308197" r="-102247" b="-8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308197" r="-2247" b="-83606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5" t="-408197" r="-200674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408197" r="-235714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408197" r="-134831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408197" r="-102247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408197" r="-2247" b="-73606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5" t="-508197" r="-200674" b="-6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508197" r="-235714" b="-6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508197" r="-134831" b="-6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508197" r="-102247" b="-6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508197" r="-2247" b="-636066"/>
                          </a:stretch>
                        </a:blipFill>
                      </a:tcPr>
                    </a:tc>
                  </a:tr>
                  <a:tr h="3841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5" t="-588889" r="-200674" b="-5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588889" r="-235714" b="-5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588889" r="-134831" b="-5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588889" r="-102247" b="-5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588889" r="-2247" b="-515873"/>
                          </a:stretch>
                        </a:blipFill>
                      </a:tcPr>
                    </a:tc>
                  </a:tr>
                  <a:tr h="3841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5" t="-688889" r="-200674" b="-4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688889" r="-235714" b="-4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688889" r="-134831" b="-4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688889" r="-102247" b="-4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688889" r="-2247" b="-415873"/>
                          </a:stretch>
                        </a:blipFill>
                      </a:tcPr>
                    </a:tc>
                  </a:tr>
                  <a:tr h="3841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5" t="-788889" r="-200674" b="-3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788889" r="-235714" b="-3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788889" r="-134831" b="-3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788889" r="-102247" b="-3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788889" r="-2247" b="-315873"/>
                          </a:stretch>
                        </a:blipFill>
                      </a:tcPr>
                    </a:tc>
                  </a:tr>
                  <a:tr h="3841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5" t="-888889" r="-200674" b="-2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888889" r="-235714" b="-2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888889" r="-134831" b="-2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888889" r="-102247" b="-2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888889" r="-2247" b="-21587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Best of All Iterations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1021311" r="-23571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1021311" r="-13483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1021311" r="-10224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1021311" r="-224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Oracle</a:t>
                          </a:r>
                          <a:r>
                            <a:rPr lang="en-US" altLang="zh-CN" baseline="0" dirty="0" smtClean="0"/>
                            <a:t> Bounding Box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7669" t="-1121311" r="-23571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6667" t="-1121311" r="-13483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0000" t="-1121311" r="-10224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000" t="-1121311" r="-224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11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 w/ the State-of-the-art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We have achieved the state-of-the-art!</a:t>
                </a:r>
              </a:p>
              <a:p>
                <a:pPr lvl="1"/>
                <a:r>
                  <a:rPr lang="en-US" altLang="zh-CN" dirty="0" smtClean="0"/>
                  <a:t>Our method is good at improving the segmentation accuracy on those very challenging cases (</a:t>
                </a:r>
                <a:r>
                  <a:rPr lang="en-US" altLang="zh-CN" i="1" dirty="0" smtClean="0"/>
                  <a:t>e.g.</a:t>
                </a:r>
                <a:r>
                  <a:rPr lang="en-US" altLang="zh-CN" dirty="0" smtClean="0"/>
                  <a:t>, the worst case is improved from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39.99%</m:t>
                    </m:r>
                  </m:oMath>
                </a14:m>
                <a:r>
                  <a:rPr lang="en-US" altLang="zh-CN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62.43%</m:t>
                    </m:r>
                  </m:oMath>
                </a14:m>
                <a:r>
                  <a:rPr lang="en-US" altLang="zh-CN" dirty="0" smtClean="0"/>
                  <a:t>)</a:t>
                </a:r>
                <a:endParaRPr lang="en-US" altLang="zh-CN" dirty="0"/>
              </a:p>
              <a:p>
                <a:r>
                  <a:rPr lang="en-US" altLang="zh-CN" dirty="0" smtClean="0"/>
                  <a:t>Our method is efficient in carry out</a:t>
                </a:r>
              </a:p>
              <a:p>
                <a:pPr lvl="1"/>
                <a:r>
                  <a:rPr lang="en-US" altLang="zh-CN" dirty="0" smtClean="0"/>
                  <a:t>In average, each case requires around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 smtClean="0"/>
                  <a:t> minutes in testing, which is comparable to the other competitors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5" t="-1884" r="-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940104"/>
                  </p:ext>
                </p:extLst>
              </p:nvPr>
            </p:nvGraphicFramePr>
            <p:xfrm>
              <a:off x="2032000" y="4428000"/>
              <a:ext cx="8128005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34936"/>
                    <a:gridCol w="1625601"/>
                    <a:gridCol w="1083734"/>
                    <a:gridCol w="108373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Mean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Max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Min DSC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Coarse-scaled Segmentation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74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10.47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0" spc="0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0" spc="0" dirty="0" smtClean="0">
                                    <a:latin typeface="Cambria Math" panose="02040503050406030204" pitchFamily="18" charset="0"/>
                                  </a:rPr>
                                  <m:t>99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Fine-scaled Segmentation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𝟖𝟐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𝟔𝟖</m:t>
                                </m:r>
                              </m:oMath>
                            </m:oMathPara>
                          </a14:m>
                          <a:endParaRPr lang="zh-CN" altLang="en-US" b="1" spc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0" spc="0" dirty="0" smtClean="0">
                                    <a:latin typeface="Cambria Math" panose="02040503050406030204" pitchFamily="18" charset="0"/>
                                  </a:rPr>
                                  <m:t>𝟖𝟓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𝟔𝟐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pc="0" dirty="0" smtClean="0">
                                    <a:latin typeface="Cambria Math" panose="02040503050406030204" pitchFamily="18" charset="0"/>
                                  </a:rPr>
                                  <m:t>𝟒𝟑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</a:t>
                          </a:r>
                          <a:r>
                            <a:rPr lang="en-US" altLang="zh-CN" baseline="0" dirty="0" smtClean="0"/>
                            <a:t> MICCAI’15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10.11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86.29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23.99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</a:t>
                          </a:r>
                          <a:r>
                            <a:rPr lang="en-US" altLang="zh-CN" baseline="0" dirty="0" smtClean="0"/>
                            <a:t> MICCAI’16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78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8.20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88.65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34.11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</a:t>
                          </a:r>
                          <a:r>
                            <a:rPr lang="en-US" altLang="zh-CN" baseline="0" dirty="0" smtClean="0"/>
                            <a:t> arXiv’17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en-US" altLang="zh-CN" i="1" spc="0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6.27</m:t>
                                </m:r>
                              </m:oMath>
                            </m:oMathPara>
                          </a14:m>
                          <a:endParaRPr lang="zh-CN" altLang="en-US" spc="0" dirty="0"/>
                        </a:p>
                      </a:txBody>
                      <a:tcPr marL="72000" marR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pc="0" dirty="0" smtClean="0">
                                    <a:latin typeface="Cambria Math" panose="02040503050406030204" pitchFamily="18" charset="0"/>
                                  </a:rPr>
                                  <m:t>88.96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50.69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940104"/>
                  </p:ext>
                </p:extLst>
              </p:nvPr>
            </p:nvGraphicFramePr>
            <p:xfrm>
              <a:off x="2032000" y="4428000"/>
              <a:ext cx="8128005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34936"/>
                    <a:gridCol w="1625601"/>
                    <a:gridCol w="1083734"/>
                    <a:gridCol w="108373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Mean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Max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Min DSC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Coarse-scaled Segmentation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6667" t="-108197" r="-13483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0000" t="-108197" r="-10224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50000" t="-108197" r="-224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Fine-scaled Segmentation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6667" t="-208197" r="-13483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0000" t="-208197" r="-10224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50000" t="-208197" r="-224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</a:t>
                          </a:r>
                          <a:r>
                            <a:rPr lang="en-US" altLang="zh-CN" baseline="0" dirty="0" smtClean="0"/>
                            <a:t> MICCAI’15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3"/>
                          <a:stretch>
                            <a:fillRect l="-266667" t="-308197" r="-13483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0000" t="-308197" r="-10224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50000" t="-308197" r="-2247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</a:t>
                          </a:r>
                          <a:r>
                            <a:rPr lang="en-US" altLang="zh-CN" baseline="0" dirty="0" smtClean="0"/>
                            <a:t> MICCAI’16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3"/>
                          <a:stretch>
                            <a:fillRect l="-266667" t="-408197" r="-13483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0000" t="-408197" r="-10224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50000" t="-408197" r="-224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Roth </a:t>
                          </a:r>
                          <a:r>
                            <a:rPr lang="en-US" altLang="zh-CN" i="1" dirty="0" smtClean="0"/>
                            <a:t>et.al</a:t>
                          </a:r>
                          <a:r>
                            <a:rPr lang="en-US" altLang="zh-CN" dirty="0" smtClean="0"/>
                            <a:t>,</a:t>
                          </a:r>
                          <a:r>
                            <a:rPr lang="en-US" altLang="zh-CN" baseline="0" dirty="0" smtClean="0"/>
                            <a:t> arXiv’17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>
                        <a:blipFill rotWithShape="0">
                          <a:blip r:embed="rId3"/>
                          <a:stretch>
                            <a:fillRect l="-266667" t="-508197" r="-13483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50000" t="-508197" r="-10224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50000" t="-508197" r="-224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43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Sample Results with Fine-Tuning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40000" y="6300000"/>
                <a:ext cx="360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DSC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=87.32%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6300000"/>
                <a:ext cx="3600000" cy="360000"/>
              </a:xfrm>
              <a:prstGeom prst="rect">
                <a:avLst/>
              </a:prstGeom>
              <a:blipFill rotWithShape="0">
                <a:blip r:embed="rId3"/>
                <a:stretch>
                  <a:fillRect b="-1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680000" y="6300000"/>
                <a:ext cx="324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DSC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=72.72%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6300000"/>
                <a:ext cx="3240000" cy="360000"/>
              </a:xfrm>
              <a:prstGeom prst="rect">
                <a:avLst/>
              </a:prstGeom>
              <a:blipFill rotWithShape="0">
                <a:blip r:embed="rId4"/>
                <a:stretch>
                  <a:fillRect b="-1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460000" y="6300000"/>
                <a:ext cx="324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DSC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=45.42%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000" y="6300000"/>
                <a:ext cx="3240000" cy="360000"/>
              </a:xfrm>
              <a:prstGeom prst="rect">
                <a:avLst/>
              </a:prstGeom>
              <a:blipFill rotWithShape="0">
                <a:blip r:embed="rId5"/>
                <a:stretch>
                  <a:fillRect b="-1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980000"/>
            <a:ext cx="3240000" cy="4320000"/>
          </a:xfr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1980000"/>
            <a:ext cx="3240000" cy="43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80000"/>
            <a:ext cx="360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Fine-Tuning </a:t>
            </a:r>
            <a:r>
              <a:rPr lang="en-US" altLang="zh-CN" dirty="0" smtClean="0"/>
              <a:t>the challenging Case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40000"/>
            <a:ext cx="2160000" cy="288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60000" y="5220000"/>
                <a:ext cx="216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DSC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=45.42%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220000"/>
                <a:ext cx="2160000" cy="360000"/>
              </a:xfrm>
              <a:prstGeom prst="rect">
                <a:avLst/>
              </a:prstGeom>
              <a:blipFill rotWithShape="0">
                <a:blip r:embed="rId4"/>
                <a:stretch>
                  <a:fillRect l="-1130" b="-135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2340000"/>
            <a:ext cx="216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700000" y="5220000"/>
                <a:ext cx="216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DSC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=58.25%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5220000"/>
                <a:ext cx="2160000" cy="360000"/>
              </a:xfrm>
              <a:prstGeom prst="rect">
                <a:avLst/>
              </a:prstGeom>
              <a:blipFill rotWithShape="0">
                <a:blip r:embed="rId6"/>
                <a:stretch>
                  <a:fillRect l="-1130" b="-15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340000"/>
            <a:ext cx="216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040000" y="5220000"/>
                <a:ext cx="216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DSC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=64.40%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5220000"/>
                <a:ext cx="2160000" cy="360000"/>
              </a:xfrm>
              <a:prstGeom prst="rect">
                <a:avLst/>
              </a:prstGeom>
              <a:blipFill rotWithShape="0">
                <a:blip r:embed="rId8"/>
                <a:stretch>
                  <a:fillRect l="-1130" b="-135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2340000"/>
            <a:ext cx="216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380000" y="5220000"/>
                <a:ext cx="216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DSC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=72.03%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00" y="5220000"/>
                <a:ext cx="2160000" cy="360000"/>
              </a:xfrm>
              <a:prstGeom prst="rect">
                <a:avLst/>
              </a:prstGeom>
              <a:blipFill rotWithShape="0">
                <a:blip r:embed="rId10"/>
                <a:stretch>
                  <a:fillRect l="-1130" b="-135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2340000"/>
            <a:ext cx="216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720000" y="5220000"/>
                <a:ext cx="216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DSC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=77.94%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0" y="5220000"/>
                <a:ext cx="2160000" cy="360000"/>
              </a:xfrm>
              <a:prstGeom prst="rect">
                <a:avLst/>
              </a:prstGeom>
              <a:blipFill rotWithShape="0">
                <a:blip r:embed="rId12"/>
                <a:stretch>
                  <a:fillRect l="-845" b="-135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60000" y="1980000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FFFF00"/>
                </a:solidFill>
              </a:rPr>
              <a:t>Coarse Result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700000" y="1980000"/>
                <a:ext cx="216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rgbClr val="FFFF00"/>
                    </a:solidFill>
                  </a:rPr>
                  <a:t>After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sz="2400" b="1" dirty="0" smtClean="0">
                    <a:solidFill>
                      <a:srgbClr val="FFFF00"/>
                    </a:solidFill>
                  </a:rPr>
                  <a:t> Iter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1980000"/>
                <a:ext cx="2160000" cy="360000"/>
              </a:xfrm>
              <a:prstGeom prst="rect">
                <a:avLst/>
              </a:prstGeom>
              <a:blipFill rotWithShape="0">
                <a:blip r:embed="rId13"/>
                <a:stretch>
                  <a:fillRect t="-27119" b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040000" y="1980000"/>
                <a:ext cx="216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rgbClr val="FFFF00"/>
                    </a:solidFill>
                  </a:rPr>
                  <a:t>After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zh-CN" sz="2400" b="1" dirty="0" smtClean="0">
                    <a:solidFill>
                      <a:srgbClr val="FFFF00"/>
                    </a:solidFill>
                  </a:rPr>
                  <a:t> Iters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1980000"/>
                <a:ext cx="2160000" cy="360000"/>
              </a:xfrm>
              <a:prstGeom prst="rect">
                <a:avLst/>
              </a:prstGeom>
              <a:blipFill rotWithShape="0">
                <a:blip r:embed="rId14"/>
                <a:stretch>
                  <a:fillRect t="-27119" b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380000" y="1980000"/>
                <a:ext cx="216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rgbClr val="FFFF00"/>
                    </a:solidFill>
                  </a:rPr>
                  <a:t>After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zh-CN" sz="2400" b="1" dirty="0" smtClean="0">
                    <a:solidFill>
                      <a:srgbClr val="FFFF00"/>
                    </a:solidFill>
                  </a:rPr>
                  <a:t> Iters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00" y="1980000"/>
                <a:ext cx="2160000" cy="360000"/>
              </a:xfrm>
              <a:prstGeom prst="rect">
                <a:avLst/>
              </a:prstGeom>
              <a:blipFill rotWithShape="0">
                <a:blip r:embed="rId15"/>
                <a:stretch>
                  <a:fillRect t="-27119" b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9720000" y="1980000"/>
                <a:ext cx="216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rgbClr val="FFFF00"/>
                    </a:solidFill>
                  </a:rPr>
                  <a:t>After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altLang="zh-CN" sz="2400" b="1" dirty="0" smtClean="0">
                    <a:solidFill>
                      <a:srgbClr val="FFFF00"/>
                    </a:solidFill>
                  </a:rPr>
                  <a:t> Iters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0" y="1980000"/>
                <a:ext cx="2160000" cy="360000"/>
              </a:xfrm>
              <a:prstGeom prst="rect">
                <a:avLst/>
              </a:prstGeom>
              <a:blipFill rotWithShape="0">
                <a:blip r:embed="rId16"/>
                <a:stretch>
                  <a:fillRect t="-27119" b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1234959" y="6120000"/>
            <a:ext cx="972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387359" y="5940000"/>
                <a:ext cx="9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 smtClean="0">
                    <a:solidFill>
                      <a:srgbClr val="FFFF00"/>
                    </a:solidFill>
                  </a:rPr>
                  <a:t>After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 smtClean="0">
                    <a:solidFill>
                      <a:srgbClr val="FFFF00"/>
                    </a:solidFill>
                  </a:rPr>
                  <a:t> iterations, we cannot observe significant change in the segmentation result visually, although we can still obtain significant accuracy gain measured by DSC.</a:t>
                </a:r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59" y="5940000"/>
                <a:ext cx="9720000" cy="720000"/>
              </a:xfrm>
              <a:prstGeom prst="rect">
                <a:avLst/>
              </a:prstGeom>
              <a:blipFill rotWithShape="0">
                <a:blip r:embed="rId17"/>
                <a:stretch>
                  <a:fillRect l="-565" r="-251" b="-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7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Fine-tuning largely improves the segmentation accuracy on the challenging cases</a:t>
            </a:r>
          </a:p>
          <a:p>
            <a:r>
              <a:rPr lang="en-US" altLang="zh-CN" dirty="0" smtClean="0"/>
              <a:t>Is this a property of the medical images, or maybe we can apply the similar idea to help understanding the natural images?</a:t>
            </a:r>
          </a:p>
          <a:p>
            <a:r>
              <a:rPr lang="en-US" altLang="zh-CN" dirty="0" smtClean="0"/>
              <a:t>This idea can be applied to more human organs, especially those with a small size and a strange geometric shape</a:t>
            </a:r>
          </a:p>
          <a:p>
            <a:pPr lvl="1"/>
            <a:r>
              <a:rPr lang="en-US" altLang="zh-CN" dirty="0" smtClean="0"/>
              <a:t>Examples: duodenum, gallbladder, </a:t>
            </a:r>
            <a:r>
              <a:rPr lang="en-US" altLang="zh-CN" i="1" dirty="0" smtClean="0"/>
              <a:t>etc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21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Problem </a:t>
            </a:r>
            <a:r>
              <a:rPr lang="en-US" altLang="zh-CN" dirty="0" smtClean="0"/>
              <a:t>Statement</a:t>
            </a:r>
            <a:endParaRPr lang="en-US" altLang="zh-CN" dirty="0"/>
          </a:p>
          <a:p>
            <a:r>
              <a:rPr lang="en-US" altLang="zh-CN" dirty="0"/>
              <a:t>Dataset: Healthy vs. Pathological</a:t>
            </a:r>
          </a:p>
          <a:p>
            <a:r>
              <a:rPr lang="en-US" altLang="zh-CN" dirty="0"/>
              <a:t>Baseline Solution: Deep Convolutional Neural Networks for Segmentation</a:t>
            </a:r>
          </a:p>
          <a:p>
            <a:r>
              <a:rPr lang="en-US" altLang="zh-CN" dirty="0"/>
              <a:t>Fine-tuning for Pancreas Segmentation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Deep Supervision for Pancreatic Cyst Segmentation</a:t>
            </a:r>
          </a:p>
          <a:p>
            <a:r>
              <a:rPr lang="en-US" altLang="zh-CN" dirty="0"/>
              <a:t>Applying Our Framework to Other Organs</a:t>
            </a:r>
          </a:p>
          <a:p>
            <a:r>
              <a:rPr lang="en-US" altLang="zh-CN" dirty="0" smtClean="0"/>
              <a:t>Conclusions and Future Work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8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Although the pancreatic cyst is very small in size and may vary a lot in shape, it is closely related to the pancreas</a:t>
            </a:r>
          </a:p>
          <a:p>
            <a:pPr lvl="1"/>
            <a:r>
              <a:rPr lang="en-US" altLang="zh-CN" dirty="0" smtClean="0"/>
              <a:t>It may be a good idea to use the pancreas segmentation mask as an auxiliary cue to assist cyst segmentation</a:t>
            </a:r>
          </a:p>
          <a:p>
            <a:r>
              <a:rPr lang="en-US" altLang="zh-CN" dirty="0" smtClean="0"/>
              <a:t>We introduce a network to perform both pancreas and cyst segmentation symbiotically</a:t>
            </a:r>
          </a:p>
          <a:p>
            <a:pPr lvl="1"/>
            <a:r>
              <a:rPr lang="en-US" altLang="zh-CN" dirty="0" smtClean="0"/>
              <a:t>The pancreas segmentation mask is taken as a part of input to cyst segmentation</a:t>
            </a:r>
          </a:p>
          <a:p>
            <a:pPr lvl="1"/>
            <a:r>
              <a:rPr lang="en-US" altLang="zh-CN" dirty="0" smtClean="0"/>
              <a:t>Deep supervision is added to the intermediate layer of the network to allow the network learn pancreas and cyst segmentation simultaneously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264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Storyline: Pancreatic Cancer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rgbClr val="FFFF00"/>
                    </a:solidFill>
                  </a:rPr>
                  <a:t>Pancreatic cancer</a:t>
                </a:r>
                <a:r>
                  <a:rPr lang="en-US" altLang="zh-CN" dirty="0" smtClean="0"/>
                  <a:t> is a major killer of human being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altLang="zh-CN" dirty="0" smtClean="0"/>
                  <a:t> out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100,000</m:t>
                    </m:r>
                  </m:oMath>
                </a14:m>
                <a:r>
                  <a:rPr lang="en-US" altLang="zh-CN" dirty="0" smtClean="0"/>
                  <a:t> people have pancreatic cancer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330,000</m:t>
                    </m:r>
                  </m:oMath>
                </a14:m>
                <a:r>
                  <a:rPr lang="en-US" altLang="zh-CN" dirty="0" smtClean="0"/>
                  <a:t> new cases globally in the year of 2012 (7th most)</a:t>
                </a:r>
              </a:p>
              <a:p>
                <a:r>
                  <a:rPr lang="en-US" altLang="zh-CN" dirty="0" smtClean="0"/>
                  <a:t>Even in all types of cancer, it belongs to the most </a:t>
                </a:r>
                <a:r>
                  <a:rPr lang="en-US" altLang="zh-CN" dirty="0" smtClean="0">
                    <a:solidFill>
                      <a:srgbClr val="FFFF00"/>
                    </a:solidFill>
                  </a:rPr>
                  <a:t>dangerous</a:t>
                </a:r>
                <a:r>
                  <a:rPr lang="en-US" altLang="zh-CN" dirty="0" smtClean="0"/>
                  <a:t> and </a:t>
                </a:r>
                <a:r>
                  <a:rPr lang="en-US" altLang="zh-CN" dirty="0" smtClean="0">
                    <a:solidFill>
                      <a:srgbClr val="FFFF00"/>
                    </a:solidFill>
                  </a:rPr>
                  <a:t>fatal</a:t>
                </a:r>
                <a:r>
                  <a:rPr lang="en-US" altLang="zh-CN" dirty="0" smtClean="0"/>
                  <a:t> ones</a:t>
                </a:r>
              </a:p>
              <a:p>
                <a:pPr lvl="1"/>
                <a:r>
                  <a:rPr lang="en-US" altLang="zh-CN" dirty="0" smtClean="0"/>
                  <a:t>Extremely difficult to diagnose in its early stage</a:t>
                </a:r>
              </a:p>
              <a:p>
                <a:pPr lvl="1"/>
                <a:r>
                  <a:rPr lang="en-US" altLang="zh-CN" dirty="0" smtClean="0"/>
                  <a:t>In the time of diagnosis, the cancer has often spread to other organs</a:t>
                </a:r>
              </a:p>
              <a:p>
                <a:pPr lvl="2"/>
                <a:r>
                  <a:rPr lang="en-US" altLang="zh-CN" dirty="0" smtClean="0"/>
                  <a:t>Most often, nothing can be done to cure the patients (5-year survival rate: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7.7%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pPr lvl="1"/>
                <a:r>
                  <a:rPr lang="en-US" altLang="zh-CN" dirty="0" smtClean="0"/>
                  <a:t>The rate of diagnosis is almost the same as the rate of death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5" t="-1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2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Overall Flowchart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two-stage approach is proposed, in which we first segment the pancreas and then use this cue to segment the pancreatic cyst</a:t>
            </a:r>
          </a:p>
          <a:p>
            <a:r>
              <a:rPr lang="en-US" altLang="zh-CN" dirty="0" smtClean="0"/>
              <a:t>In practice, we apply an efficient activation function, which allows us to partition the training and testing processes into two stages</a:t>
            </a:r>
          </a:p>
          <a:p>
            <a:pPr lvl="1"/>
            <a:r>
              <a:rPr lang="en-US" altLang="zh-CN" dirty="0" smtClean="0"/>
              <a:t>In training, two networks, one for pancreas segmentation and the other for cyst segmentation, are trained individually</a:t>
            </a:r>
          </a:p>
          <a:p>
            <a:pPr lvl="1"/>
            <a:r>
              <a:rPr lang="en-US" altLang="zh-CN" dirty="0" smtClean="0"/>
              <a:t>In testing, the input volume is first fed into the first network, then the input volume is cropped according to the predicted pancreas mask, and fed into the second network</a:t>
            </a:r>
          </a:p>
          <a:p>
            <a:pPr lvl="1"/>
            <a:r>
              <a:rPr lang="en-US" altLang="zh-CN" dirty="0" smtClean="0"/>
              <a:t>The coarse-to-fine approach introduced previously is applied in both stages</a:t>
            </a:r>
          </a:p>
        </p:txBody>
      </p:sp>
    </p:spTree>
    <p:extLst>
      <p:ext uri="{BB962C8B-B14F-4D97-AF65-F5344CB8AC3E}">
        <p14:creationId xmlns:p14="http://schemas.microsoft.com/office/powerpoint/2010/main" val="16932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矩形 141"/>
          <p:cNvSpPr/>
          <p:nvPr/>
        </p:nvSpPr>
        <p:spPr>
          <a:xfrm>
            <a:off x="0" y="1908000"/>
            <a:ext cx="12192000" cy="48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Overall Flowchart</a:t>
            </a:r>
            <a:endParaRPr lang="zh-CN" altLang="en-US" dirty="0"/>
          </a:p>
        </p:txBody>
      </p:sp>
      <p:grpSp>
        <p:nvGrpSpPr>
          <p:cNvPr id="141" name="组合 140"/>
          <p:cNvGrpSpPr>
            <a:grpSpLocks/>
          </p:cNvGrpSpPr>
          <p:nvPr/>
        </p:nvGrpSpPr>
        <p:grpSpPr>
          <a:xfrm>
            <a:off x="0" y="2520000"/>
            <a:ext cx="12024000" cy="4032000"/>
            <a:chOff x="72000" y="72000"/>
            <a:chExt cx="18036001" cy="6048700"/>
          </a:xfrm>
        </p:grpSpPr>
        <p:grpSp>
          <p:nvGrpSpPr>
            <p:cNvPr id="5" name="组合 4"/>
            <p:cNvGrpSpPr/>
            <p:nvPr/>
          </p:nvGrpSpPr>
          <p:grpSpPr>
            <a:xfrm>
              <a:off x="3780001" y="72000"/>
              <a:ext cx="1584000" cy="1476000"/>
              <a:chOff x="3780001" y="72000"/>
              <a:chExt cx="1584000" cy="14760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780001" y="72000"/>
                <a:ext cx="1583999" cy="1475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4212001" y="1223727"/>
                <a:ext cx="1151999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4212001" y="72000"/>
                <a:ext cx="0" cy="1151727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3780001" y="1224077"/>
                <a:ext cx="432000" cy="323923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0000" y="126000"/>
                <a:ext cx="1152000" cy="115200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6000" y="234000"/>
                <a:ext cx="1152000" cy="115200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2000" y="342000"/>
                <a:ext cx="1152000" cy="115200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cxnSp>
            <p:nvCxnSpPr>
              <p:cNvPr id="13" name="直接连接符 12"/>
              <p:cNvCxnSpPr/>
              <p:nvPr/>
            </p:nvCxnSpPr>
            <p:spPr>
              <a:xfrm flipH="1">
                <a:off x="4932001" y="395923"/>
                <a:ext cx="0" cy="1151727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4932001" y="1224077"/>
                <a:ext cx="432000" cy="323923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780001" y="395923"/>
                <a:ext cx="1151999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3780001" y="1547650"/>
                <a:ext cx="1151999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3780001" y="395923"/>
                <a:ext cx="0" cy="1151727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4212001" y="72000"/>
                <a:ext cx="1151999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5364001" y="72000"/>
                <a:ext cx="0" cy="1151727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3780001" y="72001"/>
                <a:ext cx="432000" cy="323923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4932001" y="72001"/>
                <a:ext cx="432000" cy="323923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6246001" y="432000"/>
              <a:ext cx="756000" cy="756000"/>
              <a:chOff x="8660744" y="-1439898"/>
              <a:chExt cx="756000" cy="7560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660744" y="-1439898"/>
                <a:ext cx="756000" cy="75600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8786744" y="-1061962"/>
                <a:ext cx="5040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箭头连接符 24"/>
            <p:cNvCxnSpPr>
              <a:stCxn id="6" idx="3"/>
              <a:endCxn id="23" idx="2"/>
            </p:cNvCxnSpPr>
            <p:nvPr/>
          </p:nvCxnSpPr>
          <p:spPr>
            <a:xfrm>
              <a:off x="5364000" y="809825"/>
              <a:ext cx="882001" cy="175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69" idx="0"/>
              <a:endCxn id="23" idx="4"/>
            </p:cNvCxnSpPr>
            <p:nvPr/>
          </p:nvCxnSpPr>
          <p:spPr>
            <a:xfrm flipH="1" flipV="1">
              <a:off x="6624001" y="1188000"/>
              <a:ext cx="1" cy="126104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13032001" y="72000"/>
              <a:ext cx="1584000" cy="1476000"/>
              <a:chOff x="13032001" y="72000"/>
              <a:chExt cx="1584000" cy="1476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3032001" y="72000"/>
                <a:ext cx="1583999" cy="1475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 flipH="1">
                <a:off x="13464001" y="1223727"/>
                <a:ext cx="1151999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3464001" y="72000"/>
                <a:ext cx="0" cy="115172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3032001" y="1224077"/>
                <a:ext cx="432000" cy="323923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88" t="25000" r="32812" b="50000"/>
              <a:stretch/>
            </p:blipFill>
            <p:spPr>
              <a:xfrm>
                <a:off x="13392000" y="126000"/>
                <a:ext cx="1152000" cy="115200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88" t="25000" r="32812" b="50000"/>
              <a:stretch/>
            </p:blipFill>
            <p:spPr>
              <a:xfrm>
                <a:off x="13248000" y="234000"/>
                <a:ext cx="1152000" cy="115200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88" t="25000" r="32812" b="50000"/>
              <a:stretch/>
            </p:blipFill>
            <p:spPr>
              <a:xfrm>
                <a:off x="13104000" y="342000"/>
                <a:ext cx="1152000" cy="115200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cxnSp>
            <p:nvCxnSpPr>
              <p:cNvPr id="35" name="直接连接符 34"/>
              <p:cNvCxnSpPr/>
              <p:nvPr/>
            </p:nvCxnSpPr>
            <p:spPr>
              <a:xfrm flipH="1">
                <a:off x="14184001" y="395923"/>
                <a:ext cx="0" cy="115172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14184001" y="1224077"/>
                <a:ext cx="432000" cy="323923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3032001" y="395923"/>
                <a:ext cx="1151999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3032001" y="1547650"/>
                <a:ext cx="1151999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13032001" y="395923"/>
                <a:ext cx="0" cy="115172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3464001" y="72000"/>
                <a:ext cx="1151999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14616001" y="72000"/>
                <a:ext cx="0" cy="115172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13032001" y="72001"/>
                <a:ext cx="432000" cy="323923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14184001" y="72001"/>
                <a:ext cx="432000" cy="323923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15894001" y="432000"/>
              <a:ext cx="756000" cy="756000"/>
              <a:chOff x="8660744" y="-1439898"/>
              <a:chExt cx="756000" cy="7560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8660744" y="-1439898"/>
                <a:ext cx="756000" cy="75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8786744" y="-1061962"/>
                <a:ext cx="50400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直接箭头连接符 46"/>
            <p:cNvCxnSpPr>
              <a:stCxn id="28" idx="3"/>
              <a:endCxn id="45" idx="2"/>
            </p:cNvCxnSpPr>
            <p:nvPr/>
          </p:nvCxnSpPr>
          <p:spPr>
            <a:xfrm>
              <a:off x="14616000" y="809825"/>
              <a:ext cx="1278001" cy="1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>
              <a:stCxn id="113" idx="0"/>
              <a:endCxn id="45" idx="4"/>
            </p:cNvCxnSpPr>
            <p:nvPr/>
          </p:nvCxnSpPr>
          <p:spPr>
            <a:xfrm flipH="1" flipV="1">
              <a:off x="16272001" y="1188000"/>
              <a:ext cx="1" cy="12607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2000" y="1692000"/>
              <a:ext cx="17784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/>
            <p:cNvGrpSpPr/>
            <p:nvPr/>
          </p:nvGrpSpPr>
          <p:grpSpPr>
            <a:xfrm>
              <a:off x="72001" y="2448700"/>
              <a:ext cx="3168002" cy="2952700"/>
              <a:chOff x="72001" y="2448700"/>
              <a:chExt cx="3168002" cy="295270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72002" y="2448700"/>
                <a:ext cx="3168000" cy="295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 flipH="1">
                <a:off x="936002" y="4752700"/>
                <a:ext cx="2304000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936002" y="2448700"/>
                <a:ext cx="0" cy="2304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72001" y="4753400"/>
                <a:ext cx="864000" cy="648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00" y="2556000"/>
                <a:ext cx="2304000" cy="2304000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000" y="2772000"/>
                <a:ext cx="2304000" cy="2304000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00" y="2988000"/>
                <a:ext cx="2304000" cy="2304000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  <p:cxnSp>
            <p:nvCxnSpPr>
              <p:cNvPr id="58" name="直接连接符 57"/>
              <p:cNvCxnSpPr/>
              <p:nvPr/>
            </p:nvCxnSpPr>
            <p:spPr>
              <a:xfrm flipH="1">
                <a:off x="2376002" y="3096700"/>
                <a:ext cx="0" cy="2304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2376003" y="4753400"/>
                <a:ext cx="864000" cy="648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72002" y="3096700"/>
                <a:ext cx="2304000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72002" y="5400700"/>
                <a:ext cx="2304000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72002" y="3096700"/>
                <a:ext cx="0" cy="2304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936002" y="2448700"/>
                <a:ext cx="2304000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3240002" y="2448700"/>
                <a:ext cx="0" cy="2304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72001" y="2448702"/>
                <a:ext cx="864000" cy="648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>
                <a:off x="2376003" y="2448702"/>
                <a:ext cx="864000" cy="648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矩形 66"/>
            <p:cNvSpPr/>
            <p:nvPr/>
          </p:nvSpPr>
          <p:spPr>
            <a:xfrm>
              <a:off x="3600001" y="2952000"/>
              <a:ext cx="1080000" cy="1944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en-US" altLang="zh-CN" sz="1400" dirty="0" smtClean="0">
                  <a:solidFill>
                    <a:srgbClr val="7030A0"/>
                  </a:solidFill>
                </a:rPr>
                <a:t>Deep Net for</a:t>
              </a:r>
            </a:p>
            <a:p>
              <a:pPr algn="ctr"/>
              <a:r>
                <a:rPr lang="en-US" altLang="zh-CN" sz="1400" dirty="0" smtClean="0">
                  <a:solidFill>
                    <a:srgbClr val="7030A0"/>
                  </a:solidFill>
                </a:rPr>
                <a:t>Pancreas</a:t>
              </a:r>
            </a:p>
            <a:p>
              <a:pPr algn="ctr"/>
              <a:r>
                <a:rPr lang="en-US" altLang="zh-CN" sz="1400" dirty="0" smtClean="0">
                  <a:solidFill>
                    <a:srgbClr val="7030A0"/>
                  </a:solidFill>
                </a:rPr>
                <a:t>Segmentation</a:t>
              </a:r>
              <a:endParaRPr lang="zh-CN" altLang="en-US" sz="1400" dirty="0">
                <a:solidFill>
                  <a:srgbClr val="7030A0"/>
                </a:solidFill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5040001" y="2449043"/>
              <a:ext cx="3168002" cy="2952700"/>
              <a:chOff x="5040001" y="2449043"/>
              <a:chExt cx="3168002" cy="2952700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5040002" y="2449043"/>
                <a:ext cx="3168000" cy="295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 flipH="1">
                <a:off x="5904002" y="4753043"/>
                <a:ext cx="2304000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5904002" y="2449043"/>
                <a:ext cx="0" cy="2304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5040001" y="4753743"/>
                <a:ext cx="864000" cy="648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000" y="2556000"/>
                <a:ext cx="2304000" cy="2304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2000" y="2772000"/>
                <a:ext cx="2304000" cy="2304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4000" y="2988000"/>
                <a:ext cx="2304000" cy="2304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</p:pic>
          <p:cxnSp>
            <p:nvCxnSpPr>
              <p:cNvPr id="76" name="直接连接符 75"/>
              <p:cNvCxnSpPr/>
              <p:nvPr/>
            </p:nvCxnSpPr>
            <p:spPr>
              <a:xfrm flipH="1">
                <a:off x="7344002" y="3097043"/>
                <a:ext cx="0" cy="2304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7344003" y="4753743"/>
                <a:ext cx="864000" cy="648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5040002" y="3097043"/>
                <a:ext cx="2304000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5040002" y="5401043"/>
                <a:ext cx="2304000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5040002" y="3097043"/>
                <a:ext cx="0" cy="2304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>
                <a:off x="5904002" y="2449043"/>
                <a:ext cx="2304000" cy="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>
                <a:off x="8208002" y="2449043"/>
                <a:ext cx="0" cy="2304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5040001" y="2449045"/>
                <a:ext cx="864000" cy="648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>
                <a:off x="7344003" y="2449045"/>
                <a:ext cx="864000" cy="648000"/>
              </a:xfrm>
              <a:prstGeom prst="line">
                <a:avLst/>
              </a:prstGeom>
              <a:ln w="25400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直接箭头连接符 84"/>
            <p:cNvCxnSpPr>
              <a:stCxn id="51" idx="3"/>
              <a:endCxn id="67" idx="1"/>
            </p:cNvCxnSpPr>
            <p:nvPr/>
          </p:nvCxnSpPr>
          <p:spPr>
            <a:xfrm flipV="1">
              <a:off x="3240002" y="3924000"/>
              <a:ext cx="359999" cy="70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>
              <a:stCxn id="67" idx="3"/>
              <a:endCxn id="69" idx="1"/>
            </p:cNvCxnSpPr>
            <p:nvPr/>
          </p:nvCxnSpPr>
          <p:spPr>
            <a:xfrm>
              <a:off x="4680001" y="3924000"/>
              <a:ext cx="360001" cy="104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组合 86"/>
            <p:cNvGrpSpPr/>
            <p:nvPr/>
          </p:nvGrpSpPr>
          <p:grpSpPr>
            <a:xfrm>
              <a:off x="9720001" y="2448000"/>
              <a:ext cx="3168002" cy="2952700"/>
              <a:chOff x="9720001" y="2448000"/>
              <a:chExt cx="3168002" cy="2952700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9720002" y="2448000"/>
                <a:ext cx="3168000" cy="295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/>
              <p:nvPr/>
            </p:nvCxnSpPr>
            <p:spPr>
              <a:xfrm flipH="1">
                <a:off x="10584002" y="4752000"/>
                <a:ext cx="2304000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10584002" y="2448000"/>
                <a:ext cx="0" cy="2304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9720001" y="4752700"/>
                <a:ext cx="864000" cy="648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2" name="图片 91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88" t="25000" r="32812" b="50000"/>
              <a:stretch/>
            </p:blipFill>
            <p:spPr>
              <a:xfrm>
                <a:off x="10440000" y="2556000"/>
                <a:ext cx="2304000" cy="2304000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  <p:pic>
            <p:nvPicPr>
              <p:cNvPr id="93" name="图片 92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88" t="25000" r="32812" b="50000"/>
              <a:stretch/>
            </p:blipFill>
            <p:spPr>
              <a:xfrm>
                <a:off x="10151998" y="2772000"/>
                <a:ext cx="2304000" cy="2304000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  <p:pic>
            <p:nvPicPr>
              <p:cNvPr id="94" name="图片 93"/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86" t="24998" r="32814" b="50002"/>
              <a:stretch/>
            </p:blipFill>
            <p:spPr>
              <a:xfrm>
                <a:off x="9864000" y="2988000"/>
                <a:ext cx="2304000" cy="2304000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  <p:cxnSp>
            <p:nvCxnSpPr>
              <p:cNvPr id="95" name="直接连接符 94"/>
              <p:cNvCxnSpPr/>
              <p:nvPr/>
            </p:nvCxnSpPr>
            <p:spPr>
              <a:xfrm flipH="1">
                <a:off x="12024002" y="3096000"/>
                <a:ext cx="0" cy="2304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12024003" y="4752700"/>
                <a:ext cx="864000" cy="648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9720002" y="3096000"/>
                <a:ext cx="2304000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9720002" y="5400000"/>
                <a:ext cx="2304000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9720002" y="3096000"/>
                <a:ext cx="0" cy="2304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10584002" y="2448000"/>
                <a:ext cx="2304000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12888002" y="2448000"/>
                <a:ext cx="0" cy="2304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>
                <a:off x="9720001" y="2448002"/>
                <a:ext cx="864000" cy="648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H="1">
                <a:off x="12024003" y="2448002"/>
                <a:ext cx="864000" cy="648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组合 103"/>
            <p:cNvGrpSpPr/>
            <p:nvPr/>
          </p:nvGrpSpPr>
          <p:grpSpPr>
            <a:xfrm>
              <a:off x="8568001" y="3528700"/>
              <a:ext cx="792000" cy="792000"/>
              <a:chOff x="8640000" y="-1440000"/>
              <a:chExt cx="792000" cy="792000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8640000" y="-1440000"/>
                <a:ext cx="792000" cy="79200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8820000" y="-1260000"/>
                <a:ext cx="432000" cy="43200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flipH="1">
                <a:off x="8820000" y="-1260000"/>
                <a:ext cx="432000" cy="43200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直接箭头连接符 107"/>
            <p:cNvCxnSpPr>
              <a:stCxn id="69" idx="3"/>
              <a:endCxn id="105" idx="2"/>
            </p:cNvCxnSpPr>
            <p:nvPr/>
          </p:nvCxnSpPr>
          <p:spPr>
            <a:xfrm flipV="1">
              <a:off x="8208002" y="3924700"/>
              <a:ext cx="359999" cy="34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>
              <a:stCxn id="105" idx="6"/>
              <a:endCxn id="88" idx="1"/>
            </p:cNvCxnSpPr>
            <p:nvPr/>
          </p:nvCxnSpPr>
          <p:spPr>
            <a:xfrm flipV="1">
              <a:off x="9360001" y="3924000"/>
              <a:ext cx="360001" cy="70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肘形连接符 109"/>
            <p:cNvCxnSpPr>
              <a:stCxn id="51" idx="0"/>
              <a:endCxn id="105" idx="0"/>
            </p:cNvCxnSpPr>
            <p:nvPr/>
          </p:nvCxnSpPr>
          <p:spPr>
            <a:xfrm rot="16200000" flipH="1">
              <a:off x="4770001" y="-665299"/>
              <a:ext cx="1080000" cy="7307999"/>
            </a:xfrm>
            <a:prstGeom prst="bentConnector3">
              <a:avLst>
                <a:gd name="adj1" fmla="val -21167"/>
              </a:avLst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矩形 110"/>
            <p:cNvSpPr/>
            <p:nvPr/>
          </p:nvSpPr>
          <p:spPr>
            <a:xfrm>
              <a:off x="13248001" y="2952000"/>
              <a:ext cx="1080000" cy="194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en-US" altLang="zh-CN" sz="1400" dirty="0">
                  <a:solidFill>
                    <a:srgbClr val="FF0000"/>
                  </a:solidFill>
                </a:rPr>
                <a:t>Deep Net for</a:t>
              </a:r>
            </a:p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Cyst</a:t>
              </a:r>
              <a:endParaRPr lang="en-US" altLang="zh-CN" sz="1400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CN" sz="1400" dirty="0">
                  <a:solidFill>
                    <a:srgbClr val="FF0000"/>
                  </a:solidFill>
                </a:rPr>
                <a:t>Segmentation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14688001" y="2448700"/>
              <a:ext cx="3168002" cy="2952700"/>
              <a:chOff x="14688001" y="2448700"/>
              <a:chExt cx="3168002" cy="2952700"/>
            </a:xfrm>
          </p:grpSpPr>
          <p:sp>
            <p:nvSpPr>
              <p:cNvPr id="113" name="矩形 112"/>
              <p:cNvSpPr/>
              <p:nvPr/>
            </p:nvSpPr>
            <p:spPr>
              <a:xfrm>
                <a:off x="14688002" y="2448700"/>
                <a:ext cx="3168000" cy="295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 flipH="1">
                <a:off x="15552002" y="4752700"/>
                <a:ext cx="2304000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flipH="1">
                <a:off x="15552002" y="2448700"/>
                <a:ext cx="0" cy="2304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H="1">
                <a:off x="14688001" y="4753400"/>
                <a:ext cx="864000" cy="648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7" name="图片 116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50" t="26562" r="31250" b="48438"/>
              <a:stretch/>
            </p:blipFill>
            <p:spPr>
              <a:xfrm>
                <a:off x="15408000" y="2556000"/>
                <a:ext cx="2304000" cy="2304000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  <p:pic>
            <p:nvPicPr>
              <p:cNvPr id="118" name="图片 117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50" t="26563" r="31250" b="48437"/>
              <a:stretch/>
            </p:blipFill>
            <p:spPr>
              <a:xfrm>
                <a:off x="15120000" y="2772000"/>
                <a:ext cx="2304000" cy="2304000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  <p:pic>
            <p:nvPicPr>
              <p:cNvPr id="119" name="图片 118"/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87" t="24985" r="32813" b="50015"/>
              <a:stretch/>
            </p:blipFill>
            <p:spPr>
              <a:xfrm>
                <a:off x="14832000" y="2988000"/>
                <a:ext cx="2304000" cy="2304000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  <p:cxnSp>
            <p:nvCxnSpPr>
              <p:cNvPr id="120" name="直接连接符 119"/>
              <p:cNvCxnSpPr/>
              <p:nvPr/>
            </p:nvCxnSpPr>
            <p:spPr>
              <a:xfrm flipH="1">
                <a:off x="16992002" y="3096700"/>
                <a:ext cx="0" cy="2304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flipH="1">
                <a:off x="16992003" y="4753400"/>
                <a:ext cx="864000" cy="648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>
                <a:off x="14688002" y="3096700"/>
                <a:ext cx="2304000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14688002" y="5400700"/>
                <a:ext cx="2304000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flipH="1">
                <a:off x="14688002" y="3096700"/>
                <a:ext cx="0" cy="2304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flipH="1">
                <a:off x="15552002" y="2448700"/>
                <a:ext cx="2304000" cy="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flipH="1">
                <a:off x="17856002" y="2448700"/>
                <a:ext cx="0" cy="2304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flipH="1">
                <a:off x="14688001" y="2448702"/>
                <a:ext cx="864000" cy="648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flipH="1">
                <a:off x="16992003" y="2448702"/>
                <a:ext cx="864000" cy="6480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直接箭头连接符 128"/>
            <p:cNvCxnSpPr>
              <a:stCxn id="88" idx="3"/>
              <a:endCxn id="111" idx="1"/>
            </p:cNvCxnSpPr>
            <p:nvPr/>
          </p:nvCxnSpPr>
          <p:spPr>
            <a:xfrm>
              <a:off x="12888002" y="3924000"/>
              <a:ext cx="359999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129"/>
            <p:cNvCxnSpPr>
              <a:stCxn id="111" idx="3"/>
              <a:endCxn id="113" idx="1"/>
            </p:cNvCxnSpPr>
            <p:nvPr/>
          </p:nvCxnSpPr>
          <p:spPr>
            <a:xfrm>
              <a:off x="14328001" y="3924000"/>
              <a:ext cx="360001" cy="7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矩形 130"/>
            <p:cNvSpPr/>
            <p:nvPr/>
          </p:nvSpPr>
          <p:spPr>
            <a:xfrm>
              <a:off x="72002" y="5400700"/>
              <a:ext cx="3168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 smtClean="0">
                  <a:solidFill>
                    <a:srgbClr val="7030A0"/>
                  </a:solidFill>
                </a:rPr>
                <a:t>Input Volume for</a:t>
              </a:r>
            </a:p>
            <a:p>
              <a:pPr algn="ctr"/>
              <a:r>
                <a:rPr lang="en-US" altLang="zh-CN" sz="1600" dirty="0" smtClean="0">
                  <a:solidFill>
                    <a:srgbClr val="7030A0"/>
                  </a:solidFill>
                </a:rPr>
                <a:t>Pancreas Segmentation</a:t>
              </a:r>
              <a:endParaRPr lang="zh-CN" alt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5040001" y="5400700"/>
              <a:ext cx="3168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 smtClean="0">
                  <a:solidFill>
                    <a:srgbClr val="7030A0"/>
                  </a:solidFill>
                </a:rPr>
                <a:t>Output Volume for</a:t>
              </a:r>
            </a:p>
            <a:p>
              <a:pPr algn="ctr"/>
              <a:r>
                <a:rPr lang="en-US" altLang="zh-CN" sz="1600" dirty="0" smtClean="0">
                  <a:solidFill>
                    <a:srgbClr val="7030A0"/>
                  </a:solidFill>
                </a:rPr>
                <a:t>Pancreas Segmentation</a:t>
              </a:r>
              <a:endParaRPr lang="zh-CN" alt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9720001" y="5400700"/>
              <a:ext cx="3168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 smtClean="0">
                  <a:solidFill>
                    <a:srgbClr val="FF0000"/>
                  </a:solidFill>
                </a:rPr>
                <a:t>Input Volume</a:t>
              </a:r>
            </a:p>
            <a:p>
              <a:pPr algn="ctr"/>
              <a:r>
                <a:rPr lang="en-US" altLang="zh-CN" sz="1600" dirty="0" smtClean="0">
                  <a:solidFill>
                    <a:srgbClr val="FF0000"/>
                  </a:solidFill>
                </a:rPr>
                <a:t>for Cyst Segmentation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14688001" y="5400700"/>
              <a:ext cx="3168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 smtClean="0">
                  <a:solidFill>
                    <a:srgbClr val="FF0000"/>
                  </a:solidFill>
                </a:rPr>
                <a:t>Output Volume for</a:t>
              </a:r>
            </a:p>
            <a:p>
              <a:pPr algn="ctr"/>
              <a:r>
                <a:rPr lang="en-US" altLang="zh-CN" sz="1600" dirty="0" smtClean="0">
                  <a:solidFill>
                    <a:srgbClr val="FF0000"/>
                  </a:solidFill>
                </a:rPr>
                <a:t>Cyst Segmentation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2160000" y="72000"/>
              <a:ext cx="162000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 smtClean="0">
                  <a:solidFill>
                    <a:srgbClr val="7030A0"/>
                  </a:solidFill>
                </a:rPr>
                <a:t>Pancreas</a:t>
              </a:r>
            </a:p>
            <a:p>
              <a:pPr algn="ctr"/>
              <a:r>
                <a:rPr lang="en-US" altLang="zh-CN" sz="1400" dirty="0" smtClean="0">
                  <a:solidFill>
                    <a:srgbClr val="7030A0"/>
                  </a:solidFill>
                </a:rPr>
                <a:t>Ground-Truth</a:t>
              </a:r>
              <a:endParaRPr lang="zh-CN" alt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11412000" y="72000"/>
              <a:ext cx="162000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Cyst</a:t>
              </a:r>
            </a:p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Ground-Truth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16668001" y="648000"/>
              <a:ext cx="14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i="1" dirty="0" smtClean="0">
                  <a:solidFill>
                    <a:srgbClr val="FF0000"/>
                  </a:solidFill>
                </a:rPr>
                <a:t>Cyst</a:t>
              </a:r>
            </a:p>
            <a:p>
              <a:pPr algn="ctr"/>
              <a:r>
                <a:rPr lang="en-US" altLang="zh-CN" sz="1400" i="1" dirty="0" smtClean="0">
                  <a:solidFill>
                    <a:srgbClr val="FF0000"/>
                  </a:solidFill>
                </a:rPr>
                <a:t>Loss Function</a:t>
              </a:r>
              <a:endParaRPr lang="zh-CN" altLang="en-US" sz="1400" i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7020000" y="648000"/>
              <a:ext cx="14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i="1" dirty="0" smtClean="0">
                  <a:solidFill>
                    <a:srgbClr val="7030A0"/>
                  </a:solidFill>
                </a:rPr>
                <a:t>Pancreas</a:t>
              </a:r>
            </a:p>
            <a:p>
              <a:pPr algn="ctr"/>
              <a:r>
                <a:rPr lang="en-US" altLang="zh-CN" sz="1400" i="1" dirty="0" smtClean="0">
                  <a:solidFill>
                    <a:srgbClr val="7030A0"/>
                  </a:solidFill>
                </a:rPr>
                <a:t>Loss Function</a:t>
              </a:r>
              <a:endParaRPr lang="zh-CN" altLang="en-US" sz="1400" i="1" dirty="0">
                <a:solidFill>
                  <a:srgbClr val="7030A0"/>
                </a:solidFill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72000" y="1259999"/>
              <a:ext cx="2700000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altLang="zh-CN" sz="1600" b="1" dirty="0" smtClean="0">
                  <a:solidFill>
                    <a:schemeClr val="tx1"/>
                  </a:solidFill>
                </a:rPr>
                <a:t>training only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72000" y="1692000"/>
              <a:ext cx="2700000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altLang="zh-CN" sz="1600" b="1" dirty="0" smtClean="0">
                  <a:solidFill>
                    <a:schemeClr val="tx1"/>
                  </a:solidFill>
                </a:rPr>
                <a:t>training / testing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9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Full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203325" y="4543200"/>
              <a:ext cx="9783759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93040"/>
                    <a:gridCol w="1863573"/>
                    <a:gridCol w="1863573"/>
                    <a:gridCol w="186357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Method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/>
                            <a:t>Average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/>
                            <a:t>Max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/>
                            <a:t>Min DSC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Pancreas Segmentation, w/ Oracle B-Box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99±4.33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93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69.54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Pancreas Segmentation, w/o Oracle B-Box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79.23±9.72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2.95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Cyst Segmentation, w/ Oracle B-Box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77.92±12.83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96.14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24.69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Cyst</a:t>
                          </a:r>
                          <a:r>
                            <a:rPr lang="en-US" altLang="zh-CN" baseline="0" dirty="0" smtClean="0"/>
                            <a:t> </a:t>
                          </a:r>
                          <a:r>
                            <a:rPr lang="en-US" altLang="zh-CN" dirty="0" smtClean="0"/>
                            <a:t>Segmentation, w/o Deep Supervision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60.68±31.04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95.67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0.00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Cyst</a:t>
                          </a:r>
                          <a:r>
                            <a:rPr lang="en-US" altLang="zh-CN" baseline="0" dirty="0" smtClean="0"/>
                            <a:t> </a:t>
                          </a:r>
                          <a:r>
                            <a:rPr lang="en-US" altLang="zh-CN" dirty="0" smtClean="0"/>
                            <a:t>Segmentation, w/ Deep Supervision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62.60±28.69</m:t>
                                </m:r>
                                <m:r>
                                  <a:rPr lang="en-US" altLang="zh-CN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95.55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0.00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203325" y="4543200"/>
              <a:ext cx="9783759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93040"/>
                    <a:gridCol w="1863573"/>
                    <a:gridCol w="1863573"/>
                    <a:gridCol w="186357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Method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/>
                            <a:t>Average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/>
                            <a:t>Max DSC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/>
                            <a:t>Min DSC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Pancreas Segmentation, w/ Oracle B-Box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163" t="-108197" r="-201307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5163" t="-108197" r="-101307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5163" t="-108197" r="-130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Pancreas Segmentation, w/o Oracle B-Box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163" t="-208197" r="-20130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5163" t="-208197" r="-10130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5163" t="-208197" r="-130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Cyst Segmentation, w/ Oracle B-Box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163" t="-308197" r="-20130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5163" t="-308197" r="-10130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5163" t="-308197" r="-130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Cyst</a:t>
                          </a:r>
                          <a:r>
                            <a:rPr lang="en-US" altLang="zh-CN" baseline="0" dirty="0" smtClean="0"/>
                            <a:t> </a:t>
                          </a:r>
                          <a:r>
                            <a:rPr lang="en-US" altLang="zh-CN" dirty="0" smtClean="0"/>
                            <a:t>Segmentation, w/o Deep Supervision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163" t="-408197" r="-20130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5163" t="-408197" r="-10130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5163" t="-408197" r="-130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Cyst</a:t>
                          </a:r>
                          <a:r>
                            <a:rPr lang="en-US" altLang="zh-CN" baseline="0" dirty="0" smtClean="0"/>
                            <a:t> </a:t>
                          </a:r>
                          <a:r>
                            <a:rPr lang="en-US" altLang="zh-CN" dirty="0" smtClean="0"/>
                            <a:t>Segmentation, w/ Deep Supervision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163" t="-508197" r="-20130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5163" t="-508197" r="-10130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5163" t="-508197" r="-130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1202919" y="2011680"/>
                <a:ext cx="9784080" cy="4206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00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86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846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18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29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062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/>
                  <a:t>The average cyst segmentation DSC over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131</m:t>
                    </m:r>
                  </m:oMath>
                </a14:m>
                <a:r>
                  <a:rPr lang="en-US" altLang="zh-CN" dirty="0" smtClean="0"/>
                  <a:t> cases is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62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.6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Quite impressive, and verifies the effectiveness of our approach</a:t>
                </a:r>
              </a:p>
              <a:p>
                <a:pPr lvl="1"/>
                <a:r>
                  <a:rPr lang="en-US" altLang="zh-CN" dirty="0" smtClean="0"/>
                  <a:t>Large standard deviation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.6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dirty="0" smtClean="0"/>
                  <a:t>): the performance varies significantly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zh-CN" b="0" dirty="0" smtClean="0"/>
                  <a:t> out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altLang="zh-CN" b="0" dirty="0" smtClean="0"/>
                  <a:t> samples fail completely 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.00%</m:t>
                    </m:r>
                  </m:oMath>
                </a14:m>
                <a:r>
                  <a:rPr lang="en-US" altLang="zh-CN" b="0" dirty="0" smtClean="0"/>
                  <a:t> DSC): challenging cases exist</a:t>
                </a:r>
              </a:p>
              <a:p>
                <a:r>
                  <a:rPr lang="en-US" altLang="zh-CN" dirty="0" smtClean="0"/>
                  <a:t>Both the bounding box and deep supervision are useful</a:t>
                </a:r>
              </a:p>
              <a:p>
                <a:pPr lvl="1"/>
                <a:r>
                  <a:rPr lang="en-US" altLang="zh-CN" dirty="0" smtClean="0"/>
                  <a:t>Providing auxiliary information for tiny target (cyst) segmentation</a:t>
                </a:r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919" y="2011680"/>
                <a:ext cx="9784080" cy="4206240"/>
              </a:xfrm>
              <a:prstGeom prst="rect">
                <a:avLst/>
              </a:prstGeom>
              <a:blipFill rotWithShape="0">
                <a:blip r:embed="rId4"/>
                <a:stretch>
                  <a:fillRect l="-685" t="-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8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1908000"/>
            <a:ext cx="12192000" cy="48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Typical Segmentation Examples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20000" y="1872000"/>
            <a:ext cx="6912000" cy="4896000"/>
            <a:chOff x="72000" y="0"/>
            <a:chExt cx="6048000" cy="4284000"/>
          </a:xfrm>
        </p:grpSpPr>
        <p:sp>
          <p:nvSpPr>
            <p:cNvPr id="7" name="矩形 6"/>
            <p:cNvSpPr/>
            <p:nvPr/>
          </p:nvSpPr>
          <p:spPr>
            <a:xfrm>
              <a:off x="72000" y="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dirty="0" smtClean="0">
                  <a:solidFill>
                    <a:srgbClr val="0070C0"/>
                  </a:solidFill>
                </a:rPr>
                <a:t>Input Image</a:t>
              </a:r>
              <a:endParaRPr lang="zh-CN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2000" y="136800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 smtClean="0">
                  <a:solidFill>
                    <a:srgbClr val="0070C0"/>
                  </a:solidFill>
                </a:rPr>
                <a:t>Case #111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96000" y="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spc="-50" dirty="0" smtClean="0">
                  <a:solidFill>
                    <a:srgbClr val="7030A0"/>
                  </a:solidFill>
                </a:rPr>
                <a:t>Pancreas Segmentation</a:t>
              </a:r>
              <a:endParaRPr lang="zh-CN" altLang="en-US" sz="1100" spc="-5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1296000" y="1368000"/>
                  <a:ext cx="1152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DSC</m:t>
                        </m:r>
                        <m:r>
                          <a:rPr lang="en-US" altLang="zh-CN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=68.21%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000" y="1368000"/>
                  <a:ext cx="1152000" cy="180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矩形 10"/>
            <p:cNvSpPr/>
            <p:nvPr/>
          </p:nvSpPr>
          <p:spPr>
            <a:xfrm>
              <a:off x="4968000" y="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spc="-50" dirty="0" smtClean="0">
                  <a:solidFill>
                    <a:srgbClr val="7030A0"/>
                  </a:solidFill>
                </a:rPr>
                <a:t>Cyst</a:t>
              </a:r>
              <a:r>
                <a:rPr lang="en-US" altLang="zh-CN" sz="1100" dirty="0" smtClean="0">
                  <a:solidFill>
                    <a:srgbClr val="7030A0"/>
                  </a:solidFill>
                </a:rPr>
                <a:t> Segmentation (-)</a:t>
              </a:r>
              <a:endParaRPr lang="zh-CN" altLang="en-US" sz="11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4968000" y="1368000"/>
                  <a:ext cx="1152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DSC</m:t>
                        </m:r>
                        <m:r>
                          <a:rPr lang="en-US" altLang="zh-CN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=74.86%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8000" y="1368000"/>
                  <a:ext cx="1152000" cy="180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矩形 12"/>
            <p:cNvSpPr/>
            <p:nvPr/>
          </p:nvSpPr>
          <p:spPr>
            <a:xfrm>
              <a:off x="3744000" y="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spc="-50" dirty="0">
                  <a:solidFill>
                    <a:srgbClr val="FF0000"/>
                  </a:solidFill>
                </a:rPr>
                <a:t>Cyst</a:t>
              </a:r>
              <a:r>
                <a:rPr lang="en-US" altLang="zh-CN" sz="1100" dirty="0">
                  <a:solidFill>
                    <a:srgbClr val="FF0000"/>
                  </a:solidFill>
                </a:rPr>
                <a:t> Segmentation </a:t>
              </a:r>
              <a:r>
                <a:rPr lang="en-US" altLang="zh-CN" sz="1100" dirty="0" smtClean="0">
                  <a:solidFill>
                    <a:srgbClr val="FF0000"/>
                  </a:solidFill>
                </a:rPr>
                <a:t>(+)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3744000" y="1368000"/>
                  <a:ext cx="1152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DSC</m:t>
                        </m:r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=84.06%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00" y="1368000"/>
                  <a:ext cx="1152000" cy="1800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/>
            <p:cNvSpPr/>
            <p:nvPr/>
          </p:nvSpPr>
          <p:spPr>
            <a:xfrm>
              <a:off x="72000" y="273600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 smtClean="0">
                  <a:solidFill>
                    <a:srgbClr val="0070C0"/>
                  </a:solidFill>
                </a:rPr>
                <a:t>Case #123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1296000" y="2736000"/>
                  <a:ext cx="1152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DSC</m:t>
                        </m:r>
                        <m:r>
                          <a:rPr lang="en-US" altLang="zh-CN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=73.59%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000" y="2736000"/>
                  <a:ext cx="1152000" cy="18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7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4968000" y="2736000"/>
                  <a:ext cx="1152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DSC</m:t>
                        </m:r>
                        <m:r>
                          <a:rPr lang="en-US" altLang="zh-CN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=0.00%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8000" y="2736000"/>
                  <a:ext cx="1152000" cy="1800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17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3744000" y="2736000"/>
                  <a:ext cx="1152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DSC</m:t>
                        </m:r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=84.70%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00" y="2736000"/>
                  <a:ext cx="1152000" cy="180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7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/>
            <p:cNvSpPr/>
            <p:nvPr/>
          </p:nvSpPr>
          <p:spPr>
            <a:xfrm>
              <a:off x="2520000" y="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dirty="0" smtClean="0">
                  <a:solidFill>
                    <a:srgbClr val="0070C0"/>
                  </a:solidFill>
                </a:rPr>
                <a:t>Fine-scaled Input</a:t>
              </a:r>
              <a:endParaRPr lang="zh-CN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20000" y="136800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520000" y="273600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2000" y="410400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dirty="0" smtClean="0">
                  <a:solidFill>
                    <a:srgbClr val="0070C0"/>
                  </a:solidFill>
                </a:rPr>
                <a:t>Case #130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1296000" y="4104000"/>
                  <a:ext cx="1152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DSC</m:t>
                        </m:r>
                        <m:r>
                          <a:rPr lang="en-US" altLang="zh-CN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=34.65%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000" y="4104000"/>
                  <a:ext cx="1152000" cy="1800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47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968000" y="4104000"/>
                  <a:ext cx="1152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DSC</m:t>
                        </m:r>
                        <m:r>
                          <a:rPr lang="en-US" altLang="zh-CN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=59.93%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8000" y="4104000"/>
                  <a:ext cx="1152000" cy="180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17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3744000" y="4104000"/>
                  <a:ext cx="1152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DSC</m:t>
                        </m:r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=0.00%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00" y="4104000"/>
                  <a:ext cx="1152000" cy="180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17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矩形 25"/>
            <p:cNvSpPr/>
            <p:nvPr/>
          </p:nvSpPr>
          <p:spPr>
            <a:xfrm>
              <a:off x="2520000" y="4104000"/>
              <a:ext cx="115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100" dirty="0">
                <a:solidFill>
                  <a:srgbClr val="0070C0"/>
                </a:solidFill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" y="216000"/>
              <a:ext cx="1152000" cy="115200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0" t="31250" r="31250" b="43750"/>
            <a:stretch/>
          </p:blipFill>
          <p:spPr>
            <a:xfrm>
              <a:off x="3744000" y="216000"/>
              <a:ext cx="1152000" cy="11520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0" t="31250" r="31250" b="43750"/>
            <a:stretch/>
          </p:blipFill>
          <p:spPr>
            <a:xfrm>
              <a:off x="4968000" y="216000"/>
              <a:ext cx="1152000" cy="115200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000" y="216000"/>
              <a:ext cx="1152000" cy="115200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" y="1584000"/>
              <a:ext cx="1152000" cy="115200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000" y="1584000"/>
              <a:ext cx="1152000" cy="115200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5" t="28125" r="40625" b="46875"/>
            <a:stretch/>
          </p:blipFill>
          <p:spPr>
            <a:xfrm>
              <a:off x="4968000" y="1584000"/>
              <a:ext cx="1152000" cy="1152000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5" t="28125" r="40625" b="46875"/>
            <a:stretch/>
          </p:blipFill>
          <p:spPr>
            <a:xfrm>
              <a:off x="3744000" y="1584000"/>
              <a:ext cx="1152000" cy="115200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" y="2952000"/>
              <a:ext cx="1152000" cy="115200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000" y="2952000"/>
              <a:ext cx="1152000" cy="115200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t="31250" r="53125" b="43750"/>
            <a:stretch/>
          </p:blipFill>
          <p:spPr>
            <a:xfrm>
              <a:off x="4968000" y="2952000"/>
              <a:ext cx="1152000" cy="1152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t="31250" r="53125" b="43750"/>
            <a:stretch/>
          </p:blipFill>
          <p:spPr>
            <a:xfrm>
              <a:off x="3744000" y="2952000"/>
              <a:ext cx="1152000" cy="1152000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576000" y="576000"/>
              <a:ext cx="288000" cy="28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0" t="31250" r="31250" b="43750"/>
            <a:stretch/>
          </p:blipFill>
          <p:spPr>
            <a:xfrm>
              <a:off x="2520000" y="216000"/>
              <a:ext cx="1152000" cy="1152000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468000" y="1908000"/>
              <a:ext cx="288000" cy="28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5" t="28125" r="40625" b="46875"/>
            <a:stretch/>
          </p:blipFill>
          <p:spPr>
            <a:xfrm>
              <a:off x="2520000" y="1584000"/>
              <a:ext cx="1152000" cy="115200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324000" y="3312000"/>
              <a:ext cx="288000" cy="28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628000" y="3060000"/>
              <a:ext cx="936000" cy="93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 smtClean="0">
                  <a:solidFill>
                    <a:srgbClr val="0070C0"/>
                  </a:solidFill>
                </a:rPr>
                <a:t>This slice</a:t>
              </a:r>
            </a:p>
            <a:p>
              <a:pPr algn="ctr"/>
              <a:r>
                <a:rPr lang="en-US" altLang="zh-CN" sz="1600" smtClean="0">
                  <a:solidFill>
                    <a:srgbClr val="0070C0"/>
                  </a:solidFill>
                </a:rPr>
                <a:t>is ignored in </a:t>
              </a:r>
              <a:r>
                <a:rPr lang="en-US" altLang="zh-CN" sz="1600" dirty="0" smtClean="0">
                  <a:solidFill>
                    <a:srgbClr val="0070C0"/>
                  </a:solidFill>
                </a:rPr>
                <a:t>testing</a:t>
              </a:r>
              <a:endParaRPr lang="zh-CN" alt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817141" y="2160000"/>
            <a:ext cx="414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</a:rPr>
              <a:t>Sample pancreas and pancreatic cyst segmentation results (best viewed </a:t>
            </a:r>
            <a:r>
              <a:rPr lang="en-US" altLang="zh-CN" sz="2000" dirty="0" smtClean="0">
                <a:solidFill>
                  <a:schemeClr val="bg1"/>
                </a:solidFill>
              </a:rPr>
              <a:t>in color</a:t>
            </a:r>
            <a:r>
              <a:rPr lang="en-US" altLang="zh-CN" sz="2000" dirty="0">
                <a:solidFill>
                  <a:schemeClr val="bg1"/>
                </a:solidFill>
              </a:rPr>
              <a:t>). From left to right: input image (in which pancreas and cyst are marked in </a:t>
            </a:r>
            <a:r>
              <a:rPr lang="en-US" altLang="zh-CN" sz="2000" dirty="0" smtClean="0">
                <a:solidFill>
                  <a:schemeClr val="bg1"/>
                </a:solidFill>
              </a:rPr>
              <a:t>red and </a:t>
            </a:r>
            <a:r>
              <a:rPr lang="en-US" altLang="zh-CN" sz="2000" dirty="0">
                <a:solidFill>
                  <a:schemeClr val="bg1"/>
                </a:solidFill>
              </a:rPr>
              <a:t>green, respectively), pancreas segmentation result, and cyst segmentation </a:t>
            </a:r>
            <a:r>
              <a:rPr lang="en-US" altLang="zh-CN" sz="2000" dirty="0" smtClean="0">
                <a:solidFill>
                  <a:schemeClr val="bg1"/>
                </a:solidFill>
              </a:rPr>
              <a:t>results when </a:t>
            </a:r>
            <a:r>
              <a:rPr lang="en-US" altLang="zh-CN" sz="2000" dirty="0">
                <a:solidFill>
                  <a:schemeClr val="bg1"/>
                </a:solidFill>
              </a:rPr>
              <a:t>we apply deep supervision (denoted by +) or not (-). The </a:t>
            </a:r>
            <a:r>
              <a:rPr lang="en-US" altLang="zh-CN" sz="2000" dirty="0" smtClean="0">
                <a:solidFill>
                  <a:schemeClr val="bg1"/>
                </a:solidFill>
              </a:rPr>
              <a:t>figures </a:t>
            </a:r>
            <a:r>
              <a:rPr lang="en-US" altLang="zh-CN" sz="2000" dirty="0">
                <a:solidFill>
                  <a:schemeClr val="bg1"/>
                </a:solidFill>
              </a:rPr>
              <a:t>in the </a:t>
            </a:r>
            <a:r>
              <a:rPr lang="en-US" altLang="zh-CN" sz="2000" dirty="0" smtClean="0">
                <a:solidFill>
                  <a:schemeClr val="bg1"/>
                </a:solidFill>
              </a:rPr>
              <a:t>right three </a:t>
            </a:r>
            <a:r>
              <a:rPr lang="en-US" altLang="zh-CN" sz="2000" dirty="0">
                <a:solidFill>
                  <a:schemeClr val="bg1"/>
                </a:solidFill>
              </a:rPr>
              <a:t>columns are zoomed in w.r.t. the red frames. In the last example, </a:t>
            </a:r>
            <a:r>
              <a:rPr lang="en-US" altLang="zh-CN" sz="2000" dirty="0" smtClean="0">
                <a:solidFill>
                  <a:schemeClr val="bg1"/>
                </a:solidFill>
              </a:rPr>
              <a:t>pancreas segmentation </a:t>
            </a:r>
            <a:r>
              <a:rPr lang="en-US" altLang="zh-CN" sz="2000" dirty="0">
                <a:solidFill>
                  <a:schemeClr val="bg1"/>
                </a:solidFill>
              </a:rPr>
              <a:t>fails in this slice, </a:t>
            </a:r>
            <a:r>
              <a:rPr lang="en-US" altLang="zh-CN" sz="2000" dirty="0" smtClean="0">
                <a:solidFill>
                  <a:schemeClr val="bg1"/>
                </a:solidFill>
              </a:rPr>
              <a:t>resulting </a:t>
            </a:r>
            <a:r>
              <a:rPr lang="en-US" altLang="zh-CN" sz="2000" dirty="0">
                <a:solidFill>
                  <a:schemeClr val="bg1"/>
                </a:solidFill>
              </a:rPr>
              <a:t>in a complete failure in cyst segmentation.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Automatic pancreatic cyst segmentation is possible</a:t>
            </a:r>
          </a:p>
          <a:p>
            <a:pPr lvl="1"/>
            <a:r>
              <a:rPr lang="en-US" altLang="zh-CN" dirty="0" smtClean="0"/>
              <a:t>Our work proposes the </a:t>
            </a:r>
            <a:r>
              <a:rPr lang="en-US" altLang="zh-CN" i="1" dirty="0" smtClean="0">
                <a:solidFill>
                  <a:srgbClr val="FFFF00"/>
                </a:solidFill>
              </a:rPr>
              <a:t>first</a:t>
            </a:r>
            <a:r>
              <a:rPr lang="en-US" altLang="zh-CN" dirty="0" smtClean="0"/>
              <a:t> method that can segment pancreatic cyst without any human assistance in the entire testing process meanwhile producing </a:t>
            </a:r>
            <a:r>
              <a:rPr lang="en-US" altLang="zh-CN" i="1" dirty="0" smtClean="0">
                <a:solidFill>
                  <a:srgbClr val="FFFF00"/>
                </a:solidFill>
              </a:rPr>
              <a:t>reasonable</a:t>
            </a:r>
            <a:r>
              <a:rPr lang="en-US" altLang="zh-CN" dirty="0" smtClean="0"/>
              <a:t> results</a:t>
            </a:r>
          </a:p>
          <a:p>
            <a:r>
              <a:rPr lang="en-US" altLang="zh-CN" dirty="0" smtClean="0"/>
              <a:t>It is important to apply </a:t>
            </a:r>
            <a:r>
              <a:rPr lang="en-US" altLang="zh-CN" i="1" dirty="0" smtClean="0">
                <a:solidFill>
                  <a:srgbClr val="FFFF00"/>
                </a:solidFill>
              </a:rPr>
              <a:t>auxiliary cues</a:t>
            </a:r>
            <a:r>
              <a:rPr lang="en-US" altLang="zh-CN" dirty="0" smtClean="0"/>
              <a:t> to improving accuracy</a:t>
            </a:r>
          </a:p>
          <a:p>
            <a:pPr lvl="1"/>
            <a:r>
              <a:rPr lang="en-US" altLang="zh-CN" dirty="0" smtClean="0"/>
              <a:t>If a bounding box is possible (often not realistic for a common patient without expertise), cyst segmentation can be quite accurate with merely a simple segmentation network</a:t>
            </a:r>
          </a:p>
          <a:p>
            <a:pPr lvl="1"/>
            <a:r>
              <a:rPr lang="en-US" altLang="zh-CN" dirty="0" smtClean="0"/>
              <a:t>If no extra annotation is given, we can first detect a relatively easy target (pancreas in this problem), and then use this cue to segment the difficult target (cyst)</a:t>
            </a:r>
          </a:p>
          <a:p>
            <a:r>
              <a:rPr lang="en-US" altLang="zh-CN" dirty="0" smtClean="0"/>
              <a:t>Our approach still needs improvement (large standard deviation, many failure cases), which is left for </a:t>
            </a:r>
            <a:r>
              <a:rPr lang="en-US" altLang="zh-CN" i="1" dirty="0" smtClean="0">
                <a:solidFill>
                  <a:srgbClr val="FFFF00"/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5109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Problem </a:t>
            </a:r>
            <a:r>
              <a:rPr lang="en-US" altLang="zh-CN" dirty="0" smtClean="0"/>
              <a:t>Statement</a:t>
            </a:r>
            <a:endParaRPr lang="en-US" altLang="zh-CN" dirty="0"/>
          </a:p>
          <a:p>
            <a:r>
              <a:rPr lang="en-US" altLang="zh-CN" dirty="0"/>
              <a:t>Dataset: Healthy vs. Pathological</a:t>
            </a:r>
          </a:p>
          <a:p>
            <a:r>
              <a:rPr lang="en-US" altLang="zh-CN" dirty="0"/>
              <a:t>Baseline Solution: Deep Convolutional Neural Networks for Segmentation</a:t>
            </a:r>
          </a:p>
          <a:p>
            <a:r>
              <a:rPr lang="en-US" altLang="zh-CN" dirty="0" smtClean="0"/>
              <a:t>Fine-tuning for Pancreas Segmentation</a:t>
            </a:r>
          </a:p>
          <a:p>
            <a:r>
              <a:rPr lang="en-US" altLang="zh-CN" dirty="0" smtClean="0"/>
              <a:t>Deep Supervision for Pancreatic Cyst Segmentation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Applying Our Framework to Other Organs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en-US" altLang="zh-CN" dirty="0" smtClean="0"/>
              <a:t>Discussion and Conclusions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38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OrganSegC2F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efficient and powerful framework for segmentation from 3D data</a:t>
            </a:r>
          </a:p>
          <a:p>
            <a:r>
              <a:rPr lang="en-US" altLang="zh-CN" dirty="0" smtClean="0"/>
              <a:t>The codes are open for download!</a:t>
            </a:r>
          </a:p>
          <a:p>
            <a:pPr lvl="1"/>
            <a:r>
              <a:rPr lang="en-US" altLang="zh-CN" dirty="0">
                <a:hlinkClick r:id="rId2"/>
              </a:rPr>
              <a:t>http://ml.cs.tsinghua.edu.cn/~</a:t>
            </a:r>
            <a:r>
              <a:rPr lang="en-US" altLang="zh-CN" dirty="0" smtClean="0">
                <a:hlinkClick r:id="rId2"/>
              </a:rPr>
              <a:t>lingxi/Projects/OrganSegC2F.html</a:t>
            </a:r>
            <a:endParaRPr lang="en-US" altLang="zh-CN" dirty="0" smtClean="0"/>
          </a:p>
          <a:p>
            <a:r>
              <a:rPr lang="en-US" altLang="zh-CN" dirty="0" smtClean="0"/>
              <a:t>We are still updating this project, by adding new features</a:t>
            </a:r>
            <a:br>
              <a:rPr lang="en-US" altLang="zh-CN" dirty="0" smtClean="0"/>
            </a:br>
            <a:r>
              <a:rPr lang="en-US" altLang="zh-CN" dirty="0" smtClean="0"/>
              <a:t>as well as improving its performance!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3258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Segmenting Other Organs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radiologists in our team collected a multi-organ segmentation dataset</a:t>
                </a:r>
              </a:p>
              <a:p>
                <a:pPr lvl="1"/>
                <a:r>
                  <a:rPr lang="en-US" altLang="zh-CN" dirty="0" smtClean="0"/>
                  <a:t>Many organs and blood vessels in the abdominal area were annotated</a:t>
                </a:r>
              </a:p>
              <a:p>
                <a:r>
                  <a:rPr lang="en-US" altLang="zh-CN" dirty="0" smtClean="0"/>
                  <a:t>Currently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108</m:t>
                    </m:r>
                  </m:oMath>
                </a14:m>
                <a:r>
                  <a:rPr lang="en-US" altLang="zh-CN" dirty="0" smtClean="0"/>
                  <a:t> cases are evaluated: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72</m:t>
                    </m:r>
                  </m:oMath>
                </a14:m>
                <a:r>
                  <a:rPr lang="en-US" altLang="zh-CN" dirty="0" smtClean="0"/>
                  <a:t> for training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altLang="zh-CN" dirty="0" smtClean="0"/>
                  <a:t> for testing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5" t="-1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1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Sample Visualization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7843" y="180718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/>
              <a:t>Image 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5605488" y="179293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476038" y="1807182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Prediction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0" y="6159512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6" y="6159512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78" y="6159512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41" y="6173758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15" y="6190912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18" y="6190912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81" y="6190912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15" y="6192470"/>
            <a:ext cx="45720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0" y="6190912"/>
            <a:ext cx="4572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65" y="6190912"/>
            <a:ext cx="457200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88" y="6190912"/>
            <a:ext cx="457200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11" y="6190912"/>
            <a:ext cx="45720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727" y="6190912"/>
            <a:ext cx="45720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03" y="6190912"/>
            <a:ext cx="457200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819" y="6190912"/>
            <a:ext cx="457200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35" y="6190912"/>
            <a:ext cx="457200" cy="457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6133" y="5926447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Aorta </a:t>
            </a: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9266" y="6557003"/>
            <a:ext cx="1584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Adrenal Gland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354169" y="5859590"/>
            <a:ext cx="1131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Celiac AA 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66174" y="6530120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Colon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671216" y="5867788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Duodenum </a:t>
            </a: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05626" y="6566147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Gallbladder 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11390" y="5883106"/>
            <a:ext cx="560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IVC 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39129" y="6574742"/>
            <a:ext cx="1014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Kidney L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79376" y="5876313"/>
            <a:ext cx="103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Kidney R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739526" y="6565598"/>
            <a:ext cx="71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Liver 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63709" y="5891150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Pancreas 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209944" y="6564843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SMA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604448" y="5891150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Small Bowel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670020" y="6567385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Spleen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0341332" y="5892925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Stomach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1187317" y="6570599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Veins </a:t>
            </a:r>
            <a:endParaRPr lang="en-US" dirty="0"/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9" y="2239920"/>
            <a:ext cx="3657600" cy="3657600"/>
          </a:xfr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46" y="2246494"/>
            <a:ext cx="3657600" cy="3657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87" y="225460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Coarse-to-Fine Segmentation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Our coarse-to-fine framework can produce promising segmentation results on a wide range of organs</a:t>
            </a:r>
          </a:p>
          <a:p>
            <a:pPr lvl="1"/>
            <a:r>
              <a:rPr lang="en-US" altLang="zh-CN" dirty="0" smtClean="0"/>
              <a:t>We believe it can also be used to process other type of data such as fMRI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44682649"/>
                  </p:ext>
                </p:extLst>
              </p:nvPr>
            </p:nvGraphicFramePr>
            <p:xfrm>
              <a:off x="2160000" y="3060000"/>
              <a:ext cx="434834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4170"/>
                    <a:gridCol w="1087085"/>
                    <a:gridCol w="108708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Organ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/>
                            <a:t>Coarse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/>
                            <a:t>Fine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Aorta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90.14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𝟗𝟏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Duodenum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68.57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Kidney (left)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92.45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𝟗𝟐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𝟕𝟔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Kidney (right)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93.04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𝟗𝟑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Liver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96.78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𝟗𝟔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Pancreas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83.93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𝟖𝟔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𝟎𝟐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SMA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66.20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𝟕𝟐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𝟐𝟐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Spleen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95.82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𝟗𝟔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Stomach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93.36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𝟗𝟑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𝟔𝟐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44682649"/>
                  </p:ext>
                </p:extLst>
              </p:nvPr>
            </p:nvGraphicFramePr>
            <p:xfrm>
              <a:off x="2160000" y="3060000"/>
              <a:ext cx="434834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4170"/>
                    <a:gridCol w="1087085"/>
                    <a:gridCol w="108708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Organ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/>
                            <a:t>Coarse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/>
                            <a:t>Fine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Aorta</a:t>
                          </a:r>
                          <a:endParaRPr lang="en-US" altLang="zh-CN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08197" r="-101676" b="-8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85" t="-108197" r="-2247" b="-8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Duodenum</a:t>
                          </a:r>
                          <a:endParaRPr lang="en-US" altLang="zh-CN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08197" r="-101676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85" t="-208197" r="-2247" b="-7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Kidney </a:t>
                          </a:r>
                          <a:r>
                            <a:rPr lang="en-US" altLang="zh-CN" baseline="0" dirty="0" smtClean="0"/>
                            <a:t>(left)</a:t>
                          </a:r>
                          <a:endParaRPr lang="en-US" altLang="zh-CN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308197" r="-101676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85" t="-308197" r="-2247" b="-6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Kidney </a:t>
                          </a:r>
                          <a:r>
                            <a:rPr lang="en-US" altLang="zh-CN" baseline="0" dirty="0" smtClean="0"/>
                            <a:t>(right)</a:t>
                          </a:r>
                          <a:endParaRPr lang="en-US" altLang="zh-CN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408197" r="-101676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85" t="-408197" r="-2247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Liver</a:t>
                          </a:r>
                          <a:endParaRPr lang="en-US" altLang="zh-CN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8197" r="-10167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85" t="-508197" r="-224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Pancreas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608197" r="-10167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85" t="-608197" r="-224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SMA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708197" r="-10167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85" t="-708197" r="-2247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Spleen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808197" r="-10167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85" t="-808197" r="-224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Stomach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908197" r="-10167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85" t="-908197" r="-224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3258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Storyline: the FELIX Project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aim of </a:t>
            </a:r>
            <a:r>
              <a:rPr lang="en-US" altLang="zh-CN" dirty="0" smtClean="0">
                <a:solidFill>
                  <a:srgbClr val="FFFF00"/>
                </a:solidFill>
              </a:rPr>
              <a:t>the FELIX project</a:t>
            </a:r>
            <a:r>
              <a:rPr lang="en-US" altLang="zh-CN" dirty="0" smtClean="0"/>
              <a:t> is to automatically and accurately detect the early pancreatic cancer on a CT scan, which can mean the difference between </a:t>
            </a:r>
            <a:r>
              <a:rPr lang="en-US" altLang="zh-CN" i="1" dirty="0" smtClean="0"/>
              <a:t>life</a:t>
            </a:r>
            <a:r>
              <a:rPr lang="en-US" altLang="zh-CN" dirty="0" smtClean="0"/>
              <a:t> and </a:t>
            </a:r>
            <a:r>
              <a:rPr lang="en-US" altLang="zh-CN" i="1" dirty="0" smtClean="0"/>
              <a:t>death</a:t>
            </a:r>
            <a:r>
              <a:rPr lang="en-US" altLang="zh-CN" dirty="0" smtClean="0"/>
              <a:t> for patients</a:t>
            </a:r>
          </a:p>
          <a:p>
            <a:r>
              <a:rPr lang="en-US" altLang="zh-CN" dirty="0" smtClean="0"/>
              <a:t>A pancreatic cyst can be incredibly difficult to detect, since it varies in location, size, shape, and its property may change as the stage of the pancreatic cancer</a:t>
            </a:r>
          </a:p>
          <a:p>
            <a:r>
              <a:rPr lang="en-US" altLang="zh-CN" dirty="0" smtClean="0"/>
              <a:t>In this work, we aim at segmenting the pancreatic cyst from a CT image, and we use the idea that segmenting the pancreas before using this cue to find the cyst</a:t>
            </a:r>
          </a:p>
          <a:p>
            <a:pPr lvl="1"/>
            <a:r>
              <a:rPr lang="en-US" altLang="zh-CN" dirty="0" smtClean="0"/>
              <a:t>The pancreas is itself a difficult abdominal organ to segment, so we develop a </a:t>
            </a:r>
            <a:r>
              <a:rPr lang="en-US" altLang="zh-CN" dirty="0" smtClean="0">
                <a:solidFill>
                  <a:srgbClr val="FFFF00"/>
                </a:solidFill>
              </a:rPr>
              <a:t>coarse-to-fine</a:t>
            </a:r>
            <a:r>
              <a:rPr lang="en-US" altLang="zh-CN" dirty="0" smtClean="0"/>
              <a:t> approach to improve the segmentation accuracy</a:t>
            </a:r>
          </a:p>
          <a:p>
            <a:pPr lvl="1"/>
            <a:r>
              <a:rPr lang="en-US" altLang="zh-CN" dirty="0" smtClean="0"/>
              <a:t>Based on the pancreas prediction, we apply a </a:t>
            </a:r>
            <a:r>
              <a:rPr lang="en-US" altLang="zh-CN" dirty="0" smtClean="0">
                <a:solidFill>
                  <a:srgbClr val="FFFF00"/>
                </a:solidFill>
              </a:rPr>
              <a:t>deep supervision</a:t>
            </a:r>
            <a:r>
              <a:rPr lang="en-US" altLang="zh-CN" dirty="0" smtClean="0"/>
              <a:t> approach to allow these cues be applied to cyst segmentation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68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Problem </a:t>
            </a:r>
            <a:r>
              <a:rPr lang="en-US" altLang="zh-CN" dirty="0" smtClean="0"/>
              <a:t>Statement</a:t>
            </a:r>
            <a:endParaRPr lang="en-US" altLang="zh-CN" dirty="0"/>
          </a:p>
          <a:p>
            <a:r>
              <a:rPr lang="en-US" altLang="zh-CN" dirty="0"/>
              <a:t>Dataset: Healthy vs. Pathological</a:t>
            </a:r>
          </a:p>
          <a:p>
            <a:r>
              <a:rPr lang="en-US" altLang="zh-CN" dirty="0"/>
              <a:t>Baseline Solution: Deep Convolutional Neural Networks for Segmentation</a:t>
            </a:r>
          </a:p>
          <a:p>
            <a:r>
              <a:rPr lang="en-US" altLang="zh-CN" dirty="0"/>
              <a:t>Fine-tuning for Pancreas Segmentation</a:t>
            </a:r>
          </a:p>
          <a:p>
            <a:r>
              <a:rPr lang="en-US" altLang="zh-CN" dirty="0"/>
              <a:t>Deep Supervision for Pancreatic Cyst Segmentation</a:t>
            </a:r>
          </a:p>
          <a:p>
            <a:r>
              <a:rPr lang="en-US" altLang="zh-CN" dirty="0"/>
              <a:t>Applying Our Framework to Other Organs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Conclusions and Future Work</a:t>
            </a:r>
            <a:endParaRPr lang="en-US" altLang="zh-C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Automatic segmentation of human organs and other soft tissues is interesting yet challenging</a:t>
            </a:r>
          </a:p>
          <a:p>
            <a:pPr lvl="1"/>
            <a:r>
              <a:rPr lang="en-US" altLang="zh-CN" dirty="0" smtClean="0"/>
              <a:t>It is useful, as it helps to detect lesion areas and save people</a:t>
            </a:r>
          </a:p>
          <a:p>
            <a:pPr lvl="1"/>
            <a:r>
              <a:rPr lang="en-US" altLang="zh-CN" dirty="0" smtClean="0"/>
              <a:t>It is also difficult, as the pathological cases can vary a lot</a:t>
            </a:r>
          </a:p>
          <a:p>
            <a:r>
              <a:rPr lang="en-US" altLang="zh-CN" dirty="0" smtClean="0"/>
              <a:t>Medical image segmentation is different from natural image segmentation</a:t>
            </a:r>
          </a:p>
          <a:p>
            <a:pPr lvl="1"/>
            <a:r>
              <a:rPr lang="en-US" altLang="zh-CN" dirty="0" smtClean="0"/>
              <a:t>Some special properties can be used to improve segmentation accuracy</a:t>
            </a:r>
          </a:p>
          <a:p>
            <a:r>
              <a:rPr lang="en-US" altLang="zh-CN" dirty="0" smtClean="0"/>
              <a:t>Some problems are still unsolved, which is left for future 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08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Baseline segmentation: under-estimation vs. over-estimation</a:t>
            </a:r>
          </a:p>
          <a:p>
            <a:r>
              <a:rPr lang="en-US" altLang="zh-CN" dirty="0" smtClean="0"/>
              <a:t>The coarse-to-fine approach: stability and convergence</a:t>
            </a:r>
          </a:p>
          <a:p>
            <a:r>
              <a:rPr lang="en-US" altLang="zh-CN" dirty="0" smtClean="0"/>
              <a:t>The deep supervision approach: what if the pancreas fails?</a:t>
            </a:r>
          </a:p>
          <a:p>
            <a:r>
              <a:rPr lang="en-US" altLang="zh-CN" dirty="0" smtClean="0"/>
              <a:t>Open problems:</a:t>
            </a:r>
          </a:p>
          <a:p>
            <a:pPr lvl="1"/>
            <a:r>
              <a:rPr lang="en-US" altLang="zh-CN" dirty="0" smtClean="0"/>
              <a:t>How to train an end-to-end model for the coarse-to-fine approach?</a:t>
            </a:r>
          </a:p>
          <a:p>
            <a:pPr lvl="1"/>
            <a:r>
              <a:rPr lang="en-US" altLang="zh-CN" dirty="0" smtClean="0"/>
              <a:t>How to use data from both arterial and venous phases towards higher accuracy?</a:t>
            </a:r>
          </a:p>
          <a:p>
            <a:pPr lvl="1"/>
            <a:r>
              <a:rPr lang="en-US" altLang="zh-CN" dirty="0" smtClean="0"/>
              <a:t>How to train a 3D-based network and deal with the issue of limited data?</a:t>
            </a:r>
          </a:p>
          <a:p>
            <a:pPr lvl="1"/>
            <a:r>
              <a:rPr lang="en-US" altLang="zh-CN" dirty="0" smtClean="0"/>
              <a:t>How to perform classification (detecting pathological people) based on segmentation?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81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Questions, please?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49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Problem </a:t>
            </a:r>
            <a:r>
              <a:rPr lang="en-US" altLang="zh-CN" dirty="0" smtClean="0">
                <a:solidFill>
                  <a:srgbClr val="FFFF00"/>
                </a:solidFill>
              </a:rPr>
              <a:t>Statement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en-US" altLang="zh-CN" dirty="0"/>
              <a:t>Dataset: Healthy vs. Pathological</a:t>
            </a:r>
          </a:p>
          <a:p>
            <a:r>
              <a:rPr lang="en-US" altLang="zh-CN" dirty="0"/>
              <a:t>Baseline Solution: Deep Convolutional Neural Networks for Segmentation</a:t>
            </a:r>
          </a:p>
          <a:p>
            <a:r>
              <a:rPr lang="en-US" altLang="zh-CN" dirty="0"/>
              <a:t>Fine-tuning for Pancreas Segmentation</a:t>
            </a:r>
          </a:p>
          <a:p>
            <a:r>
              <a:rPr lang="en-US" altLang="zh-CN" dirty="0" smtClean="0"/>
              <a:t>Deep </a:t>
            </a:r>
            <a:r>
              <a:rPr lang="en-US" altLang="zh-CN" dirty="0"/>
              <a:t>Supervision for Pancreatic Cyst Segmentation</a:t>
            </a:r>
          </a:p>
          <a:p>
            <a:r>
              <a:rPr lang="en-US" altLang="zh-CN" dirty="0"/>
              <a:t>Applying Our Framework to Other Organs</a:t>
            </a:r>
          </a:p>
          <a:p>
            <a:r>
              <a:rPr lang="en-US" altLang="zh-CN" dirty="0" smtClean="0"/>
              <a:t>Discussion </a:t>
            </a:r>
            <a:r>
              <a:rPr lang="en-US" altLang="zh-CN" dirty="0"/>
              <a:t>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4941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Statement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Given a CT-scanned 3D volume, </a:t>
                </a:r>
                <a:r>
                  <a:rPr lang="en-US" altLang="zh-CN" dirty="0"/>
                  <a:t>decide the set of voxels that correspond to the pancreas in the human body</a:t>
                </a:r>
              </a:p>
              <a:p>
                <a:pPr lvl="1"/>
                <a:r>
                  <a:rPr lang="en-US" altLang="zh-CN" dirty="0"/>
                  <a:t>The ground-truth annotations (voxel-by-voxel binary data) are labeled by experts</a:t>
                </a:r>
              </a:p>
              <a:p>
                <a:r>
                  <a:rPr lang="en-US" altLang="zh-CN" dirty="0"/>
                  <a:t>If the set of ground-truth pancreas voxels is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and the set of predicted pancreas voxels is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, then the accuracy of segmentation, or the Dice-</a:t>
                </a:r>
                <a:r>
                  <a:rPr lang="en-US" altLang="zh-CN" dirty="0" err="1"/>
                  <a:t>Sørensen</a:t>
                </a:r>
                <a:r>
                  <a:rPr lang="en-US" altLang="zh-CN" dirty="0"/>
                  <a:t> coefficient (DSC), is computed </a:t>
                </a:r>
                <a:r>
                  <a:rPr lang="en-US" altLang="zh-CN" dirty="0" smtClean="0"/>
                  <a:t>as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5" t="-1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5040000" y="43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220000" y="43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00000" y="43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80000" y="43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60000" y="43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940000" y="43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20000" y="43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00000" y="43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480000" y="43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60000" y="43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040000" y="45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220000" y="45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00000" y="45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80000" y="45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760000" y="45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940000" y="45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120000" y="45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300000" y="45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480000" y="45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660000" y="45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40000" y="46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220000" y="46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400000" y="46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580000" y="46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60000" y="46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940000" y="46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120000" y="46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300000" y="46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480000" y="46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660000" y="46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040000" y="48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220000" y="48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400000" y="48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580000" y="48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5760000" y="48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5940000" y="48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20000" y="48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300000" y="48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480000" y="48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6660000" y="48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5040000" y="50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5220000" y="50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5400000" y="50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580000" y="50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5760000" y="50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5940000" y="50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120000" y="50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6300000" y="50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6480000" y="50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660000" y="50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5040000" y="52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220000" y="52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5400000" y="52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5580000" y="52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5760000" y="52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5940000" y="52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6120000" y="52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6300000" y="52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480000" y="52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6660000" y="522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5040000" y="54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5220000" y="54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5400000" y="54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5580000" y="54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5760000" y="54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5940000" y="54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6120000" y="54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6300000" y="54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6480000" y="54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6660000" y="540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5040000" y="55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5220000" y="55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5400000" y="55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5580000" y="55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5760000" y="55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5940000" y="55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6120000" y="55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300000" y="55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6480000" y="55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6660000" y="558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5040000" y="57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5220000" y="57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5400000" y="57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5580000" y="57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5760000" y="57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5940000" y="57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6120000" y="57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6300000" y="57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6480000" y="57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6660000" y="576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5040000" y="59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5220000" y="59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5400000" y="59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5580000" y="59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5760000" y="59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5940000" y="59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6120000" y="59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6300000" y="59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6480000" y="59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6660000" y="5940000"/>
            <a:ext cx="180000" cy="18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7560000" y="4140000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矩形 114"/>
              <p:cNvSpPr/>
              <p:nvPr/>
            </p:nvSpPr>
            <p:spPr>
              <a:xfrm>
                <a:off x="8100000" y="4140000"/>
                <a:ext cx="270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 smtClean="0"/>
                  <a:t>Ground-truth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altLang="zh-CN" dirty="0" smtClean="0"/>
                  <a:t> voxels)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5" name="矩形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0" y="4140000"/>
                <a:ext cx="2700000" cy="360000"/>
              </a:xfrm>
              <a:prstGeom prst="rect">
                <a:avLst/>
              </a:prstGeom>
              <a:blipFill rotWithShape="0">
                <a:blip r:embed="rId3"/>
                <a:stretch>
                  <a:fillRect l="-2032" t="-10169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矩形 115"/>
              <p:cNvSpPr/>
              <p:nvPr/>
            </p:nvSpPr>
            <p:spPr>
              <a:xfrm>
                <a:off x="8100000" y="4680000"/>
                <a:ext cx="270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 smtClean="0"/>
                  <a:t>Prediction</a:t>
                </a:r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altLang="zh-CN" dirty="0"/>
                  <a:t> voxels</a:t>
                </a:r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6" name="矩形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0" y="4680000"/>
                <a:ext cx="2700000" cy="360000"/>
              </a:xfrm>
              <a:prstGeom prst="rect">
                <a:avLst/>
              </a:prstGeom>
              <a:blipFill rotWithShape="0">
                <a:blip r:embed="rId4"/>
                <a:stretch>
                  <a:fillRect l="-2032" t="-10169" b="-27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矩形 116"/>
              <p:cNvSpPr/>
              <p:nvPr/>
            </p:nvSpPr>
            <p:spPr>
              <a:xfrm>
                <a:off x="8100000" y="5220000"/>
                <a:ext cx="270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 smtClean="0"/>
                  <a:t>Overlap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 voxels</a:t>
                </a:r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7" name="矩形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0" y="5220000"/>
                <a:ext cx="2700000" cy="360000"/>
              </a:xfrm>
              <a:prstGeom prst="rect">
                <a:avLst/>
              </a:prstGeom>
              <a:blipFill rotWithShape="0">
                <a:blip r:embed="rId5"/>
                <a:stretch>
                  <a:fillRect l="-2032" t="-10169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矩形 117"/>
          <p:cNvSpPr/>
          <p:nvPr/>
        </p:nvSpPr>
        <p:spPr>
          <a:xfrm>
            <a:off x="7560000" y="4680000"/>
            <a:ext cx="36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7560000" y="5220000"/>
            <a:ext cx="3600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矩形 120"/>
              <p:cNvSpPr/>
              <p:nvPr/>
            </p:nvSpPr>
            <p:spPr>
              <a:xfrm>
                <a:off x="7560000" y="5760000"/>
                <a:ext cx="32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DSC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20+19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=51.28%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1" name="矩形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0" y="5760000"/>
                <a:ext cx="3240000" cy="540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2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"/>
                            </p:stCondLst>
                            <p:childTnLst>
                              <p:par>
                                <p:cTn id="4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00"/>
                            </p:stCondLst>
                            <p:childTnLst>
                              <p:par>
                                <p:cTn id="5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500"/>
                            </p:stCondLst>
                            <p:childTnLst>
                              <p:par>
                                <p:cTn id="5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6" grpId="0" animBg="1"/>
      <p:bldP spid="47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7" grpId="0" animBg="1"/>
      <p:bldP spid="58" grpId="0" animBg="1"/>
      <p:bldP spid="60" grpId="0" animBg="1"/>
      <p:bldP spid="61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67" grpId="0" animBg="1"/>
      <p:bldP spid="67" grpId="1" animBg="1"/>
      <p:bldP spid="68" grpId="0" animBg="1"/>
      <p:bldP spid="69" grpId="0" animBg="1"/>
      <p:bldP spid="71" grpId="0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6" grpId="0"/>
      <p:bldP spid="117" grpId="0"/>
      <p:bldP spid="118" grpId="0" animBg="1"/>
      <p:bldP spid="119" grpId="0" animBg="1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Problem </a:t>
            </a:r>
            <a:r>
              <a:rPr lang="en-US" altLang="zh-CN" dirty="0" smtClean="0"/>
              <a:t>Statement</a:t>
            </a:r>
            <a:endParaRPr lang="en-US" altLang="zh-CN" dirty="0"/>
          </a:p>
          <a:p>
            <a:r>
              <a:rPr lang="en-US" altLang="zh-CN" dirty="0">
                <a:solidFill>
                  <a:srgbClr val="FFFF00"/>
                </a:solidFill>
              </a:rPr>
              <a:t>Dataset: Healthy vs. Pathological</a:t>
            </a:r>
          </a:p>
          <a:p>
            <a:r>
              <a:rPr lang="en-US" altLang="zh-CN" dirty="0"/>
              <a:t>Baseline Solution: Deep Convolutional Neural Networks for Segmentation</a:t>
            </a:r>
          </a:p>
          <a:p>
            <a:r>
              <a:rPr lang="en-US" altLang="zh-CN" dirty="0"/>
              <a:t>Fine-tuning for Pancreas Segmentation</a:t>
            </a:r>
          </a:p>
          <a:p>
            <a:r>
              <a:rPr lang="en-US" altLang="zh-CN" dirty="0" smtClean="0"/>
              <a:t>Deep </a:t>
            </a:r>
            <a:r>
              <a:rPr lang="en-US" altLang="zh-CN" dirty="0"/>
              <a:t>Supervision for Pancreatic Cyst Segmentation</a:t>
            </a:r>
          </a:p>
          <a:p>
            <a:r>
              <a:rPr lang="en-US" altLang="zh-CN" dirty="0"/>
              <a:t>Applying Our Framework to Other Organs</a:t>
            </a:r>
          </a:p>
          <a:p>
            <a:r>
              <a:rPr lang="en-US" altLang="zh-CN" dirty="0" smtClean="0"/>
              <a:t>Discussion </a:t>
            </a:r>
            <a:r>
              <a:rPr lang="en-US" altLang="zh-CN" dirty="0"/>
              <a:t>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1724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NIH Dataset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hlinkClick r:id="rId2"/>
                  </a:rPr>
                  <a:t>https://wiki.cancerimagingarchive.net/display/Public/Pancreas-CT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US" altLang="zh-CN" dirty="0"/>
                  <a:t> CT samples collected from </a:t>
                </a:r>
                <a:r>
                  <a:rPr lang="en-US" altLang="zh-CN" b="1" dirty="0"/>
                  <a:t>healthy</a:t>
                </a:r>
                <a:r>
                  <a:rPr lang="en-US" altLang="zh-CN" dirty="0"/>
                  <a:t> people</a:t>
                </a:r>
              </a:p>
              <a:p>
                <a:r>
                  <a:rPr lang="en-US" altLang="zh-CN" dirty="0" smtClean="0"/>
                  <a:t>A volume </a:t>
                </a:r>
                <a:r>
                  <a:rPr lang="en-US" altLang="zh-CN" dirty="0"/>
                  <a:t>is of size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512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512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181,466</m:t>
                        </m:r>
                      </m:e>
                    </m:d>
                  </m:oMath>
                </a14:m>
                <a:r>
                  <a:rPr lang="en-US" altLang="zh-CN" dirty="0" smtClean="0"/>
                  <a:t> varies </a:t>
                </a:r>
                <a:r>
                  <a:rPr lang="en-US" altLang="zh-CN" dirty="0"/>
                  <a:t>from sample to sample, </a:t>
                </a:r>
                <a:r>
                  <a:rPr lang="en-US" altLang="zh-CN" dirty="0" smtClean="0"/>
                  <a:t>and the slice </a:t>
                </a:r>
                <a:r>
                  <a:rPr lang="en-US" altLang="zh-CN" dirty="0"/>
                  <a:t>thickness </a:t>
                </a:r>
                <a:r>
                  <a:rPr lang="en-US" altLang="zh-CN" dirty="0" smtClean="0"/>
                  <a:t>varies between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.5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Slice-by-slice </a:t>
                </a:r>
                <a:r>
                  <a:rPr lang="en-US" altLang="zh-CN" dirty="0" smtClean="0"/>
                  <a:t>(in the </a:t>
                </a:r>
                <a:r>
                  <a:rPr lang="en-US" altLang="zh-CN" i="1" dirty="0" smtClean="0"/>
                  <a:t>axial view</a:t>
                </a:r>
                <a:r>
                  <a:rPr lang="en-US" altLang="zh-CN" dirty="0" smtClean="0"/>
                  <a:t>) </a:t>
                </a:r>
                <a:r>
                  <a:rPr lang="en-US" altLang="zh-CN" dirty="0"/>
                  <a:t>annotated by a medical student, and verified (modified) by an experienced </a:t>
                </a:r>
                <a:r>
                  <a:rPr lang="en-US" altLang="zh-CN" dirty="0" smtClean="0"/>
                  <a:t>radiologist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85" t="-1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400000"/>
            <a:ext cx="2304000" cy="108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5400000"/>
            <a:ext cx="2304000" cy="10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4176000"/>
            <a:ext cx="2304000" cy="2304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80000" y="6480000"/>
            <a:ext cx="230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coronal view (X axis)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400000" y="6480000"/>
            <a:ext cx="230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sagittal view (Y axis)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920000" y="6480000"/>
            <a:ext cx="230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axial view (Z axis)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15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JHMI Dataset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131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CT samples collected from </a:t>
                </a:r>
                <a:r>
                  <a:rPr lang="en-US" altLang="zh-CN" b="1" dirty="0" smtClean="0"/>
                  <a:t>pathological</a:t>
                </a:r>
                <a:r>
                  <a:rPr lang="en-US" altLang="zh-CN" dirty="0" smtClean="0"/>
                  <a:t> cases</a:t>
                </a:r>
              </a:p>
              <a:p>
                <a:pPr lvl="1"/>
                <a:r>
                  <a:rPr lang="en-US" altLang="zh-CN" dirty="0"/>
                  <a:t>The pathological cases are much more challenging than the normal cases, because some parts of the pancreas may change a lot in shape or </a:t>
                </a:r>
                <a:r>
                  <a:rPr lang="en-US" altLang="zh-CN" dirty="0" smtClean="0"/>
                  <a:t>CT </a:t>
                </a:r>
                <a:r>
                  <a:rPr lang="en-US" altLang="zh-CN" dirty="0"/>
                  <a:t>values</a:t>
                </a:r>
              </a:p>
              <a:p>
                <a:r>
                  <a:rPr lang="en-US" altLang="zh-CN" dirty="0" smtClean="0"/>
                  <a:t>A volume </a:t>
                </a:r>
                <a:r>
                  <a:rPr lang="en-US" altLang="zh-CN" dirty="0"/>
                  <a:t>is of size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512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512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358,1121</m:t>
                        </m:r>
                      </m:e>
                    </m:d>
                  </m:oMath>
                </a14:m>
                <a:r>
                  <a:rPr lang="en-US" altLang="zh-CN" dirty="0"/>
                  <a:t> varies from sample to sample, </a:t>
                </a:r>
                <a:r>
                  <a:rPr lang="en-US" altLang="zh-CN" dirty="0" smtClean="0"/>
                  <a:t>and the slice thickness varies from case to case</a:t>
                </a:r>
                <a:endParaRPr lang="en-US" altLang="zh-CN" dirty="0"/>
              </a:p>
              <a:p>
                <a:r>
                  <a:rPr lang="en-US" altLang="zh-CN" dirty="0"/>
                  <a:t>Slice-by-slice (in the </a:t>
                </a:r>
                <a:r>
                  <a:rPr lang="en-US" altLang="zh-CN" i="1" dirty="0"/>
                  <a:t>axial view</a:t>
                </a:r>
                <a:r>
                  <a:rPr lang="en-US" altLang="zh-CN" dirty="0"/>
                  <a:t>) annotated by a medical </a:t>
                </a:r>
                <a:r>
                  <a:rPr lang="en-US" altLang="zh-CN" dirty="0" smtClean="0"/>
                  <a:t>student</a:t>
                </a:r>
                <a:r>
                  <a:rPr lang="en-US" altLang="zh-CN" dirty="0"/>
                  <a:t>, and verified (modified) by an experienced </a:t>
                </a:r>
                <a:r>
                  <a:rPr lang="en-US" altLang="zh-CN" dirty="0" smtClean="0"/>
                  <a:t>radiologist</a:t>
                </a:r>
              </a:p>
              <a:p>
                <a:r>
                  <a:rPr lang="en-US" altLang="zh-CN" dirty="0" smtClean="0"/>
                  <a:t>For each case, both the cystic pancreas and the pancreatic cyst are labeled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5" t="-1739" r="-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镶边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镶边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镶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TM02900771[[fn=切片]]</Template>
  <TotalTime>11613</TotalTime>
  <Words>3024</Words>
  <Application>Microsoft Office PowerPoint</Application>
  <PresentationFormat>宽屏</PresentationFormat>
  <Paragraphs>514</Paragraphs>
  <Slides>43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53" baseType="lpstr">
      <vt:lpstr>宋体</vt:lpstr>
      <vt:lpstr>Calibri</vt:lpstr>
      <vt:lpstr>Calibri Light</vt:lpstr>
      <vt:lpstr>Cambria Math</vt:lpstr>
      <vt:lpstr>Corbel</vt:lpstr>
      <vt:lpstr>Wingdings</vt:lpstr>
      <vt:lpstr>Wingdings 2</vt:lpstr>
      <vt:lpstr>HDOfficeLightV0</vt:lpstr>
      <vt:lpstr>1_HDOfficeLightV0</vt:lpstr>
      <vt:lpstr>镶边</vt:lpstr>
      <vt:lpstr>Segmentation from CT Scan: Pancreas, Cyst and Beyond</vt:lpstr>
      <vt:lpstr>Outline</vt:lpstr>
      <vt:lpstr>Storyline: Pancreatic Cancer</vt:lpstr>
      <vt:lpstr>Storyline: the FELIX Project</vt:lpstr>
      <vt:lpstr>Outline</vt:lpstr>
      <vt:lpstr>Problem Statement</vt:lpstr>
      <vt:lpstr>Outline</vt:lpstr>
      <vt:lpstr>The NIH Dataset</vt:lpstr>
      <vt:lpstr>The JHMI Dataset</vt:lpstr>
      <vt:lpstr>Terminologies</vt:lpstr>
      <vt:lpstr>Terminologies</vt:lpstr>
      <vt:lpstr>Terminologies</vt:lpstr>
      <vt:lpstr>Outline</vt:lpstr>
      <vt:lpstr>A Machine Learning Perspective</vt:lpstr>
      <vt:lpstr>Baseline Approach for Segmentation</vt:lpstr>
      <vt:lpstr>Making Use of 3D Information</vt:lpstr>
      <vt:lpstr>Implementation Details</vt:lpstr>
      <vt:lpstr>Baseline Results</vt:lpstr>
      <vt:lpstr>Outline</vt:lpstr>
      <vt:lpstr>Motivation</vt:lpstr>
      <vt:lpstr>Flowchart</vt:lpstr>
      <vt:lpstr>Implementation Details</vt:lpstr>
      <vt:lpstr>Fine-Tuning Results</vt:lpstr>
      <vt:lpstr>Comparison w/ the State-of-the-art</vt:lpstr>
      <vt:lpstr>Sample Results with Fine-Tuning</vt:lpstr>
      <vt:lpstr>Fine-Tuning the challenging Case</vt:lpstr>
      <vt:lpstr>Discussion</vt:lpstr>
      <vt:lpstr>Outline</vt:lpstr>
      <vt:lpstr>Motivation</vt:lpstr>
      <vt:lpstr>The Overall Flowchart</vt:lpstr>
      <vt:lpstr>The Overall Flowchart</vt:lpstr>
      <vt:lpstr>Full Results</vt:lpstr>
      <vt:lpstr>Typical Segmentation Examples</vt:lpstr>
      <vt:lpstr>Discussion</vt:lpstr>
      <vt:lpstr>Outline</vt:lpstr>
      <vt:lpstr>OrganSegC2F</vt:lpstr>
      <vt:lpstr>Segmenting Other Organs</vt:lpstr>
      <vt:lpstr>Sample Visualization</vt:lpstr>
      <vt:lpstr>Coarse-to-Fine Segmentation</vt:lpstr>
      <vt:lpstr>Outline</vt:lpstr>
      <vt:lpstr>Conclusions</vt:lpstr>
      <vt:lpstr>Future Work</vt:lpstr>
      <vt:lpstr>Thanks</vt:lpstr>
    </vt:vector>
  </TitlesOfParts>
  <Company>MSRA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My Experiences</dc:title>
  <dc:creator>Lingxi Xie (Person Consulting)</dc:creator>
  <cp:lastModifiedBy>198808xc</cp:lastModifiedBy>
  <cp:revision>392</cp:revision>
  <dcterms:created xsi:type="dcterms:W3CDTF">2014-12-01T16:16:04Z</dcterms:created>
  <dcterms:modified xsi:type="dcterms:W3CDTF">2017-08-10T04:25:36Z</dcterms:modified>
</cp:coreProperties>
</file>