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304" r:id="rId3"/>
    <p:sldId id="316" r:id="rId4"/>
    <p:sldId id="324" r:id="rId5"/>
    <p:sldId id="325" r:id="rId6"/>
    <p:sldId id="336" r:id="rId7"/>
    <p:sldId id="317" r:id="rId8"/>
    <p:sldId id="337" r:id="rId9"/>
    <p:sldId id="322" r:id="rId10"/>
    <p:sldId id="334" r:id="rId11"/>
    <p:sldId id="31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52" r:id="rId21"/>
    <p:sldId id="353" r:id="rId22"/>
    <p:sldId id="354" r:id="rId23"/>
    <p:sldId id="355" r:id="rId24"/>
    <p:sldId id="357" r:id="rId25"/>
    <p:sldId id="319" r:id="rId26"/>
    <p:sldId id="347" r:id="rId27"/>
    <p:sldId id="348" r:id="rId28"/>
    <p:sldId id="349" r:id="rId29"/>
    <p:sldId id="350" r:id="rId30"/>
    <p:sldId id="351" r:id="rId31"/>
    <p:sldId id="320" r:id="rId32"/>
    <p:sldId id="333" r:id="rId33"/>
    <p:sldId id="356" r:id="rId34"/>
    <p:sldId id="31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FF3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26" autoAdjust="0"/>
    <p:restoredTop sz="72302" autoAdjust="0"/>
  </p:normalViewPr>
  <p:slideViewPr>
    <p:cSldViewPr>
      <p:cViewPr varScale="1">
        <p:scale>
          <a:sx n="54" d="100"/>
          <a:sy n="54" d="100"/>
        </p:scale>
        <p:origin x="139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B29C5-819F-4EE7-8414-41AACBCEB8D6}" type="datetimeFigureOut">
              <a:rPr lang="zh-CN" altLang="en-US" smtClean="0"/>
              <a:t>2016/5/26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7CDBE-6225-43AD-9851-9E744E984E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98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545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378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497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647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173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364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148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557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010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513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956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385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766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631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725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3205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4253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122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3283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9207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2203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503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7242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8081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0189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1897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7363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317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031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376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612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567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562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91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95D0-8AB7-495A-B444-48E1F1F8D97E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9D80-DF0E-4DAC-A438-259F6A0631B1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F9CD-AF0A-422D-A85B-FE514F4390A5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6CBC-C18B-4D0A-BB65-4C4F3A521A94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4F32-DEE5-4838-A512-EC7EB7A5047A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5D76-5E93-4181-A221-1E7446CFAACD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C1D2-5F41-4CA2-B85E-D7C510873819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E864-63CC-446E-BB2F-F3A802FC8BA2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62C6-3301-4A3B-8028-6BE03786F7F9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5E00-4E6B-4FBB-AD10-9081FFDB57F0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9D352-B69A-490C-B540-6A854FFE931F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2.jpeg"/><Relationship Id="rId4" Type="http://schemas.openxmlformats.org/officeDocument/2006/relationships/image" Target="../media/image61.png"/><Relationship Id="rId9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18" Type="http://schemas.openxmlformats.org/officeDocument/2006/relationships/image" Target="../media/image2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17" Type="http://schemas.openxmlformats.org/officeDocument/2006/relationships/image" Target="../media/image1.gif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5" Type="http://schemas.openxmlformats.org/officeDocument/2006/relationships/image" Target="../media/image6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18" Type="http://schemas.openxmlformats.org/officeDocument/2006/relationships/image" Target="../media/image17.jpe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18" Type="http://schemas.openxmlformats.org/officeDocument/2006/relationships/image" Target="../media/image38.jpeg"/><Relationship Id="rId3" Type="http://schemas.openxmlformats.org/officeDocument/2006/relationships/image" Target="../media/image23.jpeg"/><Relationship Id="rId21" Type="http://schemas.openxmlformats.org/officeDocument/2006/relationships/image" Target="../media/image41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6.jpeg"/><Relationship Id="rId20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19" Type="http://schemas.openxmlformats.org/officeDocument/2006/relationships/image" Target="../media/image39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5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eg"/><Relationship Id="rId10" Type="http://schemas.openxmlformats.org/officeDocument/2006/relationships/image" Target="../media/image50.jp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3124200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rgbClr val="7030A0"/>
                </a:solidFill>
              </a:rPr>
              <a:t>ICMR 2015</a:t>
            </a:r>
            <a:br>
              <a:rPr lang="en-US" altLang="zh-CN" sz="3200" dirty="0" smtClean="0">
                <a:solidFill>
                  <a:srgbClr val="7030A0"/>
                </a:solidFill>
              </a:rPr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Image Classification and Retrieval are </a:t>
            </a:r>
            <a:r>
              <a:rPr lang="en-US" altLang="zh-CN" b="1" dirty="0" smtClean="0">
                <a:solidFill>
                  <a:srgbClr val="FF0000"/>
                </a:solidFill>
              </a:rPr>
              <a:t>ONE</a:t>
            </a:r>
            <a:r>
              <a:rPr lang="en-US" altLang="zh-CN" dirty="0" smtClean="0"/>
              <a:t> (</a:t>
            </a:r>
            <a:r>
              <a:rPr lang="en-US" altLang="zh-CN" b="1" dirty="0" smtClean="0">
                <a:solidFill>
                  <a:srgbClr val="FF0000"/>
                </a:solidFill>
              </a:rPr>
              <a:t>O</a:t>
            </a:r>
            <a:r>
              <a:rPr lang="en-US" altLang="zh-CN" dirty="0" smtClean="0"/>
              <a:t>nline </a:t>
            </a:r>
            <a:r>
              <a:rPr lang="en-US" altLang="zh-CN" b="1" dirty="0" smtClean="0">
                <a:solidFill>
                  <a:srgbClr val="FF0000"/>
                </a:solidFill>
              </a:rPr>
              <a:t>N</a:t>
            </a:r>
            <a:r>
              <a:rPr lang="en-US" altLang="zh-CN" dirty="0" smtClean="0"/>
              <a:t>N </a:t>
            </a:r>
            <a:r>
              <a:rPr lang="en-US" altLang="zh-CN" b="1" dirty="0" smtClean="0">
                <a:solidFill>
                  <a:srgbClr val="FF0000"/>
                </a:solidFill>
              </a:rPr>
              <a:t>E</a:t>
            </a:r>
            <a:r>
              <a:rPr lang="en-US" altLang="zh-CN" dirty="0" smtClean="0"/>
              <a:t>stimation)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66700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Speaker: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Lingxi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endParaRPr lang="en-US" altLang="zh-CN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Authors: </a:t>
            </a:r>
            <a:r>
              <a:rPr lang="en-US" altLang="zh-CN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Lingxi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Xie</a:t>
            </a:r>
            <a:r>
              <a:rPr lang="en-US" altLang="zh-CN" sz="20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Richang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Hong</a:t>
            </a:r>
            <a:r>
              <a:rPr lang="en-US" altLang="zh-CN" sz="20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altLang="zh-C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 Zhang</a:t>
            </a:r>
            <a:r>
              <a:rPr lang="en-US" altLang="zh-CN" sz="20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Qi Tian</a:t>
            </a:r>
            <a:r>
              <a:rPr lang="en-US" altLang="zh-CN" sz="20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CN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Science and Technology, </a:t>
            </a:r>
            <a:r>
              <a:rPr lang="en-US" altLang="zh-CN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Tsinghua University</a:t>
            </a:r>
          </a:p>
          <a:p>
            <a:r>
              <a:rPr lang="en-US" altLang="zh-CN" sz="16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Computer and Information, </a:t>
            </a:r>
            <a:r>
              <a:rPr lang="en-US" altLang="zh-CN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Hefei University of Technology</a:t>
            </a:r>
          </a:p>
          <a:p>
            <a:r>
              <a:rPr lang="en-US" altLang="zh-CN" sz="16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Computer Science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Texas at San Antonio</a:t>
            </a:r>
            <a:endParaRPr lang="zh-CN" alt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000" cy="1440000"/>
          </a:xfrm>
          <a:prstGeom prst="rect">
            <a:avLst/>
          </a:prstGeom>
        </p:spPr>
      </p:pic>
      <p:pic>
        <p:nvPicPr>
          <p:cNvPr id="5" name="Picture 53" descr="cs-utsa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4000" y="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709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"/>
    </mc:Choice>
    <mc:Fallback xmlns="">
      <p:transition spd="slow" advTm="101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Any Inspirations?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720000" y="1440000"/>
            <a:ext cx="7704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rgbClr val="7030A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Fact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classification tasks benefit from extra information (image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labels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)!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0000" y="2700000"/>
            <a:ext cx="7704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rgbClr val="7030A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Fact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mage-to-class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 is more 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 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image-to-image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distance.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0000" y="5400000"/>
            <a:ext cx="8064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rgbClr val="7030A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Solution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defining the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retrieval: extracting multiple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objects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each image!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720000" y="5220000"/>
            <a:ext cx="7704000" cy="0"/>
          </a:xfrm>
          <a:prstGeom prst="line">
            <a:avLst/>
          </a:prstGeom>
          <a:ln w="635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000" cy="1440000"/>
          </a:xfrm>
          <a:prstGeom prst="rect">
            <a:avLst/>
          </a:prstGeom>
        </p:spPr>
      </p:pic>
      <p:pic>
        <p:nvPicPr>
          <p:cNvPr id="13" name="Picture 53" descr="cs-utsa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4000" y="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1080000" y="3960000"/>
            <a:ext cx="7344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with 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altLang="zh-CN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search?</a:t>
            </a:r>
            <a:endParaRPr lang="zh-CN" alt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80000" y="4500000"/>
            <a:ext cx="7344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Retrieval with 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altLang="zh-CN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labels?</a:t>
            </a:r>
            <a:endParaRPr lang="zh-CN" alt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20000" y="4176000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20000" y="4716000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>
            <a:off x="720000" y="3960000"/>
            <a:ext cx="7704000" cy="0"/>
          </a:xfrm>
          <a:prstGeom prst="line">
            <a:avLst/>
          </a:prstGeom>
          <a:ln w="635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6660000" y="3960000"/>
            <a:ext cx="72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 smtClean="0">
                <a:solidFill>
                  <a:srgbClr val="FF0000"/>
                </a:solidFill>
              </a:rPr>
              <a:t>×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60000" y="4500000"/>
            <a:ext cx="72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 smtClean="0">
                <a:solidFill>
                  <a:srgbClr val="00B050"/>
                </a:solidFill>
              </a:rPr>
              <a:t>√</a:t>
            </a:r>
            <a:endParaRPr lang="zh-CN" alt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  <p:bldP spid="19" grpId="0"/>
      <p:bldP spid="20" grpId="0"/>
      <p:bldP spid="21" grpId="0" animBg="1"/>
      <p:bldP spid="21" grpId="1" animBg="1"/>
      <p:bldP spid="22" grpId="0" animBg="1"/>
      <p:bldP spid="22" grpId="1" animBg="1"/>
      <p:bldP spid="24" grpId="0"/>
      <p:bldP spid="24" grpId="1"/>
      <p:bldP spid="25" grpId="0"/>
      <p:bldP spid="2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Classification and Retrieval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BoVW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and Motivation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ONE Algorithm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000" cy="1440000"/>
          </a:xfrm>
          <a:prstGeom prst="rect">
            <a:avLst/>
          </a:prstGeom>
        </p:spPr>
      </p:pic>
      <p:pic>
        <p:nvPicPr>
          <p:cNvPr id="8" name="Picture 53" descr="cs-utsa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4000" y="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659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ONE</a:t>
            </a:r>
            <a:r>
              <a:rPr lang="en-US" altLang="zh-CN" dirty="0"/>
              <a:t>: </a:t>
            </a:r>
            <a:r>
              <a:rPr lang="en-US" altLang="zh-CN" b="1" dirty="0">
                <a:solidFill>
                  <a:srgbClr val="FF0000"/>
                </a:solidFill>
              </a:rPr>
              <a:t>O</a:t>
            </a:r>
            <a:r>
              <a:rPr lang="en-US" altLang="zh-CN" dirty="0"/>
              <a:t>nline </a:t>
            </a:r>
            <a:r>
              <a:rPr lang="en-US" altLang="zh-CN" b="1" dirty="0">
                <a:solidFill>
                  <a:srgbClr val="FF0000"/>
                </a:solidFill>
              </a:rPr>
              <a:t>N</a:t>
            </a:r>
            <a:r>
              <a:rPr lang="en-US" altLang="zh-CN" dirty="0"/>
              <a:t>N </a:t>
            </a:r>
            <a:r>
              <a:rPr lang="en-US" altLang="zh-CN" b="1" dirty="0">
                <a:solidFill>
                  <a:srgbClr val="FF0000"/>
                </a:solidFill>
              </a:rPr>
              <a:t>E</a:t>
            </a:r>
            <a:r>
              <a:rPr lang="en-US" altLang="zh-CN" dirty="0"/>
              <a:t>stimation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Measuring image-to-class distance!</a:t>
                </a:r>
              </a:p>
              <a:p>
                <a:pPr lvl="1"/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classification, we have spontaneous categories.</a:t>
                </a:r>
              </a:p>
              <a:p>
                <a:pPr lvl="1"/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retrieval, </a:t>
                </a:r>
                <a:r>
                  <a:rPr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image forms a category!</a:t>
                </a:r>
              </a:p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Terminology</a:t>
                </a: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Category: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1,2,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retrieval, </a:t>
                </a:r>
                <a14:m>
                  <m:oMath xmlns:m="http://schemas.openxmlformats.org/officeDocument/2006/math">
                    <m:r>
                      <a:rPr lang="en-US" altLang="zh-CN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Image: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each with a category label.</a:t>
                </a: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Object proposal set: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Feature: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𝐟</m:t>
                    </m:r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each object corresponds to a feature.</a:t>
                </a:r>
              </a:p>
              <a:p>
                <a:pPr lvl="1"/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Feature set: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all features in category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2965" r="-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000" cy="1440000"/>
          </a:xfrm>
          <a:prstGeom prst="rect">
            <a:avLst/>
          </a:prstGeom>
        </p:spPr>
      </p:pic>
      <p:pic>
        <p:nvPicPr>
          <p:cNvPr id="8" name="Picture 53" descr="cs-utsa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000" y="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742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ONE</a:t>
            </a:r>
            <a:r>
              <a:rPr lang="en-US" altLang="zh-CN" dirty="0" smtClean="0"/>
              <a:t>: </a:t>
            </a:r>
            <a:r>
              <a:rPr lang="en-US" altLang="zh-CN" b="1" dirty="0" smtClean="0">
                <a:solidFill>
                  <a:srgbClr val="FF0000"/>
                </a:solidFill>
              </a:rPr>
              <a:t>O</a:t>
            </a:r>
            <a:r>
              <a:rPr lang="en-US" altLang="zh-CN" dirty="0" smtClean="0"/>
              <a:t>nline </a:t>
            </a:r>
            <a:r>
              <a:rPr lang="en-US" altLang="zh-CN" b="1" dirty="0" smtClean="0">
                <a:solidFill>
                  <a:srgbClr val="FF0000"/>
                </a:solidFill>
              </a:rPr>
              <a:t>N</a:t>
            </a:r>
            <a:r>
              <a:rPr lang="en-US" altLang="zh-CN" dirty="0" smtClean="0"/>
              <a:t>N </a:t>
            </a:r>
            <a:r>
              <a:rPr lang="en-US" altLang="zh-CN" b="1" dirty="0" smtClean="0">
                <a:solidFill>
                  <a:srgbClr val="FF0000"/>
                </a:solidFill>
              </a:rPr>
              <a:t>E</a:t>
            </a:r>
            <a:r>
              <a:rPr lang="en-US" altLang="zh-CN" dirty="0" smtClean="0"/>
              <a:t>stimation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720000" y="2160000"/>
                <a:ext cx="7704000" cy="324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4800" b="0" i="0" smtClean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altLang="zh-CN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4800" b="1" i="0" smtClean="0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altLang="zh-CN" sz="4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4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4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zh-CN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r>
                        <m:rPr>
                          <m:sty m:val="p"/>
                        </m:rPr>
                        <a:rPr lang="en-US" altLang="zh-CN" sz="480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altLang="zh-CN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4800" b="1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altLang="zh-CN" sz="4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4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4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4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altLang="zh-CN" sz="4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4800" i="1" dirty="0" smtClean="0">
                  <a:latin typeface="Cambria Math" panose="02040503050406030204" pitchFamily="18" charset="0"/>
                </a:endParaRPr>
              </a:p>
              <a:p>
                <a:r>
                  <a:rPr lang="en-US" altLang="zh-CN" sz="4800" b="0" dirty="0" smtClean="0"/>
                  <a:t>	</a:t>
                </a:r>
                <a14:m>
                  <m:oMath xmlns:m="http://schemas.openxmlformats.org/officeDocument/2006/math">
                    <m:r>
                      <a:rPr lang="en-US" altLang="zh-CN" sz="4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sz="4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4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altLang="zh-CN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4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  <m:e>
                        <m:r>
                          <m:rPr>
                            <m:sty m:val="p"/>
                          </m:rPr>
                          <a:rPr lang="en-US" altLang="zh-CN" sz="4800">
                            <a:latin typeface="Cambria Math" panose="02040503050406030204" pitchFamily="18" charset="0"/>
                          </a:rPr>
                          <m:t>dist</m:t>
                        </m:r>
                        <m:d>
                          <m:dPr>
                            <m:ctrlPr>
                              <a:rPr lang="en-US" altLang="zh-CN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4800" b="1" i="0" smtClean="0">
                                    <a:latin typeface="Cambria Math" panose="02040503050406030204" pitchFamily="18" charset="0"/>
                                  </a:rPr>
                                  <m:t>𝐟</m:t>
                                </m:r>
                              </m:e>
                              <m:sub>
                                <m:r>
                                  <a:rPr lang="en-US" altLang="zh-CN" sz="4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CN" sz="4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4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CN" sz="4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altLang="zh-CN" sz="4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zh-CN" sz="4800" dirty="0" smtClean="0"/>
              </a:p>
              <a:p>
                <a:r>
                  <a:rPr lang="en-US" altLang="zh-CN" sz="4800" dirty="0"/>
                  <a:t>	</a:t>
                </a:r>
                <a14:m>
                  <m:oMath xmlns:m="http://schemas.openxmlformats.org/officeDocument/2006/math">
                    <m:r>
                      <a:rPr lang="en-US" altLang="zh-CN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4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en-US" altLang="zh-CN" sz="4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4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4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altLang="zh-CN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4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  <m:e>
                        <m:func>
                          <m:funcPr>
                            <m:ctrlPr>
                              <a:rPr lang="en-US" altLang="zh-CN" sz="4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CN" sz="480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480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altLang="zh-CN" sz="4800" b="1" i="0" smtClean="0">
                                    <a:latin typeface="Cambria Math" panose="02040503050406030204" pitchFamily="18" charset="0"/>
                                  </a:rPr>
                                  <m:t>𝐟</m:t>
                                </m:r>
                                <m:r>
                                  <a:rPr lang="en-US" altLang="zh-CN" sz="4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altLang="zh-CN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ℱ</m:t>
                                    </m:r>
                                  </m:e>
                                  <m:sub>
                                    <m:r>
                                      <a:rPr lang="en-US" altLang="zh-CN" sz="4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sSubSup>
                              <m:sSubSupPr>
                                <m:ctrlPr>
                                  <a:rPr lang="en-US" altLang="zh-CN" sz="4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zh-CN" sz="4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4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4800" b="1">
                                            <a:latin typeface="Cambria Math" panose="02040503050406030204" pitchFamily="18" charset="0"/>
                                          </a:rPr>
                                          <m:t>𝐟</m:t>
                                        </m:r>
                                      </m:e>
                                      <m:sub>
                                        <m:r>
                                          <a:rPr lang="en-US" altLang="zh-CN" sz="4800" i="1">
                                            <a:latin typeface="Cambria Math" panose="02040503050406030204" pitchFamily="18" charset="0"/>
                                          </a:rPr>
                                          <m:t>0,</m:t>
                                        </m:r>
                                        <m:r>
                                          <a:rPr lang="en-US" altLang="zh-CN" sz="4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altLang="zh-CN" sz="4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4800" b="1">
                                        <a:latin typeface="Cambria Math" panose="02040503050406030204" pitchFamily="18" charset="0"/>
                                      </a:rPr>
                                      <m:t>𝐟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altLang="zh-CN" sz="4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altLang="zh-CN" sz="4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func>
                      </m:e>
                    </m:nary>
                  </m:oMath>
                </a14:m>
                <a:endParaRPr lang="en-US" altLang="zh-CN" sz="4800" dirty="0" smtClean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2160000"/>
                <a:ext cx="7704000" cy="3240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3960000" y="2124000"/>
            <a:ext cx="2880000" cy="90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840000" y="2124000"/>
            <a:ext cx="216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image-to-class</a:t>
            </a:r>
          </a:p>
          <a:p>
            <a:pPr algn="ctr"/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2268000" y="5292000"/>
            <a:ext cx="576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268000" y="5292000"/>
            <a:ext cx="5760000" cy="1135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Naive-Bayes Nearest Neighbor (NBNN)</a:t>
            </a:r>
          </a:p>
          <a:p>
            <a:pPr algn="r"/>
            <a:r>
              <a:rPr lang="en-US" altLang="zh-C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Boiman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et.al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Defense of Nearest-Neighbor based Image Classification, CVPR’08</a:t>
            </a:r>
          </a:p>
        </p:txBody>
      </p:sp>
      <p:sp>
        <p:nvSpPr>
          <p:cNvPr id="11" name="矩形 10"/>
          <p:cNvSpPr/>
          <p:nvPr/>
        </p:nvSpPr>
        <p:spPr>
          <a:xfrm>
            <a:off x="720000" y="1440000"/>
            <a:ext cx="7704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compute image-to-class distance?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000" cy="1440000"/>
          </a:xfrm>
          <a:prstGeom prst="rect">
            <a:avLst/>
          </a:prstGeom>
        </p:spPr>
      </p:pic>
      <p:pic>
        <p:nvPicPr>
          <p:cNvPr id="15" name="Picture 53" descr="cs-utsa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000" y="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741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13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ONE</a:t>
            </a:r>
            <a:r>
              <a:rPr lang="en-US" altLang="zh-CN" dirty="0" smtClean="0"/>
              <a:t>: </a:t>
            </a:r>
            <a:r>
              <a:rPr lang="en-US" altLang="zh-CN" b="1" dirty="0" smtClean="0">
                <a:solidFill>
                  <a:srgbClr val="FF0000"/>
                </a:solidFill>
              </a:rPr>
              <a:t>O</a:t>
            </a:r>
            <a:r>
              <a:rPr lang="en-US" altLang="zh-CN" dirty="0" smtClean="0"/>
              <a:t>nline </a:t>
            </a:r>
            <a:r>
              <a:rPr lang="en-US" altLang="zh-CN" b="1" dirty="0" smtClean="0">
                <a:solidFill>
                  <a:srgbClr val="FF0000"/>
                </a:solidFill>
              </a:rPr>
              <a:t>N</a:t>
            </a:r>
            <a:r>
              <a:rPr lang="en-US" altLang="zh-CN" dirty="0" smtClean="0"/>
              <a:t>N </a:t>
            </a:r>
            <a:r>
              <a:rPr lang="en-US" altLang="zh-CN" b="1" dirty="0" smtClean="0">
                <a:solidFill>
                  <a:srgbClr val="FF0000"/>
                </a:solidFill>
              </a:rPr>
              <a:t>E</a:t>
            </a:r>
            <a:r>
              <a:rPr lang="en-US" altLang="zh-CN" dirty="0" smtClean="0"/>
              <a:t>stimation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reeform 18"/>
          <p:cNvSpPr/>
          <p:nvPr/>
        </p:nvSpPr>
        <p:spPr>
          <a:xfrm>
            <a:off x="2819385" y="1672628"/>
            <a:ext cx="6196336" cy="3930650"/>
          </a:xfrm>
          <a:custGeom>
            <a:avLst/>
            <a:gdLst>
              <a:gd name="connsiteX0" fmla="*/ 645946 w 5665665"/>
              <a:gd name="connsiteY0" fmla="*/ 583443 h 3751295"/>
              <a:gd name="connsiteX1" fmla="*/ 2150896 w 5665665"/>
              <a:gd name="connsiteY1" fmla="*/ 2418 h 3751295"/>
              <a:gd name="connsiteX2" fmla="*/ 3779671 w 5665665"/>
              <a:gd name="connsiteY2" fmla="*/ 364368 h 3751295"/>
              <a:gd name="connsiteX3" fmla="*/ 5189371 w 5665665"/>
              <a:gd name="connsiteY3" fmla="*/ 59568 h 3751295"/>
              <a:gd name="connsiteX4" fmla="*/ 5665621 w 5665665"/>
              <a:gd name="connsiteY4" fmla="*/ 1612143 h 3751295"/>
              <a:gd name="connsiteX5" fmla="*/ 5170321 w 5665665"/>
              <a:gd name="connsiteY5" fmla="*/ 3650493 h 3751295"/>
              <a:gd name="connsiteX6" fmla="*/ 2874796 w 5665665"/>
              <a:gd name="connsiteY6" fmla="*/ 3193293 h 3751295"/>
              <a:gd name="connsiteX7" fmla="*/ 207796 w 5665665"/>
              <a:gd name="connsiteY7" fmla="*/ 3707643 h 3751295"/>
              <a:gd name="connsiteX8" fmla="*/ 179221 w 5665665"/>
              <a:gd name="connsiteY8" fmla="*/ 1831218 h 3751295"/>
              <a:gd name="connsiteX9" fmla="*/ 17296 w 5665665"/>
              <a:gd name="connsiteY9" fmla="*/ 1183518 h 3751295"/>
              <a:gd name="connsiteX10" fmla="*/ 645946 w 5665665"/>
              <a:gd name="connsiteY10" fmla="*/ 583443 h 3751295"/>
              <a:gd name="connsiteX0" fmla="*/ 637151 w 5656870"/>
              <a:gd name="connsiteY0" fmla="*/ 583443 h 3718423"/>
              <a:gd name="connsiteX1" fmla="*/ 2142101 w 5656870"/>
              <a:gd name="connsiteY1" fmla="*/ 2418 h 3718423"/>
              <a:gd name="connsiteX2" fmla="*/ 3770876 w 5656870"/>
              <a:gd name="connsiteY2" fmla="*/ 364368 h 3718423"/>
              <a:gd name="connsiteX3" fmla="*/ 5180576 w 5656870"/>
              <a:gd name="connsiteY3" fmla="*/ 59568 h 3718423"/>
              <a:gd name="connsiteX4" fmla="*/ 5656826 w 5656870"/>
              <a:gd name="connsiteY4" fmla="*/ 1612143 h 3718423"/>
              <a:gd name="connsiteX5" fmla="*/ 5161526 w 5656870"/>
              <a:gd name="connsiteY5" fmla="*/ 3650493 h 3718423"/>
              <a:gd name="connsiteX6" fmla="*/ 2866001 w 5656870"/>
              <a:gd name="connsiteY6" fmla="*/ 3193293 h 3718423"/>
              <a:gd name="connsiteX7" fmla="*/ 199001 w 5656870"/>
              <a:gd name="connsiteY7" fmla="*/ 3707643 h 3718423"/>
              <a:gd name="connsiteX8" fmla="*/ 268899 w 5656870"/>
              <a:gd name="connsiteY8" fmla="*/ 2604942 h 3718423"/>
              <a:gd name="connsiteX9" fmla="*/ 8501 w 5656870"/>
              <a:gd name="connsiteY9" fmla="*/ 1183518 h 3718423"/>
              <a:gd name="connsiteX10" fmla="*/ 637151 w 5656870"/>
              <a:gd name="connsiteY10" fmla="*/ 583443 h 3718423"/>
              <a:gd name="connsiteX0" fmla="*/ 1060016 w 6079735"/>
              <a:gd name="connsiteY0" fmla="*/ 583443 h 3718879"/>
              <a:gd name="connsiteX1" fmla="*/ 2564966 w 6079735"/>
              <a:gd name="connsiteY1" fmla="*/ 2418 h 3718879"/>
              <a:gd name="connsiteX2" fmla="*/ 4193741 w 6079735"/>
              <a:gd name="connsiteY2" fmla="*/ 364368 h 3718879"/>
              <a:gd name="connsiteX3" fmla="*/ 5603441 w 6079735"/>
              <a:gd name="connsiteY3" fmla="*/ 59568 h 3718879"/>
              <a:gd name="connsiteX4" fmla="*/ 6079691 w 6079735"/>
              <a:gd name="connsiteY4" fmla="*/ 1612143 h 3718879"/>
              <a:gd name="connsiteX5" fmla="*/ 5584391 w 6079735"/>
              <a:gd name="connsiteY5" fmla="*/ 3650493 h 3718879"/>
              <a:gd name="connsiteX6" fmla="*/ 3288866 w 6079735"/>
              <a:gd name="connsiteY6" fmla="*/ 3193293 h 3718879"/>
              <a:gd name="connsiteX7" fmla="*/ 621866 w 6079735"/>
              <a:gd name="connsiteY7" fmla="*/ 3707643 h 3718879"/>
              <a:gd name="connsiteX8" fmla="*/ 2447 w 6079735"/>
              <a:gd name="connsiteY8" fmla="*/ 2590874 h 3718879"/>
              <a:gd name="connsiteX9" fmla="*/ 431366 w 6079735"/>
              <a:gd name="connsiteY9" fmla="*/ 1183518 h 3718879"/>
              <a:gd name="connsiteX10" fmla="*/ 1060016 w 6079735"/>
              <a:gd name="connsiteY10" fmla="*/ 583443 h 3718879"/>
              <a:gd name="connsiteX0" fmla="*/ 834675 w 6079477"/>
              <a:gd name="connsiteY0" fmla="*/ 273160 h 3718085"/>
              <a:gd name="connsiteX1" fmla="*/ 2564708 w 6079477"/>
              <a:gd name="connsiteY1" fmla="*/ 1624 h 3718085"/>
              <a:gd name="connsiteX2" fmla="*/ 4193483 w 6079477"/>
              <a:gd name="connsiteY2" fmla="*/ 363574 h 3718085"/>
              <a:gd name="connsiteX3" fmla="*/ 5603183 w 6079477"/>
              <a:gd name="connsiteY3" fmla="*/ 58774 h 3718085"/>
              <a:gd name="connsiteX4" fmla="*/ 6079433 w 6079477"/>
              <a:gd name="connsiteY4" fmla="*/ 1611349 h 3718085"/>
              <a:gd name="connsiteX5" fmla="*/ 5584133 w 6079477"/>
              <a:gd name="connsiteY5" fmla="*/ 3649699 h 3718085"/>
              <a:gd name="connsiteX6" fmla="*/ 3288608 w 6079477"/>
              <a:gd name="connsiteY6" fmla="*/ 3192499 h 3718085"/>
              <a:gd name="connsiteX7" fmla="*/ 621608 w 6079477"/>
              <a:gd name="connsiteY7" fmla="*/ 3706849 h 3718085"/>
              <a:gd name="connsiteX8" fmla="*/ 2189 w 6079477"/>
              <a:gd name="connsiteY8" fmla="*/ 2590080 h 3718085"/>
              <a:gd name="connsiteX9" fmla="*/ 431108 w 6079477"/>
              <a:gd name="connsiteY9" fmla="*/ 1182724 h 3718085"/>
              <a:gd name="connsiteX10" fmla="*/ 834675 w 6079477"/>
              <a:gd name="connsiteY10" fmla="*/ 273160 h 3718085"/>
              <a:gd name="connsiteX0" fmla="*/ 834675 w 5881312"/>
              <a:gd name="connsiteY0" fmla="*/ 273160 h 3718085"/>
              <a:gd name="connsiteX1" fmla="*/ 2564708 w 5881312"/>
              <a:gd name="connsiteY1" fmla="*/ 1624 h 3718085"/>
              <a:gd name="connsiteX2" fmla="*/ 4193483 w 5881312"/>
              <a:gd name="connsiteY2" fmla="*/ 363574 h 3718085"/>
              <a:gd name="connsiteX3" fmla="*/ 5603183 w 5881312"/>
              <a:gd name="connsiteY3" fmla="*/ 58774 h 3718085"/>
              <a:gd name="connsiteX4" fmla="*/ 5854350 w 5881312"/>
              <a:gd name="connsiteY4" fmla="*/ 1639484 h 3718085"/>
              <a:gd name="connsiteX5" fmla="*/ 5584133 w 5881312"/>
              <a:gd name="connsiteY5" fmla="*/ 3649699 h 3718085"/>
              <a:gd name="connsiteX6" fmla="*/ 3288608 w 5881312"/>
              <a:gd name="connsiteY6" fmla="*/ 3192499 h 3718085"/>
              <a:gd name="connsiteX7" fmla="*/ 621608 w 5881312"/>
              <a:gd name="connsiteY7" fmla="*/ 3706849 h 3718085"/>
              <a:gd name="connsiteX8" fmla="*/ 2189 w 5881312"/>
              <a:gd name="connsiteY8" fmla="*/ 2590080 h 3718085"/>
              <a:gd name="connsiteX9" fmla="*/ 431108 w 5881312"/>
              <a:gd name="connsiteY9" fmla="*/ 1182724 h 3718085"/>
              <a:gd name="connsiteX10" fmla="*/ 834675 w 5881312"/>
              <a:gd name="connsiteY10" fmla="*/ 273160 h 3718085"/>
              <a:gd name="connsiteX0" fmla="*/ 834675 w 5878426"/>
              <a:gd name="connsiteY0" fmla="*/ 273160 h 3773577"/>
              <a:gd name="connsiteX1" fmla="*/ 2564708 w 5878426"/>
              <a:gd name="connsiteY1" fmla="*/ 1624 h 3773577"/>
              <a:gd name="connsiteX2" fmla="*/ 4193483 w 5878426"/>
              <a:gd name="connsiteY2" fmla="*/ 363574 h 3773577"/>
              <a:gd name="connsiteX3" fmla="*/ 5603183 w 5878426"/>
              <a:gd name="connsiteY3" fmla="*/ 58774 h 3773577"/>
              <a:gd name="connsiteX4" fmla="*/ 5854350 w 5878426"/>
              <a:gd name="connsiteY4" fmla="*/ 1639484 h 3773577"/>
              <a:gd name="connsiteX5" fmla="*/ 5584133 w 5878426"/>
              <a:gd name="connsiteY5" fmla="*/ 3649699 h 3773577"/>
              <a:gd name="connsiteX6" fmla="*/ 3344878 w 5878426"/>
              <a:gd name="connsiteY6" fmla="*/ 3572327 h 3773577"/>
              <a:gd name="connsiteX7" fmla="*/ 621608 w 5878426"/>
              <a:gd name="connsiteY7" fmla="*/ 3706849 h 3773577"/>
              <a:gd name="connsiteX8" fmla="*/ 2189 w 5878426"/>
              <a:gd name="connsiteY8" fmla="*/ 2590080 h 3773577"/>
              <a:gd name="connsiteX9" fmla="*/ 431108 w 5878426"/>
              <a:gd name="connsiteY9" fmla="*/ 1182724 h 3773577"/>
              <a:gd name="connsiteX10" fmla="*/ 834675 w 5878426"/>
              <a:gd name="connsiteY10" fmla="*/ 273160 h 3773577"/>
              <a:gd name="connsiteX0" fmla="*/ 834675 w 5888459"/>
              <a:gd name="connsiteY0" fmla="*/ 273160 h 3773577"/>
              <a:gd name="connsiteX1" fmla="*/ 2564708 w 5888459"/>
              <a:gd name="connsiteY1" fmla="*/ 1624 h 3773577"/>
              <a:gd name="connsiteX2" fmla="*/ 4193483 w 5888459"/>
              <a:gd name="connsiteY2" fmla="*/ 363574 h 3773577"/>
              <a:gd name="connsiteX3" fmla="*/ 5462506 w 5888459"/>
              <a:gd name="connsiteY3" fmla="*/ 480804 h 3773577"/>
              <a:gd name="connsiteX4" fmla="*/ 5854350 w 5888459"/>
              <a:gd name="connsiteY4" fmla="*/ 1639484 h 3773577"/>
              <a:gd name="connsiteX5" fmla="*/ 5584133 w 5888459"/>
              <a:gd name="connsiteY5" fmla="*/ 3649699 h 3773577"/>
              <a:gd name="connsiteX6" fmla="*/ 3344878 w 5888459"/>
              <a:gd name="connsiteY6" fmla="*/ 3572327 h 3773577"/>
              <a:gd name="connsiteX7" fmla="*/ 621608 w 5888459"/>
              <a:gd name="connsiteY7" fmla="*/ 3706849 h 3773577"/>
              <a:gd name="connsiteX8" fmla="*/ 2189 w 5888459"/>
              <a:gd name="connsiteY8" fmla="*/ 2590080 h 3773577"/>
              <a:gd name="connsiteX9" fmla="*/ 431108 w 5888459"/>
              <a:gd name="connsiteY9" fmla="*/ 1182724 h 3773577"/>
              <a:gd name="connsiteX10" fmla="*/ 834675 w 5888459"/>
              <a:gd name="connsiteY10" fmla="*/ 273160 h 3773577"/>
              <a:gd name="connsiteX0" fmla="*/ 834675 w 5888459"/>
              <a:gd name="connsiteY0" fmla="*/ 438327 h 3938744"/>
              <a:gd name="connsiteX1" fmla="*/ 2564708 w 5888459"/>
              <a:gd name="connsiteY1" fmla="*/ 166791 h 3938744"/>
              <a:gd name="connsiteX2" fmla="*/ 4840596 w 5888459"/>
              <a:gd name="connsiteY2" fmla="*/ 22304 h 3938744"/>
              <a:gd name="connsiteX3" fmla="*/ 5462506 w 5888459"/>
              <a:gd name="connsiteY3" fmla="*/ 645971 h 3938744"/>
              <a:gd name="connsiteX4" fmla="*/ 5854350 w 5888459"/>
              <a:gd name="connsiteY4" fmla="*/ 1804651 h 3938744"/>
              <a:gd name="connsiteX5" fmla="*/ 5584133 w 5888459"/>
              <a:gd name="connsiteY5" fmla="*/ 3814866 h 3938744"/>
              <a:gd name="connsiteX6" fmla="*/ 3344878 w 5888459"/>
              <a:gd name="connsiteY6" fmla="*/ 3737494 h 3938744"/>
              <a:gd name="connsiteX7" fmla="*/ 621608 w 5888459"/>
              <a:gd name="connsiteY7" fmla="*/ 3872016 h 3938744"/>
              <a:gd name="connsiteX8" fmla="*/ 2189 w 5888459"/>
              <a:gd name="connsiteY8" fmla="*/ 2755247 h 3938744"/>
              <a:gd name="connsiteX9" fmla="*/ 431108 w 5888459"/>
              <a:gd name="connsiteY9" fmla="*/ 1347891 h 3938744"/>
              <a:gd name="connsiteX10" fmla="*/ 834675 w 5888459"/>
              <a:gd name="connsiteY10" fmla="*/ 438327 h 3938744"/>
              <a:gd name="connsiteX0" fmla="*/ 834675 w 6105394"/>
              <a:gd name="connsiteY0" fmla="*/ 430554 h 3930971"/>
              <a:gd name="connsiteX1" fmla="*/ 2564708 w 6105394"/>
              <a:gd name="connsiteY1" fmla="*/ 159018 h 3930971"/>
              <a:gd name="connsiteX2" fmla="*/ 4840596 w 6105394"/>
              <a:gd name="connsiteY2" fmla="*/ 14531 h 3930971"/>
              <a:gd name="connsiteX3" fmla="*/ 6053349 w 6105394"/>
              <a:gd name="connsiteY3" fmla="*/ 511589 h 3930971"/>
              <a:gd name="connsiteX4" fmla="*/ 5854350 w 6105394"/>
              <a:gd name="connsiteY4" fmla="*/ 1796878 h 3930971"/>
              <a:gd name="connsiteX5" fmla="*/ 5584133 w 6105394"/>
              <a:gd name="connsiteY5" fmla="*/ 3807093 h 3930971"/>
              <a:gd name="connsiteX6" fmla="*/ 3344878 w 6105394"/>
              <a:gd name="connsiteY6" fmla="*/ 3729721 h 3930971"/>
              <a:gd name="connsiteX7" fmla="*/ 621608 w 6105394"/>
              <a:gd name="connsiteY7" fmla="*/ 3864243 h 3930971"/>
              <a:gd name="connsiteX8" fmla="*/ 2189 w 6105394"/>
              <a:gd name="connsiteY8" fmla="*/ 2747474 h 3930971"/>
              <a:gd name="connsiteX9" fmla="*/ 431108 w 6105394"/>
              <a:gd name="connsiteY9" fmla="*/ 1340118 h 3930971"/>
              <a:gd name="connsiteX10" fmla="*/ 834675 w 6105394"/>
              <a:gd name="connsiteY10" fmla="*/ 430554 h 3930971"/>
              <a:gd name="connsiteX0" fmla="*/ 834675 w 6156538"/>
              <a:gd name="connsiteY0" fmla="*/ 430554 h 3928924"/>
              <a:gd name="connsiteX1" fmla="*/ 2564708 w 6156538"/>
              <a:gd name="connsiteY1" fmla="*/ 159018 h 3928924"/>
              <a:gd name="connsiteX2" fmla="*/ 4840596 w 6156538"/>
              <a:gd name="connsiteY2" fmla="*/ 14531 h 3928924"/>
              <a:gd name="connsiteX3" fmla="*/ 6053349 w 6156538"/>
              <a:gd name="connsiteY3" fmla="*/ 511589 h 3928924"/>
              <a:gd name="connsiteX4" fmla="*/ 6037230 w 6156538"/>
              <a:gd name="connsiteY4" fmla="*/ 1825013 h 3928924"/>
              <a:gd name="connsiteX5" fmla="*/ 5584133 w 6156538"/>
              <a:gd name="connsiteY5" fmla="*/ 3807093 h 3928924"/>
              <a:gd name="connsiteX6" fmla="*/ 3344878 w 6156538"/>
              <a:gd name="connsiteY6" fmla="*/ 3729721 h 3928924"/>
              <a:gd name="connsiteX7" fmla="*/ 621608 w 6156538"/>
              <a:gd name="connsiteY7" fmla="*/ 3864243 h 3928924"/>
              <a:gd name="connsiteX8" fmla="*/ 2189 w 6156538"/>
              <a:gd name="connsiteY8" fmla="*/ 2747474 h 3928924"/>
              <a:gd name="connsiteX9" fmla="*/ 431108 w 6156538"/>
              <a:gd name="connsiteY9" fmla="*/ 1340118 h 3928924"/>
              <a:gd name="connsiteX10" fmla="*/ 834675 w 6156538"/>
              <a:gd name="connsiteY10" fmla="*/ 430554 h 3928924"/>
              <a:gd name="connsiteX0" fmla="*/ 834675 w 6041853"/>
              <a:gd name="connsiteY0" fmla="*/ 445608 h 3943978"/>
              <a:gd name="connsiteX1" fmla="*/ 2564708 w 6041853"/>
              <a:gd name="connsiteY1" fmla="*/ 174072 h 3943978"/>
              <a:gd name="connsiteX2" fmla="*/ 4840596 w 6041853"/>
              <a:gd name="connsiteY2" fmla="*/ 29585 h 3943978"/>
              <a:gd name="connsiteX3" fmla="*/ 5757927 w 6041853"/>
              <a:gd name="connsiteY3" fmla="*/ 765794 h 3943978"/>
              <a:gd name="connsiteX4" fmla="*/ 6037230 w 6041853"/>
              <a:gd name="connsiteY4" fmla="*/ 1840067 h 3943978"/>
              <a:gd name="connsiteX5" fmla="*/ 5584133 w 6041853"/>
              <a:gd name="connsiteY5" fmla="*/ 3822147 h 3943978"/>
              <a:gd name="connsiteX6" fmla="*/ 3344878 w 6041853"/>
              <a:gd name="connsiteY6" fmla="*/ 3744775 h 3943978"/>
              <a:gd name="connsiteX7" fmla="*/ 621608 w 6041853"/>
              <a:gd name="connsiteY7" fmla="*/ 3879297 h 3943978"/>
              <a:gd name="connsiteX8" fmla="*/ 2189 w 6041853"/>
              <a:gd name="connsiteY8" fmla="*/ 2762528 h 3943978"/>
              <a:gd name="connsiteX9" fmla="*/ 431108 w 6041853"/>
              <a:gd name="connsiteY9" fmla="*/ 1355172 h 3943978"/>
              <a:gd name="connsiteX10" fmla="*/ 834675 w 6041853"/>
              <a:gd name="connsiteY10" fmla="*/ 445608 h 3943978"/>
              <a:gd name="connsiteX0" fmla="*/ 834675 w 6041853"/>
              <a:gd name="connsiteY0" fmla="*/ 421073 h 3919443"/>
              <a:gd name="connsiteX1" fmla="*/ 2620978 w 6041853"/>
              <a:gd name="connsiteY1" fmla="*/ 416824 h 3919443"/>
              <a:gd name="connsiteX2" fmla="*/ 4840596 w 6041853"/>
              <a:gd name="connsiteY2" fmla="*/ 5050 h 3919443"/>
              <a:gd name="connsiteX3" fmla="*/ 5757927 w 6041853"/>
              <a:gd name="connsiteY3" fmla="*/ 741259 h 3919443"/>
              <a:gd name="connsiteX4" fmla="*/ 6037230 w 6041853"/>
              <a:gd name="connsiteY4" fmla="*/ 1815532 h 3919443"/>
              <a:gd name="connsiteX5" fmla="*/ 5584133 w 6041853"/>
              <a:gd name="connsiteY5" fmla="*/ 3797612 h 3919443"/>
              <a:gd name="connsiteX6" fmla="*/ 3344878 w 6041853"/>
              <a:gd name="connsiteY6" fmla="*/ 3720240 h 3919443"/>
              <a:gd name="connsiteX7" fmla="*/ 621608 w 6041853"/>
              <a:gd name="connsiteY7" fmla="*/ 3854762 h 3919443"/>
              <a:gd name="connsiteX8" fmla="*/ 2189 w 6041853"/>
              <a:gd name="connsiteY8" fmla="*/ 2737993 h 3919443"/>
              <a:gd name="connsiteX9" fmla="*/ 431108 w 6041853"/>
              <a:gd name="connsiteY9" fmla="*/ 1330637 h 3919443"/>
              <a:gd name="connsiteX10" fmla="*/ 834675 w 6041853"/>
              <a:gd name="connsiteY10" fmla="*/ 421073 h 3919443"/>
              <a:gd name="connsiteX0" fmla="*/ 848757 w 6041867"/>
              <a:gd name="connsiteY0" fmla="*/ 26363 h 3932696"/>
              <a:gd name="connsiteX1" fmla="*/ 2620992 w 6041867"/>
              <a:gd name="connsiteY1" fmla="*/ 430077 h 3932696"/>
              <a:gd name="connsiteX2" fmla="*/ 4840610 w 6041867"/>
              <a:gd name="connsiteY2" fmla="*/ 18303 h 3932696"/>
              <a:gd name="connsiteX3" fmla="*/ 5757941 w 6041867"/>
              <a:gd name="connsiteY3" fmla="*/ 754512 h 3932696"/>
              <a:gd name="connsiteX4" fmla="*/ 6037244 w 6041867"/>
              <a:gd name="connsiteY4" fmla="*/ 1828785 h 3932696"/>
              <a:gd name="connsiteX5" fmla="*/ 5584147 w 6041867"/>
              <a:gd name="connsiteY5" fmla="*/ 3810865 h 3932696"/>
              <a:gd name="connsiteX6" fmla="*/ 3344892 w 6041867"/>
              <a:gd name="connsiteY6" fmla="*/ 3733493 h 3932696"/>
              <a:gd name="connsiteX7" fmla="*/ 621622 w 6041867"/>
              <a:gd name="connsiteY7" fmla="*/ 3868015 h 3932696"/>
              <a:gd name="connsiteX8" fmla="*/ 2203 w 6041867"/>
              <a:gd name="connsiteY8" fmla="*/ 2751246 h 3932696"/>
              <a:gd name="connsiteX9" fmla="*/ 431122 w 6041867"/>
              <a:gd name="connsiteY9" fmla="*/ 1343890 h 3932696"/>
              <a:gd name="connsiteX10" fmla="*/ 848757 w 6041867"/>
              <a:gd name="connsiteY10" fmla="*/ 26363 h 3932696"/>
              <a:gd name="connsiteX0" fmla="*/ 848757 w 5832028"/>
              <a:gd name="connsiteY0" fmla="*/ 26363 h 3930650"/>
              <a:gd name="connsiteX1" fmla="*/ 2620992 w 5832028"/>
              <a:gd name="connsiteY1" fmla="*/ 430077 h 3930650"/>
              <a:gd name="connsiteX2" fmla="*/ 4840610 w 5832028"/>
              <a:gd name="connsiteY2" fmla="*/ 18303 h 3930650"/>
              <a:gd name="connsiteX3" fmla="*/ 5757941 w 5832028"/>
              <a:gd name="connsiteY3" fmla="*/ 754512 h 3930650"/>
              <a:gd name="connsiteX4" fmla="*/ 5755890 w 5832028"/>
              <a:gd name="connsiteY4" fmla="*/ 1856920 h 3930650"/>
              <a:gd name="connsiteX5" fmla="*/ 5584147 w 5832028"/>
              <a:gd name="connsiteY5" fmla="*/ 3810865 h 3930650"/>
              <a:gd name="connsiteX6" fmla="*/ 3344892 w 5832028"/>
              <a:gd name="connsiteY6" fmla="*/ 3733493 h 3930650"/>
              <a:gd name="connsiteX7" fmla="*/ 621622 w 5832028"/>
              <a:gd name="connsiteY7" fmla="*/ 3868015 h 3930650"/>
              <a:gd name="connsiteX8" fmla="*/ 2203 w 5832028"/>
              <a:gd name="connsiteY8" fmla="*/ 2751246 h 3930650"/>
              <a:gd name="connsiteX9" fmla="*/ 431122 w 5832028"/>
              <a:gd name="connsiteY9" fmla="*/ 1343890 h 3930650"/>
              <a:gd name="connsiteX10" fmla="*/ 848757 w 5832028"/>
              <a:gd name="connsiteY10" fmla="*/ 26363 h 3930650"/>
              <a:gd name="connsiteX0" fmla="*/ 848757 w 6196336"/>
              <a:gd name="connsiteY0" fmla="*/ 26363 h 3930650"/>
              <a:gd name="connsiteX1" fmla="*/ 2620992 w 6196336"/>
              <a:gd name="connsiteY1" fmla="*/ 430077 h 3930650"/>
              <a:gd name="connsiteX2" fmla="*/ 4840610 w 6196336"/>
              <a:gd name="connsiteY2" fmla="*/ 18303 h 3930650"/>
              <a:gd name="connsiteX3" fmla="*/ 6165904 w 6196336"/>
              <a:gd name="connsiteY3" fmla="*/ 599768 h 3930650"/>
              <a:gd name="connsiteX4" fmla="*/ 5755890 w 6196336"/>
              <a:gd name="connsiteY4" fmla="*/ 1856920 h 3930650"/>
              <a:gd name="connsiteX5" fmla="*/ 5584147 w 6196336"/>
              <a:gd name="connsiteY5" fmla="*/ 3810865 h 3930650"/>
              <a:gd name="connsiteX6" fmla="*/ 3344892 w 6196336"/>
              <a:gd name="connsiteY6" fmla="*/ 3733493 h 3930650"/>
              <a:gd name="connsiteX7" fmla="*/ 621622 w 6196336"/>
              <a:gd name="connsiteY7" fmla="*/ 3868015 h 3930650"/>
              <a:gd name="connsiteX8" fmla="*/ 2203 w 6196336"/>
              <a:gd name="connsiteY8" fmla="*/ 2751246 h 3930650"/>
              <a:gd name="connsiteX9" fmla="*/ 431122 w 6196336"/>
              <a:gd name="connsiteY9" fmla="*/ 1343890 h 3930650"/>
              <a:gd name="connsiteX10" fmla="*/ 848757 w 6196336"/>
              <a:gd name="connsiteY10" fmla="*/ 26363 h 393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96336" h="3930650">
                <a:moveTo>
                  <a:pt x="848757" y="26363"/>
                </a:moveTo>
                <a:cubicBezTo>
                  <a:pt x="1213735" y="-125939"/>
                  <a:pt x="1955683" y="431420"/>
                  <a:pt x="2620992" y="430077"/>
                </a:cubicBezTo>
                <a:cubicBezTo>
                  <a:pt x="3286301" y="428734"/>
                  <a:pt x="4249791" y="-9979"/>
                  <a:pt x="4840610" y="18303"/>
                </a:cubicBezTo>
                <a:cubicBezTo>
                  <a:pt x="5431429" y="46585"/>
                  <a:pt x="6013357" y="293332"/>
                  <a:pt x="6165904" y="599768"/>
                </a:cubicBezTo>
                <a:cubicBezTo>
                  <a:pt x="6318451" y="906204"/>
                  <a:pt x="5852850" y="1321737"/>
                  <a:pt x="5755890" y="1856920"/>
                </a:cubicBezTo>
                <a:cubicBezTo>
                  <a:pt x="5658930" y="2392103"/>
                  <a:pt x="5985980" y="3498103"/>
                  <a:pt x="5584147" y="3810865"/>
                </a:cubicBezTo>
                <a:cubicBezTo>
                  <a:pt x="5182314" y="4123627"/>
                  <a:pt x="4171979" y="3723968"/>
                  <a:pt x="3344892" y="3733493"/>
                </a:cubicBezTo>
                <a:cubicBezTo>
                  <a:pt x="2517805" y="3743018"/>
                  <a:pt x="1178737" y="4031723"/>
                  <a:pt x="621622" y="3868015"/>
                </a:cubicBezTo>
                <a:cubicBezTo>
                  <a:pt x="64507" y="3704307"/>
                  <a:pt x="33953" y="3171934"/>
                  <a:pt x="2203" y="2751246"/>
                </a:cubicBezTo>
                <a:cubicBezTo>
                  <a:pt x="-29547" y="2330559"/>
                  <a:pt x="290030" y="1798037"/>
                  <a:pt x="431122" y="1343890"/>
                </a:cubicBezTo>
                <a:cubicBezTo>
                  <a:pt x="572214" y="889743"/>
                  <a:pt x="483779" y="178665"/>
                  <a:pt x="848757" y="26363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140000" y="5580000"/>
            <a:ext cx="360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Feature Space</a:t>
            </a:r>
            <a:endParaRPr lang="zh-CN" altLang="en-US" sz="36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60000" y="1800000"/>
                <a:ext cx="216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“Class”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zh-CN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800000"/>
                <a:ext cx="2160000" cy="720000"/>
              </a:xfrm>
              <a:prstGeom prst="rect">
                <a:avLst/>
              </a:prstGeom>
              <a:blipFill rotWithShape="0">
                <a:blip r:embed="rId3"/>
                <a:stretch>
                  <a:fillRect l="-3672" t="-8475" b="-262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00000"/>
            <a:ext cx="2160000" cy="2880000"/>
          </a:xfrm>
          <a:prstGeom prst="rect">
            <a:avLst/>
          </a:prstGeom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685800" y="3124200"/>
            <a:ext cx="7620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86800" y="3401400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392000" y="2353648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599100" y="4596575"/>
            <a:ext cx="12954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066800" y="4873775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705600" y="4720573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20" name="矩形 19"/>
          <p:cNvSpPr/>
          <p:nvPr/>
        </p:nvSpPr>
        <p:spPr>
          <a:xfrm>
            <a:off x="1426800" y="3175849"/>
            <a:ext cx="1022100" cy="1240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757850" y="3616211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696200" y="3041400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23" name="矩形 22"/>
          <p:cNvSpPr/>
          <p:nvPr/>
        </p:nvSpPr>
        <p:spPr>
          <a:xfrm>
            <a:off x="457200" y="4038600"/>
            <a:ext cx="1660650" cy="766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106850" y="4243775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311692" y="4965010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375750" y="2713648"/>
            <a:ext cx="2073150" cy="548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232325" y="2809025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3169650" y="4063775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pic>
        <p:nvPicPr>
          <p:cNvPr id="28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000" cy="1440000"/>
          </a:xfrm>
          <a:prstGeom prst="rect">
            <a:avLst/>
          </a:prstGeom>
        </p:spPr>
      </p:pic>
      <p:pic>
        <p:nvPicPr>
          <p:cNvPr id="30" name="Picture 53" descr="cs-utsa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04000" y="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845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38333 -0.1548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-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61372 -0.0247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77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64652 -0.08495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26" y="-425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35105 0.10879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544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0.21198 0.1831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7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0" grpId="0"/>
      <p:bldP spid="12" grpId="0" animBg="1"/>
      <p:bldP spid="12" grpId="1" animBg="1"/>
      <p:bldP spid="13" grpId="0" animBg="1"/>
      <p:bldP spid="13" grpId="1" animBg="1"/>
      <p:bldP spid="13" grpId="2" animBg="1"/>
      <p:bldP spid="14" grpId="0" animBg="1"/>
      <p:bldP spid="17" grpId="0" animBg="1"/>
      <p:bldP spid="17" grpId="1" animBg="1"/>
      <p:bldP spid="18" grpId="0" animBg="1"/>
      <p:bldP spid="18" grpId="1" animBg="1"/>
      <p:bldP spid="18" grpId="2" animBg="1"/>
      <p:bldP spid="19" grpId="0" animBg="1"/>
      <p:bldP spid="20" grpId="0" animBg="1"/>
      <p:bldP spid="20" grpId="1" animBg="1"/>
      <p:bldP spid="21" grpId="0" animBg="1"/>
      <p:bldP spid="21" grpId="1" animBg="1"/>
      <p:bldP spid="21" grpId="2" animBg="1"/>
      <p:bldP spid="22" grpId="0" animBg="1"/>
      <p:bldP spid="23" grpId="0" animBg="1"/>
      <p:bldP spid="23" grpId="1" animBg="1"/>
      <p:bldP spid="24" grpId="0" animBg="1"/>
      <p:bldP spid="24" grpId="1" animBg="1"/>
      <p:bldP spid="24" grpId="2" animBg="1"/>
      <p:bldP spid="25" grpId="0" animBg="1"/>
      <p:bldP spid="26" grpId="0" animBg="1"/>
      <p:bldP spid="26" grpId="1" animBg="1"/>
      <p:bldP spid="27" grpId="0" animBg="1"/>
      <p:bldP spid="27" grpId="1" animBg="1"/>
      <p:bldP spid="27" grpId="2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ONE</a:t>
            </a:r>
            <a:r>
              <a:rPr lang="en-US" altLang="zh-CN" dirty="0" smtClean="0"/>
              <a:t>: </a:t>
            </a:r>
            <a:r>
              <a:rPr lang="en-US" altLang="zh-CN" b="1" dirty="0" smtClean="0">
                <a:solidFill>
                  <a:srgbClr val="FF0000"/>
                </a:solidFill>
              </a:rPr>
              <a:t>O</a:t>
            </a:r>
            <a:r>
              <a:rPr lang="en-US" altLang="zh-CN" dirty="0" smtClean="0"/>
              <a:t>nline </a:t>
            </a:r>
            <a:r>
              <a:rPr lang="en-US" altLang="zh-CN" b="1" dirty="0" smtClean="0">
                <a:solidFill>
                  <a:srgbClr val="FF0000"/>
                </a:solidFill>
              </a:rPr>
              <a:t>N</a:t>
            </a:r>
            <a:r>
              <a:rPr lang="en-US" altLang="zh-CN" dirty="0" smtClean="0"/>
              <a:t>N </a:t>
            </a:r>
            <a:r>
              <a:rPr lang="en-US" altLang="zh-CN" b="1" dirty="0" smtClean="0">
                <a:solidFill>
                  <a:srgbClr val="FF0000"/>
                </a:solidFill>
              </a:rPr>
              <a:t>E</a:t>
            </a:r>
            <a:r>
              <a:rPr lang="en-US" altLang="zh-CN" dirty="0" smtClean="0"/>
              <a:t>stimation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reeform 18"/>
          <p:cNvSpPr/>
          <p:nvPr/>
        </p:nvSpPr>
        <p:spPr>
          <a:xfrm>
            <a:off x="2819385" y="1672628"/>
            <a:ext cx="6196336" cy="3930650"/>
          </a:xfrm>
          <a:custGeom>
            <a:avLst/>
            <a:gdLst>
              <a:gd name="connsiteX0" fmla="*/ 645946 w 5665665"/>
              <a:gd name="connsiteY0" fmla="*/ 583443 h 3751295"/>
              <a:gd name="connsiteX1" fmla="*/ 2150896 w 5665665"/>
              <a:gd name="connsiteY1" fmla="*/ 2418 h 3751295"/>
              <a:gd name="connsiteX2" fmla="*/ 3779671 w 5665665"/>
              <a:gd name="connsiteY2" fmla="*/ 364368 h 3751295"/>
              <a:gd name="connsiteX3" fmla="*/ 5189371 w 5665665"/>
              <a:gd name="connsiteY3" fmla="*/ 59568 h 3751295"/>
              <a:gd name="connsiteX4" fmla="*/ 5665621 w 5665665"/>
              <a:gd name="connsiteY4" fmla="*/ 1612143 h 3751295"/>
              <a:gd name="connsiteX5" fmla="*/ 5170321 w 5665665"/>
              <a:gd name="connsiteY5" fmla="*/ 3650493 h 3751295"/>
              <a:gd name="connsiteX6" fmla="*/ 2874796 w 5665665"/>
              <a:gd name="connsiteY6" fmla="*/ 3193293 h 3751295"/>
              <a:gd name="connsiteX7" fmla="*/ 207796 w 5665665"/>
              <a:gd name="connsiteY7" fmla="*/ 3707643 h 3751295"/>
              <a:gd name="connsiteX8" fmla="*/ 179221 w 5665665"/>
              <a:gd name="connsiteY8" fmla="*/ 1831218 h 3751295"/>
              <a:gd name="connsiteX9" fmla="*/ 17296 w 5665665"/>
              <a:gd name="connsiteY9" fmla="*/ 1183518 h 3751295"/>
              <a:gd name="connsiteX10" fmla="*/ 645946 w 5665665"/>
              <a:gd name="connsiteY10" fmla="*/ 583443 h 3751295"/>
              <a:gd name="connsiteX0" fmla="*/ 637151 w 5656870"/>
              <a:gd name="connsiteY0" fmla="*/ 583443 h 3718423"/>
              <a:gd name="connsiteX1" fmla="*/ 2142101 w 5656870"/>
              <a:gd name="connsiteY1" fmla="*/ 2418 h 3718423"/>
              <a:gd name="connsiteX2" fmla="*/ 3770876 w 5656870"/>
              <a:gd name="connsiteY2" fmla="*/ 364368 h 3718423"/>
              <a:gd name="connsiteX3" fmla="*/ 5180576 w 5656870"/>
              <a:gd name="connsiteY3" fmla="*/ 59568 h 3718423"/>
              <a:gd name="connsiteX4" fmla="*/ 5656826 w 5656870"/>
              <a:gd name="connsiteY4" fmla="*/ 1612143 h 3718423"/>
              <a:gd name="connsiteX5" fmla="*/ 5161526 w 5656870"/>
              <a:gd name="connsiteY5" fmla="*/ 3650493 h 3718423"/>
              <a:gd name="connsiteX6" fmla="*/ 2866001 w 5656870"/>
              <a:gd name="connsiteY6" fmla="*/ 3193293 h 3718423"/>
              <a:gd name="connsiteX7" fmla="*/ 199001 w 5656870"/>
              <a:gd name="connsiteY7" fmla="*/ 3707643 h 3718423"/>
              <a:gd name="connsiteX8" fmla="*/ 268899 w 5656870"/>
              <a:gd name="connsiteY8" fmla="*/ 2604942 h 3718423"/>
              <a:gd name="connsiteX9" fmla="*/ 8501 w 5656870"/>
              <a:gd name="connsiteY9" fmla="*/ 1183518 h 3718423"/>
              <a:gd name="connsiteX10" fmla="*/ 637151 w 5656870"/>
              <a:gd name="connsiteY10" fmla="*/ 583443 h 3718423"/>
              <a:gd name="connsiteX0" fmla="*/ 1060016 w 6079735"/>
              <a:gd name="connsiteY0" fmla="*/ 583443 h 3718879"/>
              <a:gd name="connsiteX1" fmla="*/ 2564966 w 6079735"/>
              <a:gd name="connsiteY1" fmla="*/ 2418 h 3718879"/>
              <a:gd name="connsiteX2" fmla="*/ 4193741 w 6079735"/>
              <a:gd name="connsiteY2" fmla="*/ 364368 h 3718879"/>
              <a:gd name="connsiteX3" fmla="*/ 5603441 w 6079735"/>
              <a:gd name="connsiteY3" fmla="*/ 59568 h 3718879"/>
              <a:gd name="connsiteX4" fmla="*/ 6079691 w 6079735"/>
              <a:gd name="connsiteY4" fmla="*/ 1612143 h 3718879"/>
              <a:gd name="connsiteX5" fmla="*/ 5584391 w 6079735"/>
              <a:gd name="connsiteY5" fmla="*/ 3650493 h 3718879"/>
              <a:gd name="connsiteX6" fmla="*/ 3288866 w 6079735"/>
              <a:gd name="connsiteY6" fmla="*/ 3193293 h 3718879"/>
              <a:gd name="connsiteX7" fmla="*/ 621866 w 6079735"/>
              <a:gd name="connsiteY7" fmla="*/ 3707643 h 3718879"/>
              <a:gd name="connsiteX8" fmla="*/ 2447 w 6079735"/>
              <a:gd name="connsiteY8" fmla="*/ 2590874 h 3718879"/>
              <a:gd name="connsiteX9" fmla="*/ 431366 w 6079735"/>
              <a:gd name="connsiteY9" fmla="*/ 1183518 h 3718879"/>
              <a:gd name="connsiteX10" fmla="*/ 1060016 w 6079735"/>
              <a:gd name="connsiteY10" fmla="*/ 583443 h 3718879"/>
              <a:gd name="connsiteX0" fmla="*/ 834675 w 6079477"/>
              <a:gd name="connsiteY0" fmla="*/ 273160 h 3718085"/>
              <a:gd name="connsiteX1" fmla="*/ 2564708 w 6079477"/>
              <a:gd name="connsiteY1" fmla="*/ 1624 h 3718085"/>
              <a:gd name="connsiteX2" fmla="*/ 4193483 w 6079477"/>
              <a:gd name="connsiteY2" fmla="*/ 363574 h 3718085"/>
              <a:gd name="connsiteX3" fmla="*/ 5603183 w 6079477"/>
              <a:gd name="connsiteY3" fmla="*/ 58774 h 3718085"/>
              <a:gd name="connsiteX4" fmla="*/ 6079433 w 6079477"/>
              <a:gd name="connsiteY4" fmla="*/ 1611349 h 3718085"/>
              <a:gd name="connsiteX5" fmla="*/ 5584133 w 6079477"/>
              <a:gd name="connsiteY5" fmla="*/ 3649699 h 3718085"/>
              <a:gd name="connsiteX6" fmla="*/ 3288608 w 6079477"/>
              <a:gd name="connsiteY6" fmla="*/ 3192499 h 3718085"/>
              <a:gd name="connsiteX7" fmla="*/ 621608 w 6079477"/>
              <a:gd name="connsiteY7" fmla="*/ 3706849 h 3718085"/>
              <a:gd name="connsiteX8" fmla="*/ 2189 w 6079477"/>
              <a:gd name="connsiteY8" fmla="*/ 2590080 h 3718085"/>
              <a:gd name="connsiteX9" fmla="*/ 431108 w 6079477"/>
              <a:gd name="connsiteY9" fmla="*/ 1182724 h 3718085"/>
              <a:gd name="connsiteX10" fmla="*/ 834675 w 6079477"/>
              <a:gd name="connsiteY10" fmla="*/ 273160 h 3718085"/>
              <a:gd name="connsiteX0" fmla="*/ 834675 w 5881312"/>
              <a:gd name="connsiteY0" fmla="*/ 273160 h 3718085"/>
              <a:gd name="connsiteX1" fmla="*/ 2564708 w 5881312"/>
              <a:gd name="connsiteY1" fmla="*/ 1624 h 3718085"/>
              <a:gd name="connsiteX2" fmla="*/ 4193483 w 5881312"/>
              <a:gd name="connsiteY2" fmla="*/ 363574 h 3718085"/>
              <a:gd name="connsiteX3" fmla="*/ 5603183 w 5881312"/>
              <a:gd name="connsiteY3" fmla="*/ 58774 h 3718085"/>
              <a:gd name="connsiteX4" fmla="*/ 5854350 w 5881312"/>
              <a:gd name="connsiteY4" fmla="*/ 1639484 h 3718085"/>
              <a:gd name="connsiteX5" fmla="*/ 5584133 w 5881312"/>
              <a:gd name="connsiteY5" fmla="*/ 3649699 h 3718085"/>
              <a:gd name="connsiteX6" fmla="*/ 3288608 w 5881312"/>
              <a:gd name="connsiteY6" fmla="*/ 3192499 h 3718085"/>
              <a:gd name="connsiteX7" fmla="*/ 621608 w 5881312"/>
              <a:gd name="connsiteY7" fmla="*/ 3706849 h 3718085"/>
              <a:gd name="connsiteX8" fmla="*/ 2189 w 5881312"/>
              <a:gd name="connsiteY8" fmla="*/ 2590080 h 3718085"/>
              <a:gd name="connsiteX9" fmla="*/ 431108 w 5881312"/>
              <a:gd name="connsiteY9" fmla="*/ 1182724 h 3718085"/>
              <a:gd name="connsiteX10" fmla="*/ 834675 w 5881312"/>
              <a:gd name="connsiteY10" fmla="*/ 273160 h 3718085"/>
              <a:gd name="connsiteX0" fmla="*/ 834675 w 5878426"/>
              <a:gd name="connsiteY0" fmla="*/ 273160 h 3773577"/>
              <a:gd name="connsiteX1" fmla="*/ 2564708 w 5878426"/>
              <a:gd name="connsiteY1" fmla="*/ 1624 h 3773577"/>
              <a:gd name="connsiteX2" fmla="*/ 4193483 w 5878426"/>
              <a:gd name="connsiteY2" fmla="*/ 363574 h 3773577"/>
              <a:gd name="connsiteX3" fmla="*/ 5603183 w 5878426"/>
              <a:gd name="connsiteY3" fmla="*/ 58774 h 3773577"/>
              <a:gd name="connsiteX4" fmla="*/ 5854350 w 5878426"/>
              <a:gd name="connsiteY4" fmla="*/ 1639484 h 3773577"/>
              <a:gd name="connsiteX5" fmla="*/ 5584133 w 5878426"/>
              <a:gd name="connsiteY5" fmla="*/ 3649699 h 3773577"/>
              <a:gd name="connsiteX6" fmla="*/ 3344878 w 5878426"/>
              <a:gd name="connsiteY6" fmla="*/ 3572327 h 3773577"/>
              <a:gd name="connsiteX7" fmla="*/ 621608 w 5878426"/>
              <a:gd name="connsiteY7" fmla="*/ 3706849 h 3773577"/>
              <a:gd name="connsiteX8" fmla="*/ 2189 w 5878426"/>
              <a:gd name="connsiteY8" fmla="*/ 2590080 h 3773577"/>
              <a:gd name="connsiteX9" fmla="*/ 431108 w 5878426"/>
              <a:gd name="connsiteY9" fmla="*/ 1182724 h 3773577"/>
              <a:gd name="connsiteX10" fmla="*/ 834675 w 5878426"/>
              <a:gd name="connsiteY10" fmla="*/ 273160 h 3773577"/>
              <a:gd name="connsiteX0" fmla="*/ 834675 w 5888459"/>
              <a:gd name="connsiteY0" fmla="*/ 273160 h 3773577"/>
              <a:gd name="connsiteX1" fmla="*/ 2564708 w 5888459"/>
              <a:gd name="connsiteY1" fmla="*/ 1624 h 3773577"/>
              <a:gd name="connsiteX2" fmla="*/ 4193483 w 5888459"/>
              <a:gd name="connsiteY2" fmla="*/ 363574 h 3773577"/>
              <a:gd name="connsiteX3" fmla="*/ 5462506 w 5888459"/>
              <a:gd name="connsiteY3" fmla="*/ 480804 h 3773577"/>
              <a:gd name="connsiteX4" fmla="*/ 5854350 w 5888459"/>
              <a:gd name="connsiteY4" fmla="*/ 1639484 h 3773577"/>
              <a:gd name="connsiteX5" fmla="*/ 5584133 w 5888459"/>
              <a:gd name="connsiteY5" fmla="*/ 3649699 h 3773577"/>
              <a:gd name="connsiteX6" fmla="*/ 3344878 w 5888459"/>
              <a:gd name="connsiteY6" fmla="*/ 3572327 h 3773577"/>
              <a:gd name="connsiteX7" fmla="*/ 621608 w 5888459"/>
              <a:gd name="connsiteY7" fmla="*/ 3706849 h 3773577"/>
              <a:gd name="connsiteX8" fmla="*/ 2189 w 5888459"/>
              <a:gd name="connsiteY8" fmla="*/ 2590080 h 3773577"/>
              <a:gd name="connsiteX9" fmla="*/ 431108 w 5888459"/>
              <a:gd name="connsiteY9" fmla="*/ 1182724 h 3773577"/>
              <a:gd name="connsiteX10" fmla="*/ 834675 w 5888459"/>
              <a:gd name="connsiteY10" fmla="*/ 273160 h 3773577"/>
              <a:gd name="connsiteX0" fmla="*/ 834675 w 5888459"/>
              <a:gd name="connsiteY0" fmla="*/ 438327 h 3938744"/>
              <a:gd name="connsiteX1" fmla="*/ 2564708 w 5888459"/>
              <a:gd name="connsiteY1" fmla="*/ 166791 h 3938744"/>
              <a:gd name="connsiteX2" fmla="*/ 4840596 w 5888459"/>
              <a:gd name="connsiteY2" fmla="*/ 22304 h 3938744"/>
              <a:gd name="connsiteX3" fmla="*/ 5462506 w 5888459"/>
              <a:gd name="connsiteY3" fmla="*/ 645971 h 3938744"/>
              <a:gd name="connsiteX4" fmla="*/ 5854350 w 5888459"/>
              <a:gd name="connsiteY4" fmla="*/ 1804651 h 3938744"/>
              <a:gd name="connsiteX5" fmla="*/ 5584133 w 5888459"/>
              <a:gd name="connsiteY5" fmla="*/ 3814866 h 3938744"/>
              <a:gd name="connsiteX6" fmla="*/ 3344878 w 5888459"/>
              <a:gd name="connsiteY6" fmla="*/ 3737494 h 3938744"/>
              <a:gd name="connsiteX7" fmla="*/ 621608 w 5888459"/>
              <a:gd name="connsiteY7" fmla="*/ 3872016 h 3938744"/>
              <a:gd name="connsiteX8" fmla="*/ 2189 w 5888459"/>
              <a:gd name="connsiteY8" fmla="*/ 2755247 h 3938744"/>
              <a:gd name="connsiteX9" fmla="*/ 431108 w 5888459"/>
              <a:gd name="connsiteY9" fmla="*/ 1347891 h 3938744"/>
              <a:gd name="connsiteX10" fmla="*/ 834675 w 5888459"/>
              <a:gd name="connsiteY10" fmla="*/ 438327 h 3938744"/>
              <a:gd name="connsiteX0" fmla="*/ 834675 w 6105394"/>
              <a:gd name="connsiteY0" fmla="*/ 430554 h 3930971"/>
              <a:gd name="connsiteX1" fmla="*/ 2564708 w 6105394"/>
              <a:gd name="connsiteY1" fmla="*/ 159018 h 3930971"/>
              <a:gd name="connsiteX2" fmla="*/ 4840596 w 6105394"/>
              <a:gd name="connsiteY2" fmla="*/ 14531 h 3930971"/>
              <a:gd name="connsiteX3" fmla="*/ 6053349 w 6105394"/>
              <a:gd name="connsiteY3" fmla="*/ 511589 h 3930971"/>
              <a:gd name="connsiteX4" fmla="*/ 5854350 w 6105394"/>
              <a:gd name="connsiteY4" fmla="*/ 1796878 h 3930971"/>
              <a:gd name="connsiteX5" fmla="*/ 5584133 w 6105394"/>
              <a:gd name="connsiteY5" fmla="*/ 3807093 h 3930971"/>
              <a:gd name="connsiteX6" fmla="*/ 3344878 w 6105394"/>
              <a:gd name="connsiteY6" fmla="*/ 3729721 h 3930971"/>
              <a:gd name="connsiteX7" fmla="*/ 621608 w 6105394"/>
              <a:gd name="connsiteY7" fmla="*/ 3864243 h 3930971"/>
              <a:gd name="connsiteX8" fmla="*/ 2189 w 6105394"/>
              <a:gd name="connsiteY8" fmla="*/ 2747474 h 3930971"/>
              <a:gd name="connsiteX9" fmla="*/ 431108 w 6105394"/>
              <a:gd name="connsiteY9" fmla="*/ 1340118 h 3930971"/>
              <a:gd name="connsiteX10" fmla="*/ 834675 w 6105394"/>
              <a:gd name="connsiteY10" fmla="*/ 430554 h 3930971"/>
              <a:gd name="connsiteX0" fmla="*/ 834675 w 6156538"/>
              <a:gd name="connsiteY0" fmla="*/ 430554 h 3928924"/>
              <a:gd name="connsiteX1" fmla="*/ 2564708 w 6156538"/>
              <a:gd name="connsiteY1" fmla="*/ 159018 h 3928924"/>
              <a:gd name="connsiteX2" fmla="*/ 4840596 w 6156538"/>
              <a:gd name="connsiteY2" fmla="*/ 14531 h 3928924"/>
              <a:gd name="connsiteX3" fmla="*/ 6053349 w 6156538"/>
              <a:gd name="connsiteY3" fmla="*/ 511589 h 3928924"/>
              <a:gd name="connsiteX4" fmla="*/ 6037230 w 6156538"/>
              <a:gd name="connsiteY4" fmla="*/ 1825013 h 3928924"/>
              <a:gd name="connsiteX5" fmla="*/ 5584133 w 6156538"/>
              <a:gd name="connsiteY5" fmla="*/ 3807093 h 3928924"/>
              <a:gd name="connsiteX6" fmla="*/ 3344878 w 6156538"/>
              <a:gd name="connsiteY6" fmla="*/ 3729721 h 3928924"/>
              <a:gd name="connsiteX7" fmla="*/ 621608 w 6156538"/>
              <a:gd name="connsiteY7" fmla="*/ 3864243 h 3928924"/>
              <a:gd name="connsiteX8" fmla="*/ 2189 w 6156538"/>
              <a:gd name="connsiteY8" fmla="*/ 2747474 h 3928924"/>
              <a:gd name="connsiteX9" fmla="*/ 431108 w 6156538"/>
              <a:gd name="connsiteY9" fmla="*/ 1340118 h 3928924"/>
              <a:gd name="connsiteX10" fmla="*/ 834675 w 6156538"/>
              <a:gd name="connsiteY10" fmla="*/ 430554 h 3928924"/>
              <a:gd name="connsiteX0" fmla="*/ 834675 w 6041853"/>
              <a:gd name="connsiteY0" fmla="*/ 445608 h 3943978"/>
              <a:gd name="connsiteX1" fmla="*/ 2564708 w 6041853"/>
              <a:gd name="connsiteY1" fmla="*/ 174072 h 3943978"/>
              <a:gd name="connsiteX2" fmla="*/ 4840596 w 6041853"/>
              <a:gd name="connsiteY2" fmla="*/ 29585 h 3943978"/>
              <a:gd name="connsiteX3" fmla="*/ 5757927 w 6041853"/>
              <a:gd name="connsiteY3" fmla="*/ 765794 h 3943978"/>
              <a:gd name="connsiteX4" fmla="*/ 6037230 w 6041853"/>
              <a:gd name="connsiteY4" fmla="*/ 1840067 h 3943978"/>
              <a:gd name="connsiteX5" fmla="*/ 5584133 w 6041853"/>
              <a:gd name="connsiteY5" fmla="*/ 3822147 h 3943978"/>
              <a:gd name="connsiteX6" fmla="*/ 3344878 w 6041853"/>
              <a:gd name="connsiteY6" fmla="*/ 3744775 h 3943978"/>
              <a:gd name="connsiteX7" fmla="*/ 621608 w 6041853"/>
              <a:gd name="connsiteY7" fmla="*/ 3879297 h 3943978"/>
              <a:gd name="connsiteX8" fmla="*/ 2189 w 6041853"/>
              <a:gd name="connsiteY8" fmla="*/ 2762528 h 3943978"/>
              <a:gd name="connsiteX9" fmla="*/ 431108 w 6041853"/>
              <a:gd name="connsiteY9" fmla="*/ 1355172 h 3943978"/>
              <a:gd name="connsiteX10" fmla="*/ 834675 w 6041853"/>
              <a:gd name="connsiteY10" fmla="*/ 445608 h 3943978"/>
              <a:gd name="connsiteX0" fmla="*/ 834675 w 6041853"/>
              <a:gd name="connsiteY0" fmla="*/ 421073 h 3919443"/>
              <a:gd name="connsiteX1" fmla="*/ 2620978 w 6041853"/>
              <a:gd name="connsiteY1" fmla="*/ 416824 h 3919443"/>
              <a:gd name="connsiteX2" fmla="*/ 4840596 w 6041853"/>
              <a:gd name="connsiteY2" fmla="*/ 5050 h 3919443"/>
              <a:gd name="connsiteX3" fmla="*/ 5757927 w 6041853"/>
              <a:gd name="connsiteY3" fmla="*/ 741259 h 3919443"/>
              <a:gd name="connsiteX4" fmla="*/ 6037230 w 6041853"/>
              <a:gd name="connsiteY4" fmla="*/ 1815532 h 3919443"/>
              <a:gd name="connsiteX5" fmla="*/ 5584133 w 6041853"/>
              <a:gd name="connsiteY5" fmla="*/ 3797612 h 3919443"/>
              <a:gd name="connsiteX6" fmla="*/ 3344878 w 6041853"/>
              <a:gd name="connsiteY6" fmla="*/ 3720240 h 3919443"/>
              <a:gd name="connsiteX7" fmla="*/ 621608 w 6041853"/>
              <a:gd name="connsiteY7" fmla="*/ 3854762 h 3919443"/>
              <a:gd name="connsiteX8" fmla="*/ 2189 w 6041853"/>
              <a:gd name="connsiteY8" fmla="*/ 2737993 h 3919443"/>
              <a:gd name="connsiteX9" fmla="*/ 431108 w 6041853"/>
              <a:gd name="connsiteY9" fmla="*/ 1330637 h 3919443"/>
              <a:gd name="connsiteX10" fmla="*/ 834675 w 6041853"/>
              <a:gd name="connsiteY10" fmla="*/ 421073 h 3919443"/>
              <a:gd name="connsiteX0" fmla="*/ 848757 w 6041867"/>
              <a:gd name="connsiteY0" fmla="*/ 26363 h 3932696"/>
              <a:gd name="connsiteX1" fmla="*/ 2620992 w 6041867"/>
              <a:gd name="connsiteY1" fmla="*/ 430077 h 3932696"/>
              <a:gd name="connsiteX2" fmla="*/ 4840610 w 6041867"/>
              <a:gd name="connsiteY2" fmla="*/ 18303 h 3932696"/>
              <a:gd name="connsiteX3" fmla="*/ 5757941 w 6041867"/>
              <a:gd name="connsiteY3" fmla="*/ 754512 h 3932696"/>
              <a:gd name="connsiteX4" fmla="*/ 6037244 w 6041867"/>
              <a:gd name="connsiteY4" fmla="*/ 1828785 h 3932696"/>
              <a:gd name="connsiteX5" fmla="*/ 5584147 w 6041867"/>
              <a:gd name="connsiteY5" fmla="*/ 3810865 h 3932696"/>
              <a:gd name="connsiteX6" fmla="*/ 3344892 w 6041867"/>
              <a:gd name="connsiteY6" fmla="*/ 3733493 h 3932696"/>
              <a:gd name="connsiteX7" fmla="*/ 621622 w 6041867"/>
              <a:gd name="connsiteY7" fmla="*/ 3868015 h 3932696"/>
              <a:gd name="connsiteX8" fmla="*/ 2203 w 6041867"/>
              <a:gd name="connsiteY8" fmla="*/ 2751246 h 3932696"/>
              <a:gd name="connsiteX9" fmla="*/ 431122 w 6041867"/>
              <a:gd name="connsiteY9" fmla="*/ 1343890 h 3932696"/>
              <a:gd name="connsiteX10" fmla="*/ 848757 w 6041867"/>
              <a:gd name="connsiteY10" fmla="*/ 26363 h 3932696"/>
              <a:gd name="connsiteX0" fmla="*/ 848757 w 5832028"/>
              <a:gd name="connsiteY0" fmla="*/ 26363 h 3930650"/>
              <a:gd name="connsiteX1" fmla="*/ 2620992 w 5832028"/>
              <a:gd name="connsiteY1" fmla="*/ 430077 h 3930650"/>
              <a:gd name="connsiteX2" fmla="*/ 4840610 w 5832028"/>
              <a:gd name="connsiteY2" fmla="*/ 18303 h 3930650"/>
              <a:gd name="connsiteX3" fmla="*/ 5757941 w 5832028"/>
              <a:gd name="connsiteY3" fmla="*/ 754512 h 3930650"/>
              <a:gd name="connsiteX4" fmla="*/ 5755890 w 5832028"/>
              <a:gd name="connsiteY4" fmla="*/ 1856920 h 3930650"/>
              <a:gd name="connsiteX5" fmla="*/ 5584147 w 5832028"/>
              <a:gd name="connsiteY5" fmla="*/ 3810865 h 3930650"/>
              <a:gd name="connsiteX6" fmla="*/ 3344892 w 5832028"/>
              <a:gd name="connsiteY6" fmla="*/ 3733493 h 3930650"/>
              <a:gd name="connsiteX7" fmla="*/ 621622 w 5832028"/>
              <a:gd name="connsiteY7" fmla="*/ 3868015 h 3930650"/>
              <a:gd name="connsiteX8" fmla="*/ 2203 w 5832028"/>
              <a:gd name="connsiteY8" fmla="*/ 2751246 h 3930650"/>
              <a:gd name="connsiteX9" fmla="*/ 431122 w 5832028"/>
              <a:gd name="connsiteY9" fmla="*/ 1343890 h 3930650"/>
              <a:gd name="connsiteX10" fmla="*/ 848757 w 5832028"/>
              <a:gd name="connsiteY10" fmla="*/ 26363 h 3930650"/>
              <a:gd name="connsiteX0" fmla="*/ 848757 w 6196336"/>
              <a:gd name="connsiteY0" fmla="*/ 26363 h 3930650"/>
              <a:gd name="connsiteX1" fmla="*/ 2620992 w 6196336"/>
              <a:gd name="connsiteY1" fmla="*/ 430077 h 3930650"/>
              <a:gd name="connsiteX2" fmla="*/ 4840610 w 6196336"/>
              <a:gd name="connsiteY2" fmla="*/ 18303 h 3930650"/>
              <a:gd name="connsiteX3" fmla="*/ 6165904 w 6196336"/>
              <a:gd name="connsiteY3" fmla="*/ 599768 h 3930650"/>
              <a:gd name="connsiteX4" fmla="*/ 5755890 w 6196336"/>
              <a:gd name="connsiteY4" fmla="*/ 1856920 h 3930650"/>
              <a:gd name="connsiteX5" fmla="*/ 5584147 w 6196336"/>
              <a:gd name="connsiteY5" fmla="*/ 3810865 h 3930650"/>
              <a:gd name="connsiteX6" fmla="*/ 3344892 w 6196336"/>
              <a:gd name="connsiteY6" fmla="*/ 3733493 h 3930650"/>
              <a:gd name="connsiteX7" fmla="*/ 621622 w 6196336"/>
              <a:gd name="connsiteY7" fmla="*/ 3868015 h 3930650"/>
              <a:gd name="connsiteX8" fmla="*/ 2203 w 6196336"/>
              <a:gd name="connsiteY8" fmla="*/ 2751246 h 3930650"/>
              <a:gd name="connsiteX9" fmla="*/ 431122 w 6196336"/>
              <a:gd name="connsiteY9" fmla="*/ 1343890 h 3930650"/>
              <a:gd name="connsiteX10" fmla="*/ 848757 w 6196336"/>
              <a:gd name="connsiteY10" fmla="*/ 26363 h 393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96336" h="3930650">
                <a:moveTo>
                  <a:pt x="848757" y="26363"/>
                </a:moveTo>
                <a:cubicBezTo>
                  <a:pt x="1213735" y="-125939"/>
                  <a:pt x="1955683" y="431420"/>
                  <a:pt x="2620992" y="430077"/>
                </a:cubicBezTo>
                <a:cubicBezTo>
                  <a:pt x="3286301" y="428734"/>
                  <a:pt x="4249791" y="-9979"/>
                  <a:pt x="4840610" y="18303"/>
                </a:cubicBezTo>
                <a:cubicBezTo>
                  <a:pt x="5431429" y="46585"/>
                  <a:pt x="6013357" y="293332"/>
                  <a:pt x="6165904" y="599768"/>
                </a:cubicBezTo>
                <a:cubicBezTo>
                  <a:pt x="6318451" y="906204"/>
                  <a:pt x="5852850" y="1321737"/>
                  <a:pt x="5755890" y="1856920"/>
                </a:cubicBezTo>
                <a:cubicBezTo>
                  <a:pt x="5658930" y="2392103"/>
                  <a:pt x="5985980" y="3498103"/>
                  <a:pt x="5584147" y="3810865"/>
                </a:cubicBezTo>
                <a:cubicBezTo>
                  <a:pt x="5182314" y="4123627"/>
                  <a:pt x="4171979" y="3723968"/>
                  <a:pt x="3344892" y="3733493"/>
                </a:cubicBezTo>
                <a:cubicBezTo>
                  <a:pt x="2517805" y="3743018"/>
                  <a:pt x="1178737" y="4031723"/>
                  <a:pt x="621622" y="3868015"/>
                </a:cubicBezTo>
                <a:cubicBezTo>
                  <a:pt x="64507" y="3704307"/>
                  <a:pt x="33953" y="3171934"/>
                  <a:pt x="2203" y="2751246"/>
                </a:cubicBezTo>
                <a:cubicBezTo>
                  <a:pt x="-29547" y="2330559"/>
                  <a:pt x="290030" y="1798037"/>
                  <a:pt x="431122" y="1343890"/>
                </a:cubicBezTo>
                <a:cubicBezTo>
                  <a:pt x="572214" y="889743"/>
                  <a:pt x="483779" y="178665"/>
                  <a:pt x="848757" y="26363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140000" y="5580000"/>
            <a:ext cx="360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Feature Space</a:t>
            </a:r>
            <a:endParaRPr lang="zh-CN" altLang="en-US" sz="36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392000" y="2353648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19" name="椭圆 18"/>
          <p:cNvSpPr/>
          <p:nvPr/>
        </p:nvSpPr>
        <p:spPr>
          <a:xfrm>
            <a:off x="6705600" y="4720573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22" name="椭圆 21"/>
          <p:cNvSpPr/>
          <p:nvPr/>
        </p:nvSpPr>
        <p:spPr>
          <a:xfrm>
            <a:off x="7696200" y="3041400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25" name="椭圆 24"/>
          <p:cNvSpPr/>
          <p:nvPr/>
        </p:nvSpPr>
        <p:spPr>
          <a:xfrm>
            <a:off x="4311692" y="4965010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29" name="椭圆 28"/>
          <p:cNvSpPr/>
          <p:nvPr/>
        </p:nvSpPr>
        <p:spPr>
          <a:xfrm>
            <a:off x="3169650" y="4063775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360000" y="1800000"/>
                <a:ext cx="216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“Class”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zh-CN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800000"/>
                <a:ext cx="2160000" cy="720000"/>
              </a:xfrm>
              <a:prstGeom prst="rect">
                <a:avLst/>
              </a:prstGeom>
              <a:blipFill rotWithShape="0">
                <a:blip r:embed="rId3"/>
                <a:stretch>
                  <a:fillRect l="-3672" t="-8475" b="-262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00000"/>
            <a:ext cx="2160000" cy="2880000"/>
          </a:xfrm>
          <a:prstGeom prst="rect">
            <a:avLst/>
          </a:prstGeom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914400" y="2895600"/>
            <a:ext cx="1371600" cy="8382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60000" y="2982300"/>
            <a:ext cx="1011600" cy="23427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341614" y="3790763"/>
            <a:ext cx="604185" cy="14621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371600" y="4965009"/>
            <a:ext cx="1066800" cy="5685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12292" y="3932325"/>
            <a:ext cx="1673707" cy="8382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420200" y="3139465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685800" y="3960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461487" y="4341838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1725000" y="5069296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273296" y="4165455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4210490" y="3416238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049154" y="2373385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839800" y="33738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7260000" y="41169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669283" y="2359824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4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000" cy="1440000"/>
          </a:xfrm>
          <a:prstGeom prst="rect">
            <a:avLst/>
          </a:prstGeom>
        </p:spPr>
      </p:pic>
      <p:pic>
        <p:nvPicPr>
          <p:cNvPr id="44" name="Picture 53" descr="cs-utsa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04000" y="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97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30486 0.04097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3" y="203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0.58871 -0.23194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27" y="-1159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67882 -0.2919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-1460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60834 -0.13935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-696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49948 -0.12175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65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" grpId="0" animBg="1"/>
      <p:bldP spid="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15" grpId="0" animBg="1"/>
      <p:bldP spid="15" grpId="1" animBg="1"/>
      <p:bldP spid="15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9" grpId="0" animBg="1"/>
      <p:bldP spid="41" grpId="0" animBg="1"/>
      <p:bldP spid="42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ONE</a:t>
            </a:r>
            <a:r>
              <a:rPr lang="en-US" altLang="zh-CN" dirty="0" smtClean="0"/>
              <a:t>: </a:t>
            </a:r>
            <a:r>
              <a:rPr lang="en-US" altLang="zh-CN" b="1" dirty="0" smtClean="0">
                <a:solidFill>
                  <a:srgbClr val="FF0000"/>
                </a:solidFill>
              </a:rPr>
              <a:t>O</a:t>
            </a:r>
            <a:r>
              <a:rPr lang="en-US" altLang="zh-CN" dirty="0" smtClean="0"/>
              <a:t>nline </a:t>
            </a:r>
            <a:r>
              <a:rPr lang="en-US" altLang="zh-CN" b="1" dirty="0" smtClean="0">
                <a:solidFill>
                  <a:srgbClr val="FF0000"/>
                </a:solidFill>
              </a:rPr>
              <a:t>N</a:t>
            </a:r>
            <a:r>
              <a:rPr lang="en-US" altLang="zh-CN" dirty="0" smtClean="0"/>
              <a:t>N </a:t>
            </a:r>
            <a:r>
              <a:rPr lang="en-US" altLang="zh-CN" b="1" dirty="0" smtClean="0">
                <a:solidFill>
                  <a:srgbClr val="FF0000"/>
                </a:solidFill>
              </a:rPr>
              <a:t>E</a:t>
            </a:r>
            <a:r>
              <a:rPr lang="en-US" altLang="zh-CN" dirty="0" smtClean="0"/>
              <a:t>stimation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reeform 18"/>
          <p:cNvSpPr/>
          <p:nvPr/>
        </p:nvSpPr>
        <p:spPr>
          <a:xfrm>
            <a:off x="2819385" y="1672628"/>
            <a:ext cx="6196336" cy="3930650"/>
          </a:xfrm>
          <a:custGeom>
            <a:avLst/>
            <a:gdLst>
              <a:gd name="connsiteX0" fmla="*/ 645946 w 5665665"/>
              <a:gd name="connsiteY0" fmla="*/ 583443 h 3751295"/>
              <a:gd name="connsiteX1" fmla="*/ 2150896 w 5665665"/>
              <a:gd name="connsiteY1" fmla="*/ 2418 h 3751295"/>
              <a:gd name="connsiteX2" fmla="*/ 3779671 w 5665665"/>
              <a:gd name="connsiteY2" fmla="*/ 364368 h 3751295"/>
              <a:gd name="connsiteX3" fmla="*/ 5189371 w 5665665"/>
              <a:gd name="connsiteY3" fmla="*/ 59568 h 3751295"/>
              <a:gd name="connsiteX4" fmla="*/ 5665621 w 5665665"/>
              <a:gd name="connsiteY4" fmla="*/ 1612143 h 3751295"/>
              <a:gd name="connsiteX5" fmla="*/ 5170321 w 5665665"/>
              <a:gd name="connsiteY5" fmla="*/ 3650493 h 3751295"/>
              <a:gd name="connsiteX6" fmla="*/ 2874796 w 5665665"/>
              <a:gd name="connsiteY6" fmla="*/ 3193293 h 3751295"/>
              <a:gd name="connsiteX7" fmla="*/ 207796 w 5665665"/>
              <a:gd name="connsiteY7" fmla="*/ 3707643 h 3751295"/>
              <a:gd name="connsiteX8" fmla="*/ 179221 w 5665665"/>
              <a:gd name="connsiteY8" fmla="*/ 1831218 h 3751295"/>
              <a:gd name="connsiteX9" fmla="*/ 17296 w 5665665"/>
              <a:gd name="connsiteY9" fmla="*/ 1183518 h 3751295"/>
              <a:gd name="connsiteX10" fmla="*/ 645946 w 5665665"/>
              <a:gd name="connsiteY10" fmla="*/ 583443 h 3751295"/>
              <a:gd name="connsiteX0" fmla="*/ 637151 w 5656870"/>
              <a:gd name="connsiteY0" fmla="*/ 583443 h 3718423"/>
              <a:gd name="connsiteX1" fmla="*/ 2142101 w 5656870"/>
              <a:gd name="connsiteY1" fmla="*/ 2418 h 3718423"/>
              <a:gd name="connsiteX2" fmla="*/ 3770876 w 5656870"/>
              <a:gd name="connsiteY2" fmla="*/ 364368 h 3718423"/>
              <a:gd name="connsiteX3" fmla="*/ 5180576 w 5656870"/>
              <a:gd name="connsiteY3" fmla="*/ 59568 h 3718423"/>
              <a:gd name="connsiteX4" fmla="*/ 5656826 w 5656870"/>
              <a:gd name="connsiteY4" fmla="*/ 1612143 h 3718423"/>
              <a:gd name="connsiteX5" fmla="*/ 5161526 w 5656870"/>
              <a:gd name="connsiteY5" fmla="*/ 3650493 h 3718423"/>
              <a:gd name="connsiteX6" fmla="*/ 2866001 w 5656870"/>
              <a:gd name="connsiteY6" fmla="*/ 3193293 h 3718423"/>
              <a:gd name="connsiteX7" fmla="*/ 199001 w 5656870"/>
              <a:gd name="connsiteY7" fmla="*/ 3707643 h 3718423"/>
              <a:gd name="connsiteX8" fmla="*/ 268899 w 5656870"/>
              <a:gd name="connsiteY8" fmla="*/ 2604942 h 3718423"/>
              <a:gd name="connsiteX9" fmla="*/ 8501 w 5656870"/>
              <a:gd name="connsiteY9" fmla="*/ 1183518 h 3718423"/>
              <a:gd name="connsiteX10" fmla="*/ 637151 w 5656870"/>
              <a:gd name="connsiteY10" fmla="*/ 583443 h 3718423"/>
              <a:gd name="connsiteX0" fmla="*/ 1060016 w 6079735"/>
              <a:gd name="connsiteY0" fmla="*/ 583443 h 3718879"/>
              <a:gd name="connsiteX1" fmla="*/ 2564966 w 6079735"/>
              <a:gd name="connsiteY1" fmla="*/ 2418 h 3718879"/>
              <a:gd name="connsiteX2" fmla="*/ 4193741 w 6079735"/>
              <a:gd name="connsiteY2" fmla="*/ 364368 h 3718879"/>
              <a:gd name="connsiteX3" fmla="*/ 5603441 w 6079735"/>
              <a:gd name="connsiteY3" fmla="*/ 59568 h 3718879"/>
              <a:gd name="connsiteX4" fmla="*/ 6079691 w 6079735"/>
              <a:gd name="connsiteY4" fmla="*/ 1612143 h 3718879"/>
              <a:gd name="connsiteX5" fmla="*/ 5584391 w 6079735"/>
              <a:gd name="connsiteY5" fmla="*/ 3650493 h 3718879"/>
              <a:gd name="connsiteX6" fmla="*/ 3288866 w 6079735"/>
              <a:gd name="connsiteY6" fmla="*/ 3193293 h 3718879"/>
              <a:gd name="connsiteX7" fmla="*/ 621866 w 6079735"/>
              <a:gd name="connsiteY7" fmla="*/ 3707643 h 3718879"/>
              <a:gd name="connsiteX8" fmla="*/ 2447 w 6079735"/>
              <a:gd name="connsiteY8" fmla="*/ 2590874 h 3718879"/>
              <a:gd name="connsiteX9" fmla="*/ 431366 w 6079735"/>
              <a:gd name="connsiteY9" fmla="*/ 1183518 h 3718879"/>
              <a:gd name="connsiteX10" fmla="*/ 1060016 w 6079735"/>
              <a:gd name="connsiteY10" fmla="*/ 583443 h 3718879"/>
              <a:gd name="connsiteX0" fmla="*/ 834675 w 6079477"/>
              <a:gd name="connsiteY0" fmla="*/ 273160 h 3718085"/>
              <a:gd name="connsiteX1" fmla="*/ 2564708 w 6079477"/>
              <a:gd name="connsiteY1" fmla="*/ 1624 h 3718085"/>
              <a:gd name="connsiteX2" fmla="*/ 4193483 w 6079477"/>
              <a:gd name="connsiteY2" fmla="*/ 363574 h 3718085"/>
              <a:gd name="connsiteX3" fmla="*/ 5603183 w 6079477"/>
              <a:gd name="connsiteY3" fmla="*/ 58774 h 3718085"/>
              <a:gd name="connsiteX4" fmla="*/ 6079433 w 6079477"/>
              <a:gd name="connsiteY4" fmla="*/ 1611349 h 3718085"/>
              <a:gd name="connsiteX5" fmla="*/ 5584133 w 6079477"/>
              <a:gd name="connsiteY5" fmla="*/ 3649699 h 3718085"/>
              <a:gd name="connsiteX6" fmla="*/ 3288608 w 6079477"/>
              <a:gd name="connsiteY6" fmla="*/ 3192499 h 3718085"/>
              <a:gd name="connsiteX7" fmla="*/ 621608 w 6079477"/>
              <a:gd name="connsiteY7" fmla="*/ 3706849 h 3718085"/>
              <a:gd name="connsiteX8" fmla="*/ 2189 w 6079477"/>
              <a:gd name="connsiteY8" fmla="*/ 2590080 h 3718085"/>
              <a:gd name="connsiteX9" fmla="*/ 431108 w 6079477"/>
              <a:gd name="connsiteY9" fmla="*/ 1182724 h 3718085"/>
              <a:gd name="connsiteX10" fmla="*/ 834675 w 6079477"/>
              <a:gd name="connsiteY10" fmla="*/ 273160 h 3718085"/>
              <a:gd name="connsiteX0" fmla="*/ 834675 w 5881312"/>
              <a:gd name="connsiteY0" fmla="*/ 273160 h 3718085"/>
              <a:gd name="connsiteX1" fmla="*/ 2564708 w 5881312"/>
              <a:gd name="connsiteY1" fmla="*/ 1624 h 3718085"/>
              <a:gd name="connsiteX2" fmla="*/ 4193483 w 5881312"/>
              <a:gd name="connsiteY2" fmla="*/ 363574 h 3718085"/>
              <a:gd name="connsiteX3" fmla="*/ 5603183 w 5881312"/>
              <a:gd name="connsiteY3" fmla="*/ 58774 h 3718085"/>
              <a:gd name="connsiteX4" fmla="*/ 5854350 w 5881312"/>
              <a:gd name="connsiteY4" fmla="*/ 1639484 h 3718085"/>
              <a:gd name="connsiteX5" fmla="*/ 5584133 w 5881312"/>
              <a:gd name="connsiteY5" fmla="*/ 3649699 h 3718085"/>
              <a:gd name="connsiteX6" fmla="*/ 3288608 w 5881312"/>
              <a:gd name="connsiteY6" fmla="*/ 3192499 h 3718085"/>
              <a:gd name="connsiteX7" fmla="*/ 621608 w 5881312"/>
              <a:gd name="connsiteY7" fmla="*/ 3706849 h 3718085"/>
              <a:gd name="connsiteX8" fmla="*/ 2189 w 5881312"/>
              <a:gd name="connsiteY8" fmla="*/ 2590080 h 3718085"/>
              <a:gd name="connsiteX9" fmla="*/ 431108 w 5881312"/>
              <a:gd name="connsiteY9" fmla="*/ 1182724 h 3718085"/>
              <a:gd name="connsiteX10" fmla="*/ 834675 w 5881312"/>
              <a:gd name="connsiteY10" fmla="*/ 273160 h 3718085"/>
              <a:gd name="connsiteX0" fmla="*/ 834675 w 5878426"/>
              <a:gd name="connsiteY0" fmla="*/ 273160 h 3773577"/>
              <a:gd name="connsiteX1" fmla="*/ 2564708 w 5878426"/>
              <a:gd name="connsiteY1" fmla="*/ 1624 h 3773577"/>
              <a:gd name="connsiteX2" fmla="*/ 4193483 w 5878426"/>
              <a:gd name="connsiteY2" fmla="*/ 363574 h 3773577"/>
              <a:gd name="connsiteX3" fmla="*/ 5603183 w 5878426"/>
              <a:gd name="connsiteY3" fmla="*/ 58774 h 3773577"/>
              <a:gd name="connsiteX4" fmla="*/ 5854350 w 5878426"/>
              <a:gd name="connsiteY4" fmla="*/ 1639484 h 3773577"/>
              <a:gd name="connsiteX5" fmla="*/ 5584133 w 5878426"/>
              <a:gd name="connsiteY5" fmla="*/ 3649699 h 3773577"/>
              <a:gd name="connsiteX6" fmla="*/ 3344878 w 5878426"/>
              <a:gd name="connsiteY6" fmla="*/ 3572327 h 3773577"/>
              <a:gd name="connsiteX7" fmla="*/ 621608 w 5878426"/>
              <a:gd name="connsiteY7" fmla="*/ 3706849 h 3773577"/>
              <a:gd name="connsiteX8" fmla="*/ 2189 w 5878426"/>
              <a:gd name="connsiteY8" fmla="*/ 2590080 h 3773577"/>
              <a:gd name="connsiteX9" fmla="*/ 431108 w 5878426"/>
              <a:gd name="connsiteY9" fmla="*/ 1182724 h 3773577"/>
              <a:gd name="connsiteX10" fmla="*/ 834675 w 5878426"/>
              <a:gd name="connsiteY10" fmla="*/ 273160 h 3773577"/>
              <a:gd name="connsiteX0" fmla="*/ 834675 w 5888459"/>
              <a:gd name="connsiteY0" fmla="*/ 273160 h 3773577"/>
              <a:gd name="connsiteX1" fmla="*/ 2564708 w 5888459"/>
              <a:gd name="connsiteY1" fmla="*/ 1624 h 3773577"/>
              <a:gd name="connsiteX2" fmla="*/ 4193483 w 5888459"/>
              <a:gd name="connsiteY2" fmla="*/ 363574 h 3773577"/>
              <a:gd name="connsiteX3" fmla="*/ 5462506 w 5888459"/>
              <a:gd name="connsiteY3" fmla="*/ 480804 h 3773577"/>
              <a:gd name="connsiteX4" fmla="*/ 5854350 w 5888459"/>
              <a:gd name="connsiteY4" fmla="*/ 1639484 h 3773577"/>
              <a:gd name="connsiteX5" fmla="*/ 5584133 w 5888459"/>
              <a:gd name="connsiteY5" fmla="*/ 3649699 h 3773577"/>
              <a:gd name="connsiteX6" fmla="*/ 3344878 w 5888459"/>
              <a:gd name="connsiteY6" fmla="*/ 3572327 h 3773577"/>
              <a:gd name="connsiteX7" fmla="*/ 621608 w 5888459"/>
              <a:gd name="connsiteY7" fmla="*/ 3706849 h 3773577"/>
              <a:gd name="connsiteX8" fmla="*/ 2189 w 5888459"/>
              <a:gd name="connsiteY8" fmla="*/ 2590080 h 3773577"/>
              <a:gd name="connsiteX9" fmla="*/ 431108 w 5888459"/>
              <a:gd name="connsiteY9" fmla="*/ 1182724 h 3773577"/>
              <a:gd name="connsiteX10" fmla="*/ 834675 w 5888459"/>
              <a:gd name="connsiteY10" fmla="*/ 273160 h 3773577"/>
              <a:gd name="connsiteX0" fmla="*/ 834675 w 5888459"/>
              <a:gd name="connsiteY0" fmla="*/ 438327 h 3938744"/>
              <a:gd name="connsiteX1" fmla="*/ 2564708 w 5888459"/>
              <a:gd name="connsiteY1" fmla="*/ 166791 h 3938744"/>
              <a:gd name="connsiteX2" fmla="*/ 4840596 w 5888459"/>
              <a:gd name="connsiteY2" fmla="*/ 22304 h 3938744"/>
              <a:gd name="connsiteX3" fmla="*/ 5462506 w 5888459"/>
              <a:gd name="connsiteY3" fmla="*/ 645971 h 3938744"/>
              <a:gd name="connsiteX4" fmla="*/ 5854350 w 5888459"/>
              <a:gd name="connsiteY4" fmla="*/ 1804651 h 3938744"/>
              <a:gd name="connsiteX5" fmla="*/ 5584133 w 5888459"/>
              <a:gd name="connsiteY5" fmla="*/ 3814866 h 3938744"/>
              <a:gd name="connsiteX6" fmla="*/ 3344878 w 5888459"/>
              <a:gd name="connsiteY6" fmla="*/ 3737494 h 3938744"/>
              <a:gd name="connsiteX7" fmla="*/ 621608 w 5888459"/>
              <a:gd name="connsiteY7" fmla="*/ 3872016 h 3938744"/>
              <a:gd name="connsiteX8" fmla="*/ 2189 w 5888459"/>
              <a:gd name="connsiteY8" fmla="*/ 2755247 h 3938744"/>
              <a:gd name="connsiteX9" fmla="*/ 431108 w 5888459"/>
              <a:gd name="connsiteY9" fmla="*/ 1347891 h 3938744"/>
              <a:gd name="connsiteX10" fmla="*/ 834675 w 5888459"/>
              <a:gd name="connsiteY10" fmla="*/ 438327 h 3938744"/>
              <a:gd name="connsiteX0" fmla="*/ 834675 w 6105394"/>
              <a:gd name="connsiteY0" fmla="*/ 430554 h 3930971"/>
              <a:gd name="connsiteX1" fmla="*/ 2564708 w 6105394"/>
              <a:gd name="connsiteY1" fmla="*/ 159018 h 3930971"/>
              <a:gd name="connsiteX2" fmla="*/ 4840596 w 6105394"/>
              <a:gd name="connsiteY2" fmla="*/ 14531 h 3930971"/>
              <a:gd name="connsiteX3" fmla="*/ 6053349 w 6105394"/>
              <a:gd name="connsiteY3" fmla="*/ 511589 h 3930971"/>
              <a:gd name="connsiteX4" fmla="*/ 5854350 w 6105394"/>
              <a:gd name="connsiteY4" fmla="*/ 1796878 h 3930971"/>
              <a:gd name="connsiteX5" fmla="*/ 5584133 w 6105394"/>
              <a:gd name="connsiteY5" fmla="*/ 3807093 h 3930971"/>
              <a:gd name="connsiteX6" fmla="*/ 3344878 w 6105394"/>
              <a:gd name="connsiteY6" fmla="*/ 3729721 h 3930971"/>
              <a:gd name="connsiteX7" fmla="*/ 621608 w 6105394"/>
              <a:gd name="connsiteY7" fmla="*/ 3864243 h 3930971"/>
              <a:gd name="connsiteX8" fmla="*/ 2189 w 6105394"/>
              <a:gd name="connsiteY8" fmla="*/ 2747474 h 3930971"/>
              <a:gd name="connsiteX9" fmla="*/ 431108 w 6105394"/>
              <a:gd name="connsiteY9" fmla="*/ 1340118 h 3930971"/>
              <a:gd name="connsiteX10" fmla="*/ 834675 w 6105394"/>
              <a:gd name="connsiteY10" fmla="*/ 430554 h 3930971"/>
              <a:gd name="connsiteX0" fmla="*/ 834675 w 6156538"/>
              <a:gd name="connsiteY0" fmla="*/ 430554 h 3928924"/>
              <a:gd name="connsiteX1" fmla="*/ 2564708 w 6156538"/>
              <a:gd name="connsiteY1" fmla="*/ 159018 h 3928924"/>
              <a:gd name="connsiteX2" fmla="*/ 4840596 w 6156538"/>
              <a:gd name="connsiteY2" fmla="*/ 14531 h 3928924"/>
              <a:gd name="connsiteX3" fmla="*/ 6053349 w 6156538"/>
              <a:gd name="connsiteY3" fmla="*/ 511589 h 3928924"/>
              <a:gd name="connsiteX4" fmla="*/ 6037230 w 6156538"/>
              <a:gd name="connsiteY4" fmla="*/ 1825013 h 3928924"/>
              <a:gd name="connsiteX5" fmla="*/ 5584133 w 6156538"/>
              <a:gd name="connsiteY5" fmla="*/ 3807093 h 3928924"/>
              <a:gd name="connsiteX6" fmla="*/ 3344878 w 6156538"/>
              <a:gd name="connsiteY6" fmla="*/ 3729721 h 3928924"/>
              <a:gd name="connsiteX7" fmla="*/ 621608 w 6156538"/>
              <a:gd name="connsiteY7" fmla="*/ 3864243 h 3928924"/>
              <a:gd name="connsiteX8" fmla="*/ 2189 w 6156538"/>
              <a:gd name="connsiteY8" fmla="*/ 2747474 h 3928924"/>
              <a:gd name="connsiteX9" fmla="*/ 431108 w 6156538"/>
              <a:gd name="connsiteY9" fmla="*/ 1340118 h 3928924"/>
              <a:gd name="connsiteX10" fmla="*/ 834675 w 6156538"/>
              <a:gd name="connsiteY10" fmla="*/ 430554 h 3928924"/>
              <a:gd name="connsiteX0" fmla="*/ 834675 w 6041853"/>
              <a:gd name="connsiteY0" fmla="*/ 445608 h 3943978"/>
              <a:gd name="connsiteX1" fmla="*/ 2564708 w 6041853"/>
              <a:gd name="connsiteY1" fmla="*/ 174072 h 3943978"/>
              <a:gd name="connsiteX2" fmla="*/ 4840596 w 6041853"/>
              <a:gd name="connsiteY2" fmla="*/ 29585 h 3943978"/>
              <a:gd name="connsiteX3" fmla="*/ 5757927 w 6041853"/>
              <a:gd name="connsiteY3" fmla="*/ 765794 h 3943978"/>
              <a:gd name="connsiteX4" fmla="*/ 6037230 w 6041853"/>
              <a:gd name="connsiteY4" fmla="*/ 1840067 h 3943978"/>
              <a:gd name="connsiteX5" fmla="*/ 5584133 w 6041853"/>
              <a:gd name="connsiteY5" fmla="*/ 3822147 h 3943978"/>
              <a:gd name="connsiteX6" fmla="*/ 3344878 w 6041853"/>
              <a:gd name="connsiteY6" fmla="*/ 3744775 h 3943978"/>
              <a:gd name="connsiteX7" fmla="*/ 621608 w 6041853"/>
              <a:gd name="connsiteY7" fmla="*/ 3879297 h 3943978"/>
              <a:gd name="connsiteX8" fmla="*/ 2189 w 6041853"/>
              <a:gd name="connsiteY8" fmla="*/ 2762528 h 3943978"/>
              <a:gd name="connsiteX9" fmla="*/ 431108 w 6041853"/>
              <a:gd name="connsiteY9" fmla="*/ 1355172 h 3943978"/>
              <a:gd name="connsiteX10" fmla="*/ 834675 w 6041853"/>
              <a:gd name="connsiteY10" fmla="*/ 445608 h 3943978"/>
              <a:gd name="connsiteX0" fmla="*/ 834675 w 6041853"/>
              <a:gd name="connsiteY0" fmla="*/ 421073 h 3919443"/>
              <a:gd name="connsiteX1" fmla="*/ 2620978 w 6041853"/>
              <a:gd name="connsiteY1" fmla="*/ 416824 h 3919443"/>
              <a:gd name="connsiteX2" fmla="*/ 4840596 w 6041853"/>
              <a:gd name="connsiteY2" fmla="*/ 5050 h 3919443"/>
              <a:gd name="connsiteX3" fmla="*/ 5757927 w 6041853"/>
              <a:gd name="connsiteY3" fmla="*/ 741259 h 3919443"/>
              <a:gd name="connsiteX4" fmla="*/ 6037230 w 6041853"/>
              <a:gd name="connsiteY4" fmla="*/ 1815532 h 3919443"/>
              <a:gd name="connsiteX5" fmla="*/ 5584133 w 6041853"/>
              <a:gd name="connsiteY5" fmla="*/ 3797612 h 3919443"/>
              <a:gd name="connsiteX6" fmla="*/ 3344878 w 6041853"/>
              <a:gd name="connsiteY6" fmla="*/ 3720240 h 3919443"/>
              <a:gd name="connsiteX7" fmla="*/ 621608 w 6041853"/>
              <a:gd name="connsiteY7" fmla="*/ 3854762 h 3919443"/>
              <a:gd name="connsiteX8" fmla="*/ 2189 w 6041853"/>
              <a:gd name="connsiteY8" fmla="*/ 2737993 h 3919443"/>
              <a:gd name="connsiteX9" fmla="*/ 431108 w 6041853"/>
              <a:gd name="connsiteY9" fmla="*/ 1330637 h 3919443"/>
              <a:gd name="connsiteX10" fmla="*/ 834675 w 6041853"/>
              <a:gd name="connsiteY10" fmla="*/ 421073 h 3919443"/>
              <a:gd name="connsiteX0" fmla="*/ 848757 w 6041867"/>
              <a:gd name="connsiteY0" fmla="*/ 26363 h 3932696"/>
              <a:gd name="connsiteX1" fmla="*/ 2620992 w 6041867"/>
              <a:gd name="connsiteY1" fmla="*/ 430077 h 3932696"/>
              <a:gd name="connsiteX2" fmla="*/ 4840610 w 6041867"/>
              <a:gd name="connsiteY2" fmla="*/ 18303 h 3932696"/>
              <a:gd name="connsiteX3" fmla="*/ 5757941 w 6041867"/>
              <a:gd name="connsiteY3" fmla="*/ 754512 h 3932696"/>
              <a:gd name="connsiteX4" fmla="*/ 6037244 w 6041867"/>
              <a:gd name="connsiteY4" fmla="*/ 1828785 h 3932696"/>
              <a:gd name="connsiteX5" fmla="*/ 5584147 w 6041867"/>
              <a:gd name="connsiteY5" fmla="*/ 3810865 h 3932696"/>
              <a:gd name="connsiteX6" fmla="*/ 3344892 w 6041867"/>
              <a:gd name="connsiteY6" fmla="*/ 3733493 h 3932696"/>
              <a:gd name="connsiteX7" fmla="*/ 621622 w 6041867"/>
              <a:gd name="connsiteY7" fmla="*/ 3868015 h 3932696"/>
              <a:gd name="connsiteX8" fmla="*/ 2203 w 6041867"/>
              <a:gd name="connsiteY8" fmla="*/ 2751246 h 3932696"/>
              <a:gd name="connsiteX9" fmla="*/ 431122 w 6041867"/>
              <a:gd name="connsiteY9" fmla="*/ 1343890 h 3932696"/>
              <a:gd name="connsiteX10" fmla="*/ 848757 w 6041867"/>
              <a:gd name="connsiteY10" fmla="*/ 26363 h 3932696"/>
              <a:gd name="connsiteX0" fmla="*/ 848757 w 5832028"/>
              <a:gd name="connsiteY0" fmla="*/ 26363 h 3930650"/>
              <a:gd name="connsiteX1" fmla="*/ 2620992 w 5832028"/>
              <a:gd name="connsiteY1" fmla="*/ 430077 h 3930650"/>
              <a:gd name="connsiteX2" fmla="*/ 4840610 w 5832028"/>
              <a:gd name="connsiteY2" fmla="*/ 18303 h 3930650"/>
              <a:gd name="connsiteX3" fmla="*/ 5757941 w 5832028"/>
              <a:gd name="connsiteY3" fmla="*/ 754512 h 3930650"/>
              <a:gd name="connsiteX4" fmla="*/ 5755890 w 5832028"/>
              <a:gd name="connsiteY4" fmla="*/ 1856920 h 3930650"/>
              <a:gd name="connsiteX5" fmla="*/ 5584147 w 5832028"/>
              <a:gd name="connsiteY5" fmla="*/ 3810865 h 3930650"/>
              <a:gd name="connsiteX6" fmla="*/ 3344892 w 5832028"/>
              <a:gd name="connsiteY6" fmla="*/ 3733493 h 3930650"/>
              <a:gd name="connsiteX7" fmla="*/ 621622 w 5832028"/>
              <a:gd name="connsiteY7" fmla="*/ 3868015 h 3930650"/>
              <a:gd name="connsiteX8" fmla="*/ 2203 w 5832028"/>
              <a:gd name="connsiteY8" fmla="*/ 2751246 h 3930650"/>
              <a:gd name="connsiteX9" fmla="*/ 431122 w 5832028"/>
              <a:gd name="connsiteY9" fmla="*/ 1343890 h 3930650"/>
              <a:gd name="connsiteX10" fmla="*/ 848757 w 5832028"/>
              <a:gd name="connsiteY10" fmla="*/ 26363 h 3930650"/>
              <a:gd name="connsiteX0" fmla="*/ 848757 w 6196336"/>
              <a:gd name="connsiteY0" fmla="*/ 26363 h 3930650"/>
              <a:gd name="connsiteX1" fmla="*/ 2620992 w 6196336"/>
              <a:gd name="connsiteY1" fmla="*/ 430077 h 3930650"/>
              <a:gd name="connsiteX2" fmla="*/ 4840610 w 6196336"/>
              <a:gd name="connsiteY2" fmla="*/ 18303 h 3930650"/>
              <a:gd name="connsiteX3" fmla="*/ 6165904 w 6196336"/>
              <a:gd name="connsiteY3" fmla="*/ 599768 h 3930650"/>
              <a:gd name="connsiteX4" fmla="*/ 5755890 w 6196336"/>
              <a:gd name="connsiteY4" fmla="*/ 1856920 h 3930650"/>
              <a:gd name="connsiteX5" fmla="*/ 5584147 w 6196336"/>
              <a:gd name="connsiteY5" fmla="*/ 3810865 h 3930650"/>
              <a:gd name="connsiteX6" fmla="*/ 3344892 w 6196336"/>
              <a:gd name="connsiteY6" fmla="*/ 3733493 h 3930650"/>
              <a:gd name="connsiteX7" fmla="*/ 621622 w 6196336"/>
              <a:gd name="connsiteY7" fmla="*/ 3868015 h 3930650"/>
              <a:gd name="connsiteX8" fmla="*/ 2203 w 6196336"/>
              <a:gd name="connsiteY8" fmla="*/ 2751246 h 3930650"/>
              <a:gd name="connsiteX9" fmla="*/ 431122 w 6196336"/>
              <a:gd name="connsiteY9" fmla="*/ 1343890 h 3930650"/>
              <a:gd name="connsiteX10" fmla="*/ 848757 w 6196336"/>
              <a:gd name="connsiteY10" fmla="*/ 26363 h 393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96336" h="3930650">
                <a:moveTo>
                  <a:pt x="848757" y="26363"/>
                </a:moveTo>
                <a:cubicBezTo>
                  <a:pt x="1213735" y="-125939"/>
                  <a:pt x="1955683" y="431420"/>
                  <a:pt x="2620992" y="430077"/>
                </a:cubicBezTo>
                <a:cubicBezTo>
                  <a:pt x="3286301" y="428734"/>
                  <a:pt x="4249791" y="-9979"/>
                  <a:pt x="4840610" y="18303"/>
                </a:cubicBezTo>
                <a:cubicBezTo>
                  <a:pt x="5431429" y="46585"/>
                  <a:pt x="6013357" y="293332"/>
                  <a:pt x="6165904" y="599768"/>
                </a:cubicBezTo>
                <a:cubicBezTo>
                  <a:pt x="6318451" y="906204"/>
                  <a:pt x="5852850" y="1321737"/>
                  <a:pt x="5755890" y="1856920"/>
                </a:cubicBezTo>
                <a:cubicBezTo>
                  <a:pt x="5658930" y="2392103"/>
                  <a:pt x="5985980" y="3498103"/>
                  <a:pt x="5584147" y="3810865"/>
                </a:cubicBezTo>
                <a:cubicBezTo>
                  <a:pt x="5182314" y="4123627"/>
                  <a:pt x="4171979" y="3723968"/>
                  <a:pt x="3344892" y="3733493"/>
                </a:cubicBezTo>
                <a:cubicBezTo>
                  <a:pt x="2517805" y="3743018"/>
                  <a:pt x="1178737" y="4031723"/>
                  <a:pt x="621622" y="3868015"/>
                </a:cubicBezTo>
                <a:cubicBezTo>
                  <a:pt x="64507" y="3704307"/>
                  <a:pt x="33953" y="3171934"/>
                  <a:pt x="2203" y="2751246"/>
                </a:cubicBezTo>
                <a:cubicBezTo>
                  <a:pt x="-29547" y="2330559"/>
                  <a:pt x="290030" y="1798037"/>
                  <a:pt x="431122" y="1343890"/>
                </a:cubicBezTo>
                <a:cubicBezTo>
                  <a:pt x="572214" y="889743"/>
                  <a:pt x="483779" y="178665"/>
                  <a:pt x="848757" y="26363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140000" y="5580000"/>
            <a:ext cx="360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Feature Space</a:t>
            </a:r>
            <a:endParaRPr lang="zh-CN" altLang="en-US" sz="36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392000" y="2353648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19" name="椭圆 18"/>
          <p:cNvSpPr/>
          <p:nvPr/>
        </p:nvSpPr>
        <p:spPr>
          <a:xfrm>
            <a:off x="6705600" y="4720573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22" name="椭圆 21"/>
          <p:cNvSpPr/>
          <p:nvPr/>
        </p:nvSpPr>
        <p:spPr>
          <a:xfrm>
            <a:off x="7696200" y="3041400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25" name="椭圆 24"/>
          <p:cNvSpPr/>
          <p:nvPr/>
        </p:nvSpPr>
        <p:spPr>
          <a:xfrm>
            <a:off x="4311692" y="4965010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29" name="椭圆 28"/>
          <p:cNvSpPr/>
          <p:nvPr/>
        </p:nvSpPr>
        <p:spPr>
          <a:xfrm>
            <a:off x="3169650" y="4063775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360000" y="1800000"/>
                <a:ext cx="216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“Class”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zh-CN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800000"/>
                <a:ext cx="2160000" cy="720000"/>
              </a:xfrm>
              <a:prstGeom prst="rect">
                <a:avLst/>
              </a:prstGeom>
              <a:blipFill rotWithShape="0">
                <a:blip r:embed="rId3"/>
                <a:stretch>
                  <a:fillRect l="-3672" t="-8475" b="-262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椭圆 37"/>
          <p:cNvSpPr/>
          <p:nvPr/>
        </p:nvSpPr>
        <p:spPr>
          <a:xfrm>
            <a:off x="4210490" y="3416238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049154" y="2373385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839800" y="33738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7260000" y="41169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669283" y="2359824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00000"/>
            <a:ext cx="2160000" cy="2880000"/>
          </a:xfrm>
          <a:prstGeom prst="rect">
            <a:avLst/>
          </a:prstGeom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838200" y="2912400"/>
            <a:ext cx="1219200" cy="7429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375600" y="3240000"/>
            <a:ext cx="493664" cy="18347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948839" y="3769200"/>
            <a:ext cx="783329" cy="13105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708199" y="2757600"/>
            <a:ext cx="783329" cy="2142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88999" y="4669200"/>
            <a:ext cx="1872572" cy="8350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259363" y="3103391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39147" y="3965400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1162909" y="4243775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919747" y="3605400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1245285" y="4904565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3688199" y="2885785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  <p:sp>
        <p:nvSpPr>
          <p:cNvPr id="54" name="椭圆 53"/>
          <p:cNvSpPr/>
          <p:nvPr/>
        </p:nvSpPr>
        <p:spPr>
          <a:xfrm>
            <a:off x="4921111" y="2766067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  <p:sp>
        <p:nvSpPr>
          <p:cNvPr id="55" name="椭圆 54"/>
          <p:cNvSpPr/>
          <p:nvPr/>
        </p:nvSpPr>
        <p:spPr>
          <a:xfrm>
            <a:off x="5659426" y="4785010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  <p:sp>
        <p:nvSpPr>
          <p:cNvPr id="56" name="椭圆 55"/>
          <p:cNvSpPr/>
          <p:nvPr/>
        </p:nvSpPr>
        <p:spPr>
          <a:xfrm>
            <a:off x="7093694" y="2013385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  <p:sp>
        <p:nvSpPr>
          <p:cNvPr id="57" name="椭圆 56"/>
          <p:cNvSpPr/>
          <p:nvPr/>
        </p:nvSpPr>
        <p:spPr>
          <a:xfrm>
            <a:off x="6524290" y="3871362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  <p:pic>
        <p:nvPicPr>
          <p:cNvPr id="35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000" cy="1440000"/>
          </a:xfrm>
          <a:prstGeom prst="rect">
            <a:avLst/>
          </a:prstGeom>
        </p:spPr>
      </p:pic>
      <p:pic>
        <p:nvPicPr>
          <p:cNvPr id="36" name="Picture 53" descr="cs-utsa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04000" y="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94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26771 -0.03264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164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49323 -0.17361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3" y="-868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64705 -0.325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44" y="-1625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40921 0.16945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51" y="847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5776 -0.14884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72" y="-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1" grpId="0" animBg="1"/>
      <p:bldP spid="11" grpId="1" animBg="1"/>
      <p:bldP spid="40" grpId="0" animBg="1"/>
      <p:bldP spid="40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12" grpId="0" animBg="1"/>
      <p:bldP spid="12" grpId="1" animBg="1"/>
      <p:bldP spid="12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ONE</a:t>
            </a:r>
            <a:r>
              <a:rPr lang="en-US" altLang="zh-CN" dirty="0" smtClean="0"/>
              <a:t>: </a:t>
            </a:r>
            <a:r>
              <a:rPr lang="en-US" altLang="zh-CN" b="1" dirty="0" smtClean="0">
                <a:solidFill>
                  <a:srgbClr val="FF0000"/>
                </a:solidFill>
              </a:rPr>
              <a:t>O</a:t>
            </a:r>
            <a:r>
              <a:rPr lang="en-US" altLang="zh-CN" dirty="0" smtClean="0"/>
              <a:t>nline </a:t>
            </a:r>
            <a:r>
              <a:rPr lang="en-US" altLang="zh-CN" b="1" dirty="0" smtClean="0">
                <a:solidFill>
                  <a:srgbClr val="FF0000"/>
                </a:solidFill>
              </a:rPr>
              <a:t>N</a:t>
            </a:r>
            <a:r>
              <a:rPr lang="en-US" altLang="zh-CN" dirty="0" smtClean="0"/>
              <a:t>N </a:t>
            </a:r>
            <a:r>
              <a:rPr lang="en-US" altLang="zh-CN" b="1" dirty="0" smtClean="0">
                <a:solidFill>
                  <a:srgbClr val="FF0000"/>
                </a:solidFill>
              </a:rPr>
              <a:t>E</a:t>
            </a:r>
            <a:r>
              <a:rPr lang="en-US" altLang="zh-CN" dirty="0" smtClean="0"/>
              <a:t>stimation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reeform 18"/>
          <p:cNvSpPr/>
          <p:nvPr/>
        </p:nvSpPr>
        <p:spPr>
          <a:xfrm>
            <a:off x="2819385" y="1672628"/>
            <a:ext cx="6196336" cy="3930650"/>
          </a:xfrm>
          <a:custGeom>
            <a:avLst/>
            <a:gdLst>
              <a:gd name="connsiteX0" fmla="*/ 645946 w 5665665"/>
              <a:gd name="connsiteY0" fmla="*/ 583443 h 3751295"/>
              <a:gd name="connsiteX1" fmla="*/ 2150896 w 5665665"/>
              <a:gd name="connsiteY1" fmla="*/ 2418 h 3751295"/>
              <a:gd name="connsiteX2" fmla="*/ 3779671 w 5665665"/>
              <a:gd name="connsiteY2" fmla="*/ 364368 h 3751295"/>
              <a:gd name="connsiteX3" fmla="*/ 5189371 w 5665665"/>
              <a:gd name="connsiteY3" fmla="*/ 59568 h 3751295"/>
              <a:gd name="connsiteX4" fmla="*/ 5665621 w 5665665"/>
              <a:gd name="connsiteY4" fmla="*/ 1612143 h 3751295"/>
              <a:gd name="connsiteX5" fmla="*/ 5170321 w 5665665"/>
              <a:gd name="connsiteY5" fmla="*/ 3650493 h 3751295"/>
              <a:gd name="connsiteX6" fmla="*/ 2874796 w 5665665"/>
              <a:gd name="connsiteY6" fmla="*/ 3193293 h 3751295"/>
              <a:gd name="connsiteX7" fmla="*/ 207796 w 5665665"/>
              <a:gd name="connsiteY7" fmla="*/ 3707643 h 3751295"/>
              <a:gd name="connsiteX8" fmla="*/ 179221 w 5665665"/>
              <a:gd name="connsiteY8" fmla="*/ 1831218 h 3751295"/>
              <a:gd name="connsiteX9" fmla="*/ 17296 w 5665665"/>
              <a:gd name="connsiteY9" fmla="*/ 1183518 h 3751295"/>
              <a:gd name="connsiteX10" fmla="*/ 645946 w 5665665"/>
              <a:gd name="connsiteY10" fmla="*/ 583443 h 3751295"/>
              <a:gd name="connsiteX0" fmla="*/ 637151 w 5656870"/>
              <a:gd name="connsiteY0" fmla="*/ 583443 h 3718423"/>
              <a:gd name="connsiteX1" fmla="*/ 2142101 w 5656870"/>
              <a:gd name="connsiteY1" fmla="*/ 2418 h 3718423"/>
              <a:gd name="connsiteX2" fmla="*/ 3770876 w 5656870"/>
              <a:gd name="connsiteY2" fmla="*/ 364368 h 3718423"/>
              <a:gd name="connsiteX3" fmla="*/ 5180576 w 5656870"/>
              <a:gd name="connsiteY3" fmla="*/ 59568 h 3718423"/>
              <a:gd name="connsiteX4" fmla="*/ 5656826 w 5656870"/>
              <a:gd name="connsiteY4" fmla="*/ 1612143 h 3718423"/>
              <a:gd name="connsiteX5" fmla="*/ 5161526 w 5656870"/>
              <a:gd name="connsiteY5" fmla="*/ 3650493 h 3718423"/>
              <a:gd name="connsiteX6" fmla="*/ 2866001 w 5656870"/>
              <a:gd name="connsiteY6" fmla="*/ 3193293 h 3718423"/>
              <a:gd name="connsiteX7" fmla="*/ 199001 w 5656870"/>
              <a:gd name="connsiteY7" fmla="*/ 3707643 h 3718423"/>
              <a:gd name="connsiteX8" fmla="*/ 268899 w 5656870"/>
              <a:gd name="connsiteY8" fmla="*/ 2604942 h 3718423"/>
              <a:gd name="connsiteX9" fmla="*/ 8501 w 5656870"/>
              <a:gd name="connsiteY9" fmla="*/ 1183518 h 3718423"/>
              <a:gd name="connsiteX10" fmla="*/ 637151 w 5656870"/>
              <a:gd name="connsiteY10" fmla="*/ 583443 h 3718423"/>
              <a:gd name="connsiteX0" fmla="*/ 1060016 w 6079735"/>
              <a:gd name="connsiteY0" fmla="*/ 583443 h 3718879"/>
              <a:gd name="connsiteX1" fmla="*/ 2564966 w 6079735"/>
              <a:gd name="connsiteY1" fmla="*/ 2418 h 3718879"/>
              <a:gd name="connsiteX2" fmla="*/ 4193741 w 6079735"/>
              <a:gd name="connsiteY2" fmla="*/ 364368 h 3718879"/>
              <a:gd name="connsiteX3" fmla="*/ 5603441 w 6079735"/>
              <a:gd name="connsiteY3" fmla="*/ 59568 h 3718879"/>
              <a:gd name="connsiteX4" fmla="*/ 6079691 w 6079735"/>
              <a:gd name="connsiteY4" fmla="*/ 1612143 h 3718879"/>
              <a:gd name="connsiteX5" fmla="*/ 5584391 w 6079735"/>
              <a:gd name="connsiteY5" fmla="*/ 3650493 h 3718879"/>
              <a:gd name="connsiteX6" fmla="*/ 3288866 w 6079735"/>
              <a:gd name="connsiteY6" fmla="*/ 3193293 h 3718879"/>
              <a:gd name="connsiteX7" fmla="*/ 621866 w 6079735"/>
              <a:gd name="connsiteY7" fmla="*/ 3707643 h 3718879"/>
              <a:gd name="connsiteX8" fmla="*/ 2447 w 6079735"/>
              <a:gd name="connsiteY8" fmla="*/ 2590874 h 3718879"/>
              <a:gd name="connsiteX9" fmla="*/ 431366 w 6079735"/>
              <a:gd name="connsiteY9" fmla="*/ 1183518 h 3718879"/>
              <a:gd name="connsiteX10" fmla="*/ 1060016 w 6079735"/>
              <a:gd name="connsiteY10" fmla="*/ 583443 h 3718879"/>
              <a:gd name="connsiteX0" fmla="*/ 834675 w 6079477"/>
              <a:gd name="connsiteY0" fmla="*/ 273160 h 3718085"/>
              <a:gd name="connsiteX1" fmla="*/ 2564708 w 6079477"/>
              <a:gd name="connsiteY1" fmla="*/ 1624 h 3718085"/>
              <a:gd name="connsiteX2" fmla="*/ 4193483 w 6079477"/>
              <a:gd name="connsiteY2" fmla="*/ 363574 h 3718085"/>
              <a:gd name="connsiteX3" fmla="*/ 5603183 w 6079477"/>
              <a:gd name="connsiteY3" fmla="*/ 58774 h 3718085"/>
              <a:gd name="connsiteX4" fmla="*/ 6079433 w 6079477"/>
              <a:gd name="connsiteY4" fmla="*/ 1611349 h 3718085"/>
              <a:gd name="connsiteX5" fmla="*/ 5584133 w 6079477"/>
              <a:gd name="connsiteY5" fmla="*/ 3649699 h 3718085"/>
              <a:gd name="connsiteX6" fmla="*/ 3288608 w 6079477"/>
              <a:gd name="connsiteY6" fmla="*/ 3192499 h 3718085"/>
              <a:gd name="connsiteX7" fmla="*/ 621608 w 6079477"/>
              <a:gd name="connsiteY7" fmla="*/ 3706849 h 3718085"/>
              <a:gd name="connsiteX8" fmla="*/ 2189 w 6079477"/>
              <a:gd name="connsiteY8" fmla="*/ 2590080 h 3718085"/>
              <a:gd name="connsiteX9" fmla="*/ 431108 w 6079477"/>
              <a:gd name="connsiteY9" fmla="*/ 1182724 h 3718085"/>
              <a:gd name="connsiteX10" fmla="*/ 834675 w 6079477"/>
              <a:gd name="connsiteY10" fmla="*/ 273160 h 3718085"/>
              <a:gd name="connsiteX0" fmla="*/ 834675 w 5881312"/>
              <a:gd name="connsiteY0" fmla="*/ 273160 h 3718085"/>
              <a:gd name="connsiteX1" fmla="*/ 2564708 w 5881312"/>
              <a:gd name="connsiteY1" fmla="*/ 1624 h 3718085"/>
              <a:gd name="connsiteX2" fmla="*/ 4193483 w 5881312"/>
              <a:gd name="connsiteY2" fmla="*/ 363574 h 3718085"/>
              <a:gd name="connsiteX3" fmla="*/ 5603183 w 5881312"/>
              <a:gd name="connsiteY3" fmla="*/ 58774 h 3718085"/>
              <a:gd name="connsiteX4" fmla="*/ 5854350 w 5881312"/>
              <a:gd name="connsiteY4" fmla="*/ 1639484 h 3718085"/>
              <a:gd name="connsiteX5" fmla="*/ 5584133 w 5881312"/>
              <a:gd name="connsiteY5" fmla="*/ 3649699 h 3718085"/>
              <a:gd name="connsiteX6" fmla="*/ 3288608 w 5881312"/>
              <a:gd name="connsiteY6" fmla="*/ 3192499 h 3718085"/>
              <a:gd name="connsiteX7" fmla="*/ 621608 w 5881312"/>
              <a:gd name="connsiteY7" fmla="*/ 3706849 h 3718085"/>
              <a:gd name="connsiteX8" fmla="*/ 2189 w 5881312"/>
              <a:gd name="connsiteY8" fmla="*/ 2590080 h 3718085"/>
              <a:gd name="connsiteX9" fmla="*/ 431108 w 5881312"/>
              <a:gd name="connsiteY9" fmla="*/ 1182724 h 3718085"/>
              <a:gd name="connsiteX10" fmla="*/ 834675 w 5881312"/>
              <a:gd name="connsiteY10" fmla="*/ 273160 h 3718085"/>
              <a:gd name="connsiteX0" fmla="*/ 834675 w 5878426"/>
              <a:gd name="connsiteY0" fmla="*/ 273160 h 3773577"/>
              <a:gd name="connsiteX1" fmla="*/ 2564708 w 5878426"/>
              <a:gd name="connsiteY1" fmla="*/ 1624 h 3773577"/>
              <a:gd name="connsiteX2" fmla="*/ 4193483 w 5878426"/>
              <a:gd name="connsiteY2" fmla="*/ 363574 h 3773577"/>
              <a:gd name="connsiteX3" fmla="*/ 5603183 w 5878426"/>
              <a:gd name="connsiteY3" fmla="*/ 58774 h 3773577"/>
              <a:gd name="connsiteX4" fmla="*/ 5854350 w 5878426"/>
              <a:gd name="connsiteY4" fmla="*/ 1639484 h 3773577"/>
              <a:gd name="connsiteX5" fmla="*/ 5584133 w 5878426"/>
              <a:gd name="connsiteY5" fmla="*/ 3649699 h 3773577"/>
              <a:gd name="connsiteX6" fmla="*/ 3344878 w 5878426"/>
              <a:gd name="connsiteY6" fmla="*/ 3572327 h 3773577"/>
              <a:gd name="connsiteX7" fmla="*/ 621608 w 5878426"/>
              <a:gd name="connsiteY7" fmla="*/ 3706849 h 3773577"/>
              <a:gd name="connsiteX8" fmla="*/ 2189 w 5878426"/>
              <a:gd name="connsiteY8" fmla="*/ 2590080 h 3773577"/>
              <a:gd name="connsiteX9" fmla="*/ 431108 w 5878426"/>
              <a:gd name="connsiteY9" fmla="*/ 1182724 h 3773577"/>
              <a:gd name="connsiteX10" fmla="*/ 834675 w 5878426"/>
              <a:gd name="connsiteY10" fmla="*/ 273160 h 3773577"/>
              <a:gd name="connsiteX0" fmla="*/ 834675 w 5888459"/>
              <a:gd name="connsiteY0" fmla="*/ 273160 h 3773577"/>
              <a:gd name="connsiteX1" fmla="*/ 2564708 w 5888459"/>
              <a:gd name="connsiteY1" fmla="*/ 1624 h 3773577"/>
              <a:gd name="connsiteX2" fmla="*/ 4193483 w 5888459"/>
              <a:gd name="connsiteY2" fmla="*/ 363574 h 3773577"/>
              <a:gd name="connsiteX3" fmla="*/ 5462506 w 5888459"/>
              <a:gd name="connsiteY3" fmla="*/ 480804 h 3773577"/>
              <a:gd name="connsiteX4" fmla="*/ 5854350 w 5888459"/>
              <a:gd name="connsiteY4" fmla="*/ 1639484 h 3773577"/>
              <a:gd name="connsiteX5" fmla="*/ 5584133 w 5888459"/>
              <a:gd name="connsiteY5" fmla="*/ 3649699 h 3773577"/>
              <a:gd name="connsiteX6" fmla="*/ 3344878 w 5888459"/>
              <a:gd name="connsiteY6" fmla="*/ 3572327 h 3773577"/>
              <a:gd name="connsiteX7" fmla="*/ 621608 w 5888459"/>
              <a:gd name="connsiteY7" fmla="*/ 3706849 h 3773577"/>
              <a:gd name="connsiteX8" fmla="*/ 2189 w 5888459"/>
              <a:gd name="connsiteY8" fmla="*/ 2590080 h 3773577"/>
              <a:gd name="connsiteX9" fmla="*/ 431108 w 5888459"/>
              <a:gd name="connsiteY9" fmla="*/ 1182724 h 3773577"/>
              <a:gd name="connsiteX10" fmla="*/ 834675 w 5888459"/>
              <a:gd name="connsiteY10" fmla="*/ 273160 h 3773577"/>
              <a:gd name="connsiteX0" fmla="*/ 834675 w 5888459"/>
              <a:gd name="connsiteY0" fmla="*/ 438327 h 3938744"/>
              <a:gd name="connsiteX1" fmla="*/ 2564708 w 5888459"/>
              <a:gd name="connsiteY1" fmla="*/ 166791 h 3938744"/>
              <a:gd name="connsiteX2" fmla="*/ 4840596 w 5888459"/>
              <a:gd name="connsiteY2" fmla="*/ 22304 h 3938744"/>
              <a:gd name="connsiteX3" fmla="*/ 5462506 w 5888459"/>
              <a:gd name="connsiteY3" fmla="*/ 645971 h 3938744"/>
              <a:gd name="connsiteX4" fmla="*/ 5854350 w 5888459"/>
              <a:gd name="connsiteY4" fmla="*/ 1804651 h 3938744"/>
              <a:gd name="connsiteX5" fmla="*/ 5584133 w 5888459"/>
              <a:gd name="connsiteY5" fmla="*/ 3814866 h 3938744"/>
              <a:gd name="connsiteX6" fmla="*/ 3344878 w 5888459"/>
              <a:gd name="connsiteY6" fmla="*/ 3737494 h 3938744"/>
              <a:gd name="connsiteX7" fmla="*/ 621608 w 5888459"/>
              <a:gd name="connsiteY7" fmla="*/ 3872016 h 3938744"/>
              <a:gd name="connsiteX8" fmla="*/ 2189 w 5888459"/>
              <a:gd name="connsiteY8" fmla="*/ 2755247 h 3938744"/>
              <a:gd name="connsiteX9" fmla="*/ 431108 w 5888459"/>
              <a:gd name="connsiteY9" fmla="*/ 1347891 h 3938744"/>
              <a:gd name="connsiteX10" fmla="*/ 834675 w 5888459"/>
              <a:gd name="connsiteY10" fmla="*/ 438327 h 3938744"/>
              <a:gd name="connsiteX0" fmla="*/ 834675 w 6105394"/>
              <a:gd name="connsiteY0" fmla="*/ 430554 h 3930971"/>
              <a:gd name="connsiteX1" fmla="*/ 2564708 w 6105394"/>
              <a:gd name="connsiteY1" fmla="*/ 159018 h 3930971"/>
              <a:gd name="connsiteX2" fmla="*/ 4840596 w 6105394"/>
              <a:gd name="connsiteY2" fmla="*/ 14531 h 3930971"/>
              <a:gd name="connsiteX3" fmla="*/ 6053349 w 6105394"/>
              <a:gd name="connsiteY3" fmla="*/ 511589 h 3930971"/>
              <a:gd name="connsiteX4" fmla="*/ 5854350 w 6105394"/>
              <a:gd name="connsiteY4" fmla="*/ 1796878 h 3930971"/>
              <a:gd name="connsiteX5" fmla="*/ 5584133 w 6105394"/>
              <a:gd name="connsiteY5" fmla="*/ 3807093 h 3930971"/>
              <a:gd name="connsiteX6" fmla="*/ 3344878 w 6105394"/>
              <a:gd name="connsiteY6" fmla="*/ 3729721 h 3930971"/>
              <a:gd name="connsiteX7" fmla="*/ 621608 w 6105394"/>
              <a:gd name="connsiteY7" fmla="*/ 3864243 h 3930971"/>
              <a:gd name="connsiteX8" fmla="*/ 2189 w 6105394"/>
              <a:gd name="connsiteY8" fmla="*/ 2747474 h 3930971"/>
              <a:gd name="connsiteX9" fmla="*/ 431108 w 6105394"/>
              <a:gd name="connsiteY9" fmla="*/ 1340118 h 3930971"/>
              <a:gd name="connsiteX10" fmla="*/ 834675 w 6105394"/>
              <a:gd name="connsiteY10" fmla="*/ 430554 h 3930971"/>
              <a:gd name="connsiteX0" fmla="*/ 834675 w 6156538"/>
              <a:gd name="connsiteY0" fmla="*/ 430554 h 3928924"/>
              <a:gd name="connsiteX1" fmla="*/ 2564708 w 6156538"/>
              <a:gd name="connsiteY1" fmla="*/ 159018 h 3928924"/>
              <a:gd name="connsiteX2" fmla="*/ 4840596 w 6156538"/>
              <a:gd name="connsiteY2" fmla="*/ 14531 h 3928924"/>
              <a:gd name="connsiteX3" fmla="*/ 6053349 w 6156538"/>
              <a:gd name="connsiteY3" fmla="*/ 511589 h 3928924"/>
              <a:gd name="connsiteX4" fmla="*/ 6037230 w 6156538"/>
              <a:gd name="connsiteY4" fmla="*/ 1825013 h 3928924"/>
              <a:gd name="connsiteX5" fmla="*/ 5584133 w 6156538"/>
              <a:gd name="connsiteY5" fmla="*/ 3807093 h 3928924"/>
              <a:gd name="connsiteX6" fmla="*/ 3344878 w 6156538"/>
              <a:gd name="connsiteY6" fmla="*/ 3729721 h 3928924"/>
              <a:gd name="connsiteX7" fmla="*/ 621608 w 6156538"/>
              <a:gd name="connsiteY7" fmla="*/ 3864243 h 3928924"/>
              <a:gd name="connsiteX8" fmla="*/ 2189 w 6156538"/>
              <a:gd name="connsiteY8" fmla="*/ 2747474 h 3928924"/>
              <a:gd name="connsiteX9" fmla="*/ 431108 w 6156538"/>
              <a:gd name="connsiteY9" fmla="*/ 1340118 h 3928924"/>
              <a:gd name="connsiteX10" fmla="*/ 834675 w 6156538"/>
              <a:gd name="connsiteY10" fmla="*/ 430554 h 3928924"/>
              <a:gd name="connsiteX0" fmla="*/ 834675 w 6041853"/>
              <a:gd name="connsiteY0" fmla="*/ 445608 h 3943978"/>
              <a:gd name="connsiteX1" fmla="*/ 2564708 w 6041853"/>
              <a:gd name="connsiteY1" fmla="*/ 174072 h 3943978"/>
              <a:gd name="connsiteX2" fmla="*/ 4840596 w 6041853"/>
              <a:gd name="connsiteY2" fmla="*/ 29585 h 3943978"/>
              <a:gd name="connsiteX3" fmla="*/ 5757927 w 6041853"/>
              <a:gd name="connsiteY3" fmla="*/ 765794 h 3943978"/>
              <a:gd name="connsiteX4" fmla="*/ 6037230 w 6041853"/>
              <a:gd name="connsiteY4" fmla="*/ 1840067 h 3943978"/>
              <a:gd name="connsiteX5" fmla="*/ 5584133 w 6041853"/>
              <a:gd name="connsiteY5" fmla="*/ 3822147 h 3943978"/>
              <a:gd name="connsiteX6" fmla="*/ 3344878 w 6041853"/>
              <a:gd name="connsiteY6" fmla="*/ 3744775 h 3943978"/>
              <a:gd name="connsiteX7" fmla="*/ 621608 w 6041853"/>
              <a:gd name="connsiteY7" fmla="*/ 3879297 h 3943978"/>
              <a:gd name="connsiteX8" fmla="*/ 2189 w 6041853"/>
              <a:gd name="connsiteY8" fmla="*/ 2762528 h 3943978"/>
              <a:gd name="connsiteX9" fmla="*/ 431108 w 6041853"/>
              <a:gd name="connsiteY9" fmla="*/ 1355172 h 3943978"/>
              <a:gd name="connsiteX10" fmla="*/ 834675 w 6041853"/>
              <a:gd name="connsiteY10" fmla="*/ 445608 h 3943978"/>
              <a:gd name="connsiteX0" fmla="*/ 834675 w 6041853"/>
              <a:gd name="connsiteY0" fmla="*/ 421073 h 3919443"/>
              <a:gd name="connsiteX1" fmla="*/ 2620978 w 6041853"/>
              <a:gd name="connsiteY1" fmla="*/ 416824 h 3919443"/>
              <a:gd name="connsiteX2" fmla="*/ 4840596 w 6041853"/>
              <a:gd name="connsiteY2" fmla="*/ 5050 h 3919443"/>
              <a:gd name="connsiteX3" fmla="*/ 5757927 w 6041853"/>
              <a:gd name="connsiteY3" fmla="*/ 741259 h 3919443"/>
              <a:gd name="connsiteX4" fmla="*/ 6037230 w 6041853"/>
              <a:gd name="connsiteY4" fmla="*/ 1815532 h 3919443"/>
              <a:gd name="connsiteX5" fmla="*/ 5584133 w 6041853"/>
              <a:gd name="connsiteY5" fmla="*/ 3797612 h 3919443"/>
              <a:gd name="connsiteX6" fmla="*/ 3344878 w 6041853"/>
              <a:gd name="connsiteY6" fmla="*/ 3720240 h 3919443"/>
              <a:gd name="connsiteX7" fmla="*/ 621608 w 6041853"/>
              <a:gd name="connsiteY7" fmla="*/ 3854762 h 3919443"/>
              <a:gd name="connsiteX8" fmla="*/ 2189 w 6041853"/>
              <a:gd name="connsiteY8" fmla="*/ 2737993 h 3919443"/>
              <a:gd name="connsiteX9" fmla="*/ 431108 w 6041853"/>
              <a:gd name="connsiteY9" fmla="*/ 1330637 h 3919443"/>
              <a:gd name="connsiteX10" fmla="*/ 834675 w 6041853"/>
              <a:gd name="connsiteY10" fmla="*/ 421073 h 3919443"/>
              <a:gd name="connsiteX0" fmla="*/ 848757 w 6041867"/>
              <a:gd name="connsiteY0" fmla="*/ 26363 h 3932696"/>
              <a:gd name="connsiteX1" fmla="*/ 2620992 w 6041867"/>
              <a:gd name="connsiteY1" fmla="*/ 430077 h 3932696"/>
              <a:gd name="connsiteX2" fmla="*/ 4840610 w 6041867"/>
              <a:gd name="connsiteY2" fmla="*/ 18303 h 3932696"/>
              <a:gd name="connsiteX3" fmla="*/ 5757941 w 6041867"/>
              <a:gd name="connsiteY3" fmla="*/ 754512 h 3932696"/>
              <a:gd name="connsiteX4" fmla="*/ 6037244 w 6041867"/>
              <a:gd name="connsiteY4" fmla="*/ 1828785 h 3932696"/>
              <a:gd name="connsiteX5" fmla="*/ 5584147 w 6041867"/>
              <a:gd name="connsiteY5" fmla="*/ 3810865 h 3932696"/>
              <a:gd name="connsiteX6" fmla="*/ 3344892 w 6041867"/>
              <a:gd name="connsiteY6" fmla="*/ 3733493 h 3932696"/>
              <a:gd name="connsiteX7" fmla="*/ 621622 w 6041867"/>
              <a:gd name="connsiteY7" fmla="*/ 3868015 h 3932696"/>
              <a:gd name="connsiteX8" fmla="*/ 2203 w 6041867"/>
              <a:gd name="connsiteY8" fmla="*/ 2751246 h 3932696"/>
              <a:gd name="connsiteX9" fmla="*/ 431122 w 6041867"/>
              <a:gd name="connsiteY9" fmla="*/ 1343890 h 3932696"/>
              <a:gd name="connsiteX10" fmla="*/ 848757 w 6041867"/>
              <a:gd name="connsiteY10" fmla="*/ 26363 h 3932696"/>
              <a:gd name="connsiteX0" fmla="*/ 848757 w 5832028"/>
              <a:gd name="connsiteY0" fmla="*/ 26363 h 3930650"/>
              <a:gd name="connsiteX1" fmla="*/ 2620992 w 5832028"/>
              <a:gd name="connsiteY1" fmla="*/ 430077 h 3930650"/>
              <a:gd name="connsiteX2" fmla="*/ 4840610 w 5832028"/>
              <a:gd name="connsiteY2" fmla="*/ 18303 h 3930650"/>
              <a:gd name="connsiteX3" fmla="*/ 5757941 w 5832028"/>
              <a:gd name="connsiteY3" fmla="*/ 754512 h 3930650"/>
              <a:gd name="connsiteX4" fmla="*/ 5755890 w 5832028"/>
              <a:gd name="connsiteY4" fmla="*/ 1856920 h 3930650"/>
              <a:gd name="connsiteX5" fmla="*/ 5584147 w 5832028"/>
              <a:gd name="connsiteY5" fmla="*/ 3810865 h 3930650"/>
              <a:gd name="connsiteX6" fmla="*/ 3344892 w 5832028"/>
              <a:gd name="connsiteY6" fmla="*/ 3733493 h 3930650"/>
              <a:gd name="connsiteX7" fmla="*/ 621622 w 5832028"/>
              <a:gd name="connsiteY7" fmla="*/ 3868015 h 3930650"/>
              <a:gd name="connsiteX8" fmla="*/ 2203 w 5832028"/>
              <a:gd name="connsiteY8" fmla="*/ 2751246 h 3930650"/>
              <a:gd name="connsiteX9" fmla="*/ 431122 w 5832028"/>
              <a:gd name="connsiteY9" fmla="*/ 1343890 h 3930650"/>
              <a:gd name="connsiteX10" fmla="*/ 848757 w 5832028"/>
              <a:gd name="connsiteY10" fmla="*/ 26363 h 3930650"/>
              <a:gd name="connsiteX0" fmla="*/ 848757 w 6196336"/>
              <a:gd name="connsiteY0" fmla="*/ 26363 h 3930650"/>
              <a:gd name="connsiteX1" fmla="*/ 2620992 w 6196336"/>
              <a:gd name="connsiteY1" fmla="*/ 430077 h 3930650"/>
              <a:gd name="connsiteX2" fmla="*/ 4840610 w 6196336"/>
              <a:gd name="connsiteY2" fmla="*/ 18303 h 3930650"/>
              <a:gd name="connsiteX3" fmla="*/ 6165904 w 6196336"/>
              <a:gd name="connsiteY3" fmla="*/ 599768 h 3930650"/>
              <a:gd name="connsiteX4" fmla="*/ 5755890 w 6196336"/>
              <a:gd name="connsiteY4" fmla="*/ 1856920 h 3930650"/>
              <a:gd name="connsiteX5" fmla="*/ 5584147 w 6196336"/>
              <a:gd name="connsiteY5" fmla="*/ 3810865 h 3930650"/>
              <a:gd name="connsiteX6" fmla="*/ 3344892 w 6196336"/>
              <a:gd name="connsiteY6" fmla="*/ 3733493 h 3930650"/>
              <a:gd name="connsiteX7" fmla="*/ 621622 w 6196336"/>
              <a:gd name="connsiteY7" fmla="*/ 3868015 h 3930650"/>
              <a:gd name="connsiteX8" fmla="*/ 2203 w 6196336"/>
              <a:gd name="connsiteY8" fmla="*/ 2751246 h 3930650"/>
              <a:gd name="connsiteX9" fmla="*/ 431122 w 6196336"/>
              <a:gd name="connsiteY9" fmla="*/ 1343890 h 3930650"/>
              <a:gd name="connsiteX10" fmla="*/ 848757 w 6196336"/>
              <a:gd name="connsiteY10" fmla="*/ 26363 h 393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96336" h="3930650">
                <a:moveTo>
                  <a:pt x="848757" y="26363"/>
                </a:moveTo>
                <a:cubicBezTo>
                  <a:pt x="1213735" y="-125939"/>
                  <a:pt x="1955683" y="431420"/>
                  <a:pt x="2620992" y="430077"/>
                </a:cubicBezTo>
                <a:cubicBezTo>
                  <a:pt x="3286301" y="428734"/>
                  <a:pt x="4249791" y="-9979"/>
                  <a:pt x="4840610" y="18303"/>
                </a:cubicBezTo>
                <a:cubicBezTo>
                  <a:pt x="5431429" y="46585"/>
                  <a:pt x="6013357" y="293332"/>
                  <a:pt x="6165904" y="599768"/>
                </a:cubicBezTo>
                <a:cubicBezTo>
                  <a:pt x="6318451" y="906204"/>
                  <a:pt x="5852850" y="1321737"/>
                  <a:pt x="5755890" y="1856920"/>
                </a:cubicBezTo>
                <a:cubicBezTo>
                  <a:pt x="5658930" y="2392103"/>
                  <a:pt x="5985980" y="3498103"/>
                  <a:pt x="5584147" y="3810865"/>
                </a:cubicBezTo>
                <a:cubicBezTo>
                  <a:pt x="5182314" y="4123627"/>
                  <a:pt x="4171979" y="3723968"/>
                  <a:pt x="3344892" y="3733493"/>
                </a:cubicBezTo>
                <a:cubicBezTo>
                  <a:pt x="2517805" y="3743018"/>
                  <a:pt x="1178737" y="4031723"/>
                  <a:pt x="621622" y="3868015"/>
                </a:cubicBezTo>
                <a:cubicBezTo>
                  <a:pt x="64507" y="3704307"/>
                  <a:pt x="33953" y="3171934"/>
                  <a:pt x="2203" y="2751246"/>
                </a:cubicBezTo>
                <a:cubicBezTo>
                  <a:pt x="-29547" y="2330559"/>
                  <a:pt x="290030" y="1798037"/>
                  <a:pt x="431122" y="1343890"/>
                </a:cubicBezTo>
                <a:cubicBezTo>
                  <a:pt x="572214" y="889743"/>
                  <a:pt x="483779" y="178665"/>
                  <a:pt x="848757" y="26363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140000" y="5580000"/>
            <a:ext cx="360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Feature Space</a:t>
            </a:r>
            <a:endParaRPr lang="zh-CN" altLang="en-US" sz="36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392000" y="2353648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19" name="椭圆 18"/>
          <p:cNvSpPr/>
          <p:nvPr/>
        </p:nvSpPr>
        <p:spPr>
          <a:xfrm>
            <a:off x="6705600" y="4720573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22" name="椭圆 21"/>
          <p:cNvSpPr/>
          <p:nvPr/>
        </p:nvSpPr>
        <p:spPr>
          <a:xfrm>
            <a:off x="7696200" y="3041400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25" name="椭圆 24"/>
          <p:cNvSpPr/>
          <p:nvPr/>
        </p:nvSpPr>
        <p:spPr>
          <a:xfrm>
            <a:off x="4311692" y="4965010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28" name="矩形 27"/>
          <p:cNvSpPr/>
          <p:nvPr/>
        </p:nvSpPr>
        <p:spPr>
          <a:xfrm>
            <a:off x="360000" y="1800000"/>
            <a:ext cx="216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Case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210490" y="3416238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049154" y="2373385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839800" y="33738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7260000" y="41169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669283" y="2359824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3688199" y="2885785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  <p:sp>
        <p:nvSpPr>
          <p:cNvPr id="54" name="椭圆 53"/>
          <p:cNvSpPr/>
          <p:nvPr/>
        </p:nvSpPr>
        <p:spPr>
          <a:xfrm>
            <a:off x="4921111" y="2766067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  <p:sp>
        <p:nvSpPr>
          <p:cNvPr id="55" name="椭圆 54"/>
          <p:cNvSpPr/>
          <p:nvPr/>
        </p:nvSpPr>
        <p:spPr>
          <a:xfrm>
            <a:off x="5659426" y="4785010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  <p:sp>
        <p:nvSpPr>
          <p:cNvPr id="56" name="椭圆 55"/>
          <p:cNvSpPr/>
          <p:nvPr/>
        </p:nvSpPr>
        <p:spPr>
          <a:xfrm>
            <a:off x="7093694" y="2013385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  <p:sp>
        <p:nvSpPr>
          <p:cNvPr id="57" name="椭圆 56"/>
          <p:cNvSpPr/>
          <p:nvPr/>
        </p:nvSpPr>
        <p:spPr>
          <a:xfrm>
            <a:off x="6524290" y="3871362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00000"/>
            <a:ext cx="2160000" cy="2880000"/>
          </a:xfrm>
          <a:prstGeom prst="rect">
            <a:avLst/>
          </a:prstGeom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457200" y="2700000"/>
            <a:ext cx="1600200" cy="853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07136" y="3236400"/>
            <a:ext cx="1171923" cy="155896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451489" y="4298400"/>
            <a:ext cx="1992186" cy="121786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71841" y="2944800"/>
            <a:ext cx="360000" cy="36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1313097" y="3834000"/>
            <a:ext cx="360000" cy="36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1267582" y="4723200"/>
            <a:ext cx="360000" cy="36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4463431" y="3793215"/>
            <a:ext cx="360000" cy="36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7036815" y="2955541"/>
            <a:ext cx="360000" cy="36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5313861" y="4153215"/>
            <a:ext cx="360000" cy="36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3169650" y="4063775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pic>
        <p:nvPicPr>
          <p:cNvPr id="34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000" cy="1440000"/>
          </a:xfrm>
          <a:prstGeom prst="rect">
            <a:avLst/>
          </a:prstGeom>
        </p:spPr>
      </p:pic>
      <p:pic>
        <p:nvPicPr>
          <p:cNvPr id="35" name="Picture 53" descr="cs-utsa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000" y="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545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36857 0.12175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0" y="608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63073 -0.12778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28" y="-638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44184 -0.08217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" grpId="0" animBg="1"/>
      <p:bldP spid="9" grpId="1" animBg="1"/>
      <p:bldP spid="37" grpId="0" animBg="1"/>
      <p:bldP spid="37" grpId="1" animBg="1"/>
      <p:bldP spid="52" grpId="0" animBg="1"/>
      <p:bldP spid="52" grpId="1" animBg="1"/>
      <p:bldP spid="13" grpId="0" animBg="1"/>
      <p:bldP spid="13" grpId="1" animBg="1"/>
      <p:bldP spid="13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3" grpId="0" animBg="1"/>
      <p:bldP spid="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ONE</a:t>
            </a:r>
            <a:r>
              <a:rPr lang="en-US" altLang="zh-CN" dirty="0" smtClean="0"/>
              <a:t>: </a:t>
            </a:r>
            <a:r>
              <a:rPr lang="en-US" altLang="zh-CN" b="1" dirty="0" smtClean="0">
                <a:solidFill>
                  <a:srgbClr val="FF0000"/>
                </a:solidFill>
              </a:rPr>
              <a:t>O</a:t>
            </a:r>
            <a:r>
              <a:rPr lang="en-US" altLang="zh-CN" dirty="0" smtClean="0"/>
              <a:t>nline </a:t>
            </a:r>
            <a:r>
              <a:rPr lang="en-US" altLang="zh-CN" b="1" dirty="0" smtClean="0">
                <a:solidFill>
                  <a:srgbClr val="FF0000"/>
                </a:solidFill>
              </a:rPr>
              <a:t>N</a:t>
            </a:r>
            <a:r>
              <a:rPr lang="en-US" altLang="zh-CN" dirty="0" smtClean="0"/>
              <a:t>N </a:t>
            </a:r>
            <a:r>
              <a:rPr lang="en-US" altLang="zh-CN" b="1" dirty="0" smtClean="0">
                <a:solidFill>
                  <a:srgbClr val="FF0000"/>
                </a:solidFill>
              </a:rPr>
              <a:t>E</a:t>
            </a:r>
            <a:r>
              <a:rPr lang="en-US" altLang="zh-CN" dirty="0" smtClean="0"/>
              <a:t>stimation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reeform 18"/>
          <p:cNvSpPr/>
          <p:nvPr/>
        </p:nvSpPr>
        <p:spPr>
          <a:xfrm>
            <a:off x="2819385" y="1672628"/>
            <a:ext cx="6196336" cy="3930650"/>
          </a:xfrm>
          <a:custGeom>
            <a:avLst/>
            <a:gdLst>
              <a:gd name="connsiteX0" fmla="*/ 645946 w 5665665"/>
              <a:gd name="connsiteY0" fmla="*/ 583443 h 3751295"/>
              <a:gd name="connsiteX1" fmla="*/ 2150896 w 5665665"/>
              <a:gd name="connsiteY1" fmla="*/ 2418 h 3751295"/>
              <a:gd name="connsiteX2" fmla="*/ 3779671 w 5665665"/>
              <a:gd name="connsiteY2" fmla="*/ 364368 h 3751295"/>
              <a:gd name="connsiteX3" fmla="*/ 5189371 w 5665665"/>
              <a:gd name="connsiteY3" fmla="*/ 59568 h 3751295"/>
              <a:gd name="connsiteX4" fmla="*/ 5665621 w 5665665"/>
              <a:gd name="connsiteY4" fmla="*/ 1612143 h 3751295"/>
              <a:gd name="connsiteX5" fmla="*/ 5170321 w 5665665"/>
              <a:gd name="connsiteY5" fmla="*/ 3650493 h 3751295"/>
              <a:gd name="connsiteX6" fmla="*/ 2874796 w 5665665"/>
              <a:gd name="connsiteY6" fmla="*/ 3193293 h 3751295"/>
              <a:gd name="connsiteX7" fmla="*/ 207796 w 5665665"/>
              <a:gd name="connsiteY7" fmla="*/ 3707643 h 3751295"/>
              <a:gd name="connsiteX8" fmla="*/ 179221 w 5665665"/>
              <a:gd name="connsiteY8" fmla="*/ 1831218 h 3751295"/>
              <a:gd name="connsiteX9" fmla="*/ 17296 w 5665665"/>
              <a:gd name="connsiteY9" fmla="*/ 1183518 h 3751295"/>
              <a:gd name="connsiteX10" fmla="*/ 645946 w 5665665"/>
              <a:gd name="connsiteY10" fmla="*/ 583443 h 3751295"/>
              <a:gd name="connsiteX0" fmla="*/ 637151 w 5656870"/>
              <a:gd name="connsiteY0" fmla="*/ 583443 h 3718423"/>
              <a:gd name="connsiteX1" fmla="*/ 2142101 w 5656870"/>
              <a:gd name="connsiteY1" fmla="*/ 2418 h 3718423"/>
              <a:gd name="connsiteX2" fmla="*/ 3770876 w 5656870"/>
              <a:gd name="connsiteY2" fmla="*/ 364368 h 3718423"/>
              <a:gd name="connsiteX3" fmla="*/ 5180576 w 5656870"/>
              <a:gd name="connsiteY3" fmla="*/ 59568 h 3718423"/>
              <a:gd name="connsiteX4" fmla="*/ 5656826 w 5656870"/>
              <a:gd name="connsiteY4" fmla="*/ 1612143 h 3718423"/>
              <a:gd name="connsiteX5" fmla="*/ 5161526 w 5656870"/>
              <a:gd name="connsiteY5" fmla="*/ 3650493 h 3718423"/>
              <a:gd name="connsiteX6" fmla="*/ 2866001 w 5656870"/>
              <a:gd name="connsiteY6" fmla="*/ 3193293 h 3718423"/>
              <a:gd name="connsiteX7" fmla="*/ 199001 w 5656870"/>
              <a:gd name="connsiteY7" fmla="*/ 3707643 h 3718423"/>
              <a:gd name="connsiteX8" fmla="*/ 268899 w 5656870"/>
              <a:gd name="connsiteY8" fmla="*/ 2604942 h 3718423"/>
              <a:gd name="connsiteX9" fmla="*/ 8501 w 5656870"/>
              <a:gd name="connsiteY9" fmla="*/ 1183518 h 3718423"/>
              <a:gd name="connsiteX10" fmla="*/ 637151 w 5656870"/>
              <a:gd name="connsiteY10" fmla="*/ 583443 h 3718423"/>
              <a:gd name="connsiteX0" fmla="*/ 1060016 w 6079735"/>
              <a:gd name="connsiteY0" fmla="*/ 583443 h 3718879"/>
              <a:gd name="connsiteX1" fmla="*/ 2564966 w 6079735"/>
              <a:gd name="connsiteY1" fmla="*/ 2418 h 3718879"/>
              <a:gd name="connsiteX2" fmla="*/ 4193741 w 6079735"/>
              <a:gd name="connsiteY2" fmla="*/ 364368 h 3718879"/>
              <a:gd name="connsiteX3" fmla="*/ 5603441 w 6079735"/>
              <a:gd name="connsiteY3" fmla="*/ 59568 h 3718879"/>
              <a:gd name="connsiteX4" fmla="*/ 6079691 w 6079735"/>
              <a:gd name="connsiteY4" fmla="*/ 1612143 h 3718879"/>
              <a:gd name="connsiteX5" fmla="*/ 5584391 w 6079735"/>
              <a:gd name="connsiteY5" fmla="*/ 3650493 h 3718879"/>
              <a:gd name="connsiteX6" fmla="*/ 3288866 w 6079735"/>
              <a:gd name="connsiteY6" fmla="*/ 3193293 h 3718879"/>
              <a:gd name="connsiteX7" fmla="*/ 621866 w 6079735"/>
              <a:gd name="connsiteY7" fmla="*/ 3707643 h 3718879"/>
              <a:gd name="connsiteX8" fmla="*/ 2447 w 6079735"/>
              <a:gd name="connsiteY8" fmla="*/ 2590874 h 3718879"/>
              <a:gd name="connsiteX9" fmla="*/ 431366 w 6079735"/>
              <a:gd name="connsiteY9" fmla="*/ 1183518 h 3718879"/>
              <a:gd name="connsiteX10" fmla="*/ 1060016 w 6079735"/>
              <a:gd name="connsiteY10" fmla="*/ 583443 h 3718879"/>
              <a:gd name="connsiteX0" fmla="*/ 834675 w 6079477"/>
              <a:gd name="connsiteY0" fmla="*/ 273160 h 3718085"/>
              <a:gd name="connsiteX1" fmla="*/ 2564708 w 6079477"/>
              <a:gd name="connsiteY1" fmla="*/ 1624 h 3718085"/>
              <a:gd name="connsiteX2" fmla="*/ 4193483 w 6079477"/>
              <a:gd name="connsiteY2" fmla="*/ 363574 h 3718085"/>
              <a:gd name="connsiteX3" fmla="*/ 5603183 w 6079477"/>
              <a:gd name="connsiteY3" fmla="*/ 58774 h 3718085"/>
              <a:gd name="connsiteX4" fmla="*/ 6079433 w 6079477"/>
              <a:gd name="connsiteY4" fmla="*/ 1611349 h 3718085"/>
              <a:gd name="connsiteX5" fmla="*/ 5584133 w 6079477"/>
              <a:gd name="connsiteY5" fmla="*/ 3649699 h 3718085"/>
              <a:gd name="connsiteX6" fmla="*/ 3288608 w 6079477"/>
              <a:gd name="connsiteY6" fmla="*/ 3192499 h 3718085"/>
              <a:gd name="connsiteX7" fmla="*/ 621608 w 6079477"/>
              <a:gd name="connsiteY7" fmla="*/ 3706849 h 3718085"/>
              <a:gd name="connsiteX8" fmla="*/ 2189 w 6079477"/>
              <a:gd name="connsiteY8" fmla="*/ 2590080 h 3718085"/>
              <a:gd name="connsiteX9" fmla="*/ 431108 w 6079477"/>
              <a:gd name="connsiteY9" fmla="*/ 1182724 h 3718085"/>
              <a:gd name="connsiteX10" fmla="*/ 834675 w 6079477"/>
              <a:gd name="connsiteY10" fmla="*/ 273160 h 3718085"/>
              <a:gd name="connsiteX0" fmla="*/ 834675 w 5881312"/>
              <a:gd name="connsiteY0" fmla="*/ 273160 h 3718085"/>
              <a:gd name="connsiteX1" fmla="*/ 2564708 w 5881312"/>
              <a:gd name="connsiteY1" fmla="*/ 1624 h 3718085"/>
              <a:gd name="connsiteX2" fmla="*/ 4193483 w 5881312"/>
              <a:gd name="connsiteY2" fmla="*/ 363574 h 3718085"/>
              <a:gd name="connsiteX3" fmla="*/ 5603183 w 5881312"/>
              <a:gd name="connsiteY3" fmla="*/ 58774 h 3718085"/>
              <a:gd name="connsiteX4" fmla="*/ 5854350 w 5881312"/>
              <a:gd name="connsiteY4" fmla="*/ 1639484 h 3718085"/>
              <a:gd name="connsiteX5" fmla="*/ 5584133 w 5881312"/>
              <a:gd name="connsiteY5" fmla="*/ 3649699 h 3718085"/>
              <a:gd name="connsiteX6" fmla="*/ 3288608 w 5881312"/>
              <a:gd name="connsiteY6" fmla="*/ 3192499 h 3718085"/>
              <a:gd name="connsiteX7" fmla="*/ 621608 w 5881312"/>
              <a:gd name="connsiteY7" fmla="*/ 3706849 h 3718085"/>
              <a:gd name="connsiteX8" fmla="*/ 2189 w 5881312"/>
              <a:gd name="connsiteY8" fmla="*/ 2590080 h 3718085"/>
              <a:gd name="connsiteX9" fmla="*/ 431108 w 5881312"/>
              <a:gd name="connsiteY9" fmla="*/ 1182724 h 3718085"/>
              <a:gd name="connsiteX10" fmla="*/ 834675 w 5881312"/>
              <a:gd name="connsiteY10" fmla="*/ 273160 h 3718085"/>
              <a:gd name="connsiteX0" fmla="*/ 834675 w 5878426"/>
              <a:gd name="connsiteY0" fmla="*/ 273160 h 3773577"/>
              <a:gd name="connsiteX1" fmla="*/ 2564708 w 5878426"/>
              <a:gd name="connsiteY1" fmla="*/ 1624 h 3773577"/>
              <a:gd name="connsiteX2" fmla="*/ 4193483 w 5878426"/>
              <a:gd name="connsiteY2" fmla="*/ 363574 h 3773577"/>
              <a:gd name="connsiteX3" fmla="*/ 5603183 w 5878426"/>
              <a:gd name="connsiteY3" fmla="*/ 58774 h 3773577"/>
              <a:gd name="connsiteX4" fmla="*/ 5854350 w 5878426"/>
              <a:gd name="connsiteY4" fmla="*/ 1639484 h 3773577"/>
              <a:gd name="connsiteX5" fmla="*/ 5584133 w 5878426"/>
              <a:gd name="connsiteY5" fmla="*/ 3649699 h 3773577"/>
              <a:gd name="connsiteX6" fmla="*/ 3344878 w 5878426"/>
              <a:gd name="connsiteY6" fmla="*/ 3572327 h 3773577"/>
              <a:gd name="connsiteX7" fmla="*/ 621608 w 5878426"/>
              <a:gd name="connsiteY7" fmla="*/ 3706849 h 3773577"/>
              <a:gd name="connsiteX8" fmla="*/ 2189 w 5878426"/>
              <a:gd name="connsiteY8" fmla="*/ 2590080 h 3773577"/>
              <a:gd name="connsiteX9" fmla="*/ 431108 w 5878426"/>
              <a:gd name="connsiteY9" fmla="*/ 1182724 h 3773577"/>
              <a:gd name="connsiteX10" fmla="*/ 834675 w 5878426"/>
              <a:gd name="connsiteY10" fmla="*/ 273160 h 3773577"/>
              <a:gd name="connsiteX0" fmla="*/ 834675 w 5888459"/>
              <a:gd name="connsiteY0" fmla="*/ 273160 h 3773577"/>
              <a:gd name="connsiteX1" fmla="*/ 2564708 w 5888459"/>
              <a:gd name="connsiteY1" fmla="*/ 1624 h 3773577"/>
              <a:gd name="connsiteX2" fmla="*/ 4193483 w 5888459"/>
              <a:gd name="connsiteY2" fmla="*/ 363574 h 3773577"/>
              <a:gd name="connsiteX3" fmla="*/ 5462506 w 5888459"/>
              <a:gd name="connsiteY3" fmla="*/ 480804 h 3773577"/>
              <a:gd name="connsiteX4" fmla="*/ 5854350 w 5888459"/>
              <a:gd name="connsiteY4" fmla="*/ 1639484 h 3773577"/>
              <a:gd name="connsiteX5" fmla="*/ 5584133 w 5888459"/>
              <a:gd name="connsiteY5" fmla="*/ 3649699 h 3773577"/>
              <a:gd name="connsiteX6" fmla="*/ 3344878 w 5888459"/>
              <a:gd name="connsiteY6" fmla="*/ 3572327 h 3773577"/>
              <a:gd name="connsiteX7" fmla="*/ 621608 w 5888459"/>
              <a:gd name="connsiteY7" fmla="*/ 3706849 h 3773577"/>
              <a:gd name="connsiteX8" fmla="*/ 2189 w 5888459"/>
              <a:gd name="connsiteY8" fmla="*/ 2590080 h 3773577"/>
              <a:gd name="connsiteX9" fmla="*/ 431108 w 5888459"/>
              <a:gd name="connsiteY9" fmla="*/ 1182724 h 3773577"/>
              <a:gd name="connsiteX10" fmla="*/ 834675 w 5888459"/>
              <a:gd name="connsiteY10" fmla="*/ 273160 h 3773577"/>
              <a:gd name="connsiteX0" fmla="*/ 834675 w 5888459"/>
              <a:gd name="connsiteY0" fmla="*/ 438327 h 3938744"/>
              <a:gd name="connsiteX1" fmla="*/ 2564708 w 5888459"/>
              <a:gd name="connsiteY1" fmla="*/ 166791 h 3938744"/>
              <a:gd name="connsiteX2" fmla="*/ 4840596 w 5888459"/>
              <a:gd name="connsiteY2" fmla="*/ 22304 h 3938744"/>
              <a:gd name="connsiteX3" fmla="*/ 5462506 w 5888459"/>
              <a:gd name="connsiteY3" fmla="*/ 645971 h 3938744"/>
              <a:gd name="connsiteX4" fmla="*/ 5854350 w 5888459"/>
              <a:gd name="connsiteY4" fmla="*/ 1804651 h 3938744"/>
              <a:gd name="connsiteX5" fmla="*/ 5584133 w 5888459"/>
              <a:gd name="connsiteY5" fmla="*/ 3814866 h 3938744"/>
              <a:gd name="connsiteX6" fmla="*/ 3344878 w 5888459"/>
              <a:gd name="connsiteY6" fmla="*/ 3737494 h 3938744"/>
              <a:gd name="connsiteX7" fmla="*/ 621608 w 5888459"/>
              <a:gd name="connsiteY7" fmla="*/ 3872016 h 3938744"/>
              <a:gd name="connsiteX8" fmla="*/ 2189 w 5888459"/>
              <a:gd name="connsiteY8" fmla="*/ 2755247 h 3938744"/>
              <a:gd name="connsiteX9" fmla="*/ 431108 w 5888459"/>
              <a:gd name="connsiteY9" fmla="*/ 1347891 h 3938744"/>
              <a:gd name="connsiteX10" fmla="*/ 834675 w 5888459"/>
              <a:gd name="connsiteY10" fmla="*/ 438327 h 3938744"/>
              <a:gd name="connsiteX0" fmla="*/ 834675 w 6105394"/>
              <a:gd name="connsiteY0" fmla="*/ 430554 h 3930971"/>
              <a:gd name="connsiteX1" fmla="*/ 2564708 w 6105394"/>
              <a:gd name="connsiteY1" fmla="*/ 159018 h 3930971"/>
              <a:gd name="connsiteX2" fmla="*/ 4840596 w 6105394"/>
              <a:gd name="connsiteY2" fmla="*/ 14531 h 3930971"/>
              <a:gd name="connsiteX3" fmla="*/ 6053349 w 6105394"/>
              <a:gd name="connsiteY3" fmla="*/ 511589 h 3930971"/>
              <a:gd name="connsiteX4" fmla="*/ 5854350 w 6105394"/>
              <a:gd name="connsiteY4" fmla="*/ 1796878 h 3930971"/>
              <a:gd name="connsiteX5" fmla="*/ 5584133 w 6105394"/>
              <a:gd name="connsiteY5" fmla="*/ 3807093 h 3930971"/>
              <a:gd name="connsiteX6" fmla="*/ 3344878 w 6105394"/>
              <a:gd name="connsiteY6" fmla="*/ 3729721 h 3930971"/>
              <a:gd name="connsiteX7" fmla="*/ 621608 w 6105394"/>
              <a:gd name="connsiteY7" fmla="*/ 3864243 h 3930971"/>
              <a:gd name="connsiteX8" fmla="*/ 2189 w 6105394"/>
              <a:gd name="connsiteY8" fmla="*/ 2747474 h 3930971"/>
              <a:gd name="connsiteX9" fmla="*/ 431108 w 6105394"/>
              <a:gd name="connsiteY9" fmla="*/ 1340118 h 3930971"/>
              <a:gd name="connsiteX10" fmla="*/ 834675 w 6105394"/>
              <a:gd name="connsiteY10" fmla="*/ 430554 h 3930971"/>
              <a:gd name="connsiteX0" fmla="*/ 834675 w 6156538"/>
              <a:gd name="connsiteY0" fmla="*/ 430554 h 3928924"/>
              <a:gd name="connsiteX1" fmla="*/ 2564708 w 6156538"/>
              <a:gd name="connsiteY1" fmla="*/ 159018 h 3928924"/>
              <a:gd name="connsiteX2" fmla="*/ 4840596 w 6156538"/>
              <a:gd name="connsiteY2" fmla="*/ 14531 h 3928924"/>
              <a:gd name="connsiteX3" fmla="*/ 6053349 w 6156538"/>
              <a:gd name="connsiteY3" fmla="*/ 511589 h 3928924"/>
              <a:gd name="connsiteX4" fmla="*/ 6037230 w 6156538"/>
              <a:gd name="connsiteY4" fmla="*/ 1825013 h 3928924"/>
              <a:gd name="connsiteX5" fmla="*/ 5584133 w 6156538"/>
              <a:gd name="connsiteY5" fmla="*/ 3807093 h 3928924"/>
              <a:gd name="connsiteX6" fmla="*/ 3344878 w 6156538"/>
              <a:gd name="connsiteY6" fmla="*/ 3729721 h 3928924"/>
              <a:gd name="connsiteX7" fmla="*/ 621608 w 6156538"/>
              <a:gd name="connsiteY7" fmla="*/ 3864243 h 3928924"/>
              <a:gd name="connsiteX8" fmla="*/ 2189 w 6156538"/>
              <a:gd name="connsiteY8" fmla="*/ 2747474 h 3928924"/>
              <a:gd name="connsiteX9" fmla="*/ 431108 w 6156538"/>
              <a:gd name="connsiteY9" fmla="*/ 1340118 h 3928924"/>
              <a:gd name="connsiteX10" fmla="*/ 834675 w 6156538"/>
              <a:gd name="connsiteY10" fmla="*/ 430554 h 3928924"/>
              <a:gd name="connsiteX0" fmla="*/ 834675 w 6041853"/>
              <a:gd name="connsiteY0" fmla="*/ 445608 h 3943978"/>
              <a:gd name="connsiteX1" fmla="*/ 2564708 w 6041853"/>
              <a:gd name="connsiteY1" fmla="*/ 174072 h 3943978"/>
              <a:gd name="connsiteX2" fmla="*/ 4840596 w 6041853"/>
              <a:gd name="connsiteY2" fmla="*/ 29585 h 3943978"/>
              <a:gd name="connsiteX3" fmla="*/ 5757927 w 6041853"/>
              <a:gd name="connsiteY3" fmla="*/ 765794 h 3943978"/>
              <a:gd name="connsiteX4" fmla="*/ 6037230 w 6041853"/>
              <a:gd name="connsiteY4" fmla="*/ 1840067 h 3943978"/>
              <a:gd name="connsiteX5" fmla="*/ 5584133 w 6041853"/>
              <a:gd name="connsiteY5" fmla="*/ 3822147 h 3943978"/>
              <a:gd name="connsiteX6" fmla="*/ 3344878 w 6041853"/>
              <a:gd name="connsiteY6" fmla="*/ 3744775 h 3943978"/>
              <a:gd name="connsiteX7" fmla="*/ 621608 w 6041853"/>
              <a:gd name="connsiteY7" fmla="*/ 3879297 h 3943978"/>
              <a:gd name="connsiteX8" fmla="*/ 2189 w 6041853"/>
              <a:gd name="connsiteY8" fmla="*/ 2762528 h 3943978"/>
              <a:gd name="connsiteX9" fmla="*/ 431108 w 6041853"/>
              <a:gd name="connsiteY9" fmla="*/ 1355172 h 3943978"/>
              <a:gd name="connsiteX10" fmla="*/ 834675 w 6041853"/>
              <a:gd name="connsiteY10" fmla="*/ 445608 h 3943978"/>
              <a:gd name="connsiteX0" fmla="*/ 834675 w 6041853"/>
              <a:gd name="connsiteY0" fmla="*/ 421073 h 3919443"/>
              <a:gd name="connsiteX1" fmla="*/ 2620978 w 6041853"/>
              <a:gd name="connsiteY1" fmla="*/ 416824 h 3919443"/>
              <a:gd name="connsiteX2" fmla="*/ 4840596 w 6041853"/>
              <a:gd name="connsiteY2" fmla="*/ 5050 h 3919443"/>
              <a:gd name="connsiteX3" fmla="*/ 5757927 w 6041853"/>
              <a:gd name="connsiteY3" fmla="*/ 741259 h 3919443"/>
              <a:gd name="connsiteX4" fmla="*/ 6037230 w 6041853"/>
              <a:gd name="connsiteY4" fmla="*/ 1815532 h 3919443"/>
              <a:gd name="connsiteX5" fmla="*/ 5584133 w 6041853"/>
              <a:gd name="connsiteY5" fmla="*/ 3797612 h 3919443"/>
              <a:gd name="connsiteX6" fmla="*/ 3344878 w 6041853"/>
              <a:gd name="connsiteY6" fmla="*/ 3720240 h 3919443"/>
              <a:gd name="connsiteX7" fmla="*/ 621608 w 6041853"/>
              <a:gd name="connsiteY7" fmla="*/ 3854762 h 3919443"/>
              <a:gd name="connsiteX8" fmla="*/ 2189 w 6041853"/>
              <a:gd name="connsiteY8" fmla="*/ 2737993 h 3919443"/>
              <a:gd name="connsiteX9" fmla="*/ 431108 w 6041853"/>
              <a:gd name="connsiteY9" fmla="*/ 1330637 h 3919443"/>
              <a:gd name="connsiteX10" fmla="*/ 834675 w 6041853"/>
              <a:gd name="connsiteY10" fmla="*/ 421073 h 3919443"/>
              <a:gd name="connsiteX0" fmla="*/ 848757 w 6041867"/>
              <a:gd name="connsiteY0" fmla="*/ 26363 h 3932696"/>
              <a:gd name="connsiteX1" fmla="*/ 2620992 w 6041867"/>
              <a:gd name="connsiteY1" fmla="*/ 430077 h 3932696"/>
              <a:gd name="connsiteX2" fmla="*/ 4840610 w 6041867"/>
              <a:gd name="connsiteY2" fmla="*/ 18303 h 3932696"/>
              <a:gd name="connsiteX3" fmla="*/ 5757941 w 6041867"/>
              <a:gd name="connsiteY3" fmla="*/ 754512 h 3932696"/>
              <a:gd name="connsiteX4" fmla="*/ 6037244 w 6041867"/>
              <a:gd name="connsiteY4" fmla="*/ 1828785 h 3932696"/>
              <a:gd name="connsiteX5" fmla="*/ 5584147 w 6041867"/>
              <a:gd name="connsiteY5" fmla="*/ 3810865 h 3932696"/>
              <a:gd name="connsiteX6" fmla="*/ 3344892 w 6041867"/>
              <a:gd name="connsiteY6" fmla="*/ 3733493 h 3932696"/>
              <a:gd name="connsiteX7" fmla="*/ 621622 w 6041867"/>
              <a:gd name="connsiteY7" fmla="*/ 3868015 h 3932696"/>
              <a:gd name="connsiteX8" fmla="*/ 2203 w 6041867"/>
              <a:gd name="connsiteY8" fmla="*/ 2751246 h 3932696"/>
              <a:gd name="connsiteX9" fmla="*/ 431122 w 6041867"/>
              <a:gd name="connsiteY9" fmla="*/ 1343890 h 3932696"/>
              <a:gd name="connsiteX10" fmla="*/ 848757 w 6041867"/>
              <a:gd name="connsiteY10" fmla="*/ 26363 h 3932696"/>
              <a:gd name="connsiteX0" fmla="*/ 848757 w 5832028"/>
              <a:gd name="connsiteY0" fmla="*/ 26363 h 3930650"/>
              <a:gd name="connsiteX1" fmla="*/ 2620992 w 5832028"/>
              <a:gd name="connsiteY1" fmla="*/ 430077 h 3930650"/>
              <a:gd name="connsiteX2" fmla="*/ 4840610 w 5832028"/>
              <a:gd name="connsiteY2" fmla="*/ 18303 h 3930650"/>
              <a:gd name="connsiteX3" fmla="*/ 5757941 w 5832028"/>
              <a:gd name="connsiteY3" fmla="*/ 754512 h 3930650"/>
              <a:gd name="connsiteX4" fmla="*/ 5755890 w 5832028"/>
              <a:gd name="connsiteY4" fmla="*/ 1856920 h 3930650"/>
              <a:gd name="connsiteX5" fmla="*/ 5584147 w 5832028"/>
              <a:gd name="connsiteY5" fmla="*/ 3810865 h 3930650"/>
              <a:gd name="connsiteX6" fmla="*/ 3344892 w 5832028"/>
              <a:gd name="connsiteY6" fmla="*/ 3733493 h 3930650"/>
              <a:gd name="connsiteX7" fmla="*/ 621622 w 5832028"/>
              <a:gd name="connsiteY7" fmla="*/ 3868015 h 3930650"/>
              <a:gd name="connsiteX8" fmla="*/ 2203 w 5832028"/>
              <a:gd name="connsiteY8" fmla="*/ 2751246 h 3930650"/>
              <a:gd name="connsiteX9" fmla="*/ 431122 w 5832028"/>
              <a:gd name="connsiteY9" fmla="*/ 1343890 h 3930650"/>
              <a:gd name="connsiteX10" fmla="*/ 848757 w 5832028"/>
              <a:gd name="connsiteY10" fmla="*/ 26363 h 3930650"/>
              <a:gd name="connsiteX0" fmla="*/ 848757 w 6196336"/>
              <a:gd name="connsiteY0" fmla="*/ 26363 h 3930650"/>
              <a:gd name="connsiteX1" fmla="*/ 2620992 w 6196336"/>
              <a:gd name="connsiteY1" fmla="*/ 430077 h 3930650"/>
              <a:gd name="connsiteX2" fmla="*/ 4840610 w 6196336"/>
              <a:gd name="connsiteY2" fmla="*/ 18303 h 3930650"/>
              <a:gd name="connsiteX3" fmla="*/ 6165904 w 6196336"/>
              <a:gd name="connsiteY3" fmla="*/ 599768 h 3930650"/>
              <a:gd name="connsiteX4" fmla="*/ 5755890 w 6196336"/>
              <a:gd name="connsiteY4" fmla="*/ 1856920 h 3930650"/>
              <a:gd name="connsiteX5" fmla="*/ 5584147 w 6196336"/>
              <a:gd name="connsiteY5" fmla="*/ 3810865 h 3930650"/>
              <a:gd name="connsiteX6" fmla="*/ 3344892 w 6196336"/>
              <a:gd name="connsiteY6" fmla="*/ 3733493 h 3930650"/>
              <a:gd name="connsiteX7" fmla="*/ 621622 w 6196336"/>
              <a:gd name="connsiteY7" fmla="*/ 3868015 h 3930650"/>
              <a:gd name="connsiteX8" fmla="*/ 2203 w 6196336"/>
              <a:gd name="connsiteY8" fmla="*/ 2751246 h 3930650"/>
              <a:gd name="connsiteX9" fmla="*/ 431122 w 6196336"/>
              <a:gd name="connsiteY9" fmla="*/ 1343890 h 3930650"/>
              <a:gd name="connsiteX10" fmla="*/ 848757 w 6196336"/>
              <a:gd name="connsiteY10" fmla="*/ 26363 h 393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96336" h="3930650">
                <a:moveTo>
                  <a:pt x="848757" y="26363"/>
                </a:moveTo>
                <a:cubicBezTo>
                  <a:pt x="1213735" y="-125939"/>
                  <a:pt x="1955683" y="431420"/>
                  <a:pt x="2620992" y="430077"/>
                </a:cubicBezTo>
                <a:cubicBezTo>
                  <a:pt x="3286301" y="428734"/>
                  <a:pt x="4249791" y="-9979"/>
                  <a:pt x="4840610" y="18303"/>
                </a:cubicBezTo>
                <a:cubicBezTo>
                  <a:pt x="5431429" y="46585"/>
                  <a:pt x="6013357" y="293332"/>
                  <a:pt x="6165904" y="599768"/>
                </a:cubicBezTo>
                <a:cubicBezTo>
                  <a:pt x="6318451" y="906204"/>
                  <a:pt x="5852850" y="1321737"/>
                  <a:pt x="5755890" y="1856920"/>
                </a:cubicBezTo>
                <a:cubicBezTo>
                  <a:pt x="5658930" y="2392103"/>
                  <a:pt x="5985980" y="3498103"/>
                  <a:pt x="5584147" y="3810865"/>
                </a:cubicBezTo>
                <a:cubicBezTo>
                  <a:pt x="5182314" y="4123627"/>
                  <a:pt x="4171979" y="3723968"/>
                  <a:pt x="3344892" y="3733493"/>
                </a:cubicBezTo>
                <a:cubicBezTo>
                  <a:pt x="2517805" y="3743018"/>
                  <a:pt x="1178737" y="4031723"/>
                  <a:pt x="621622" y="3868015"/>
                </a:cubicBezTo>
                <a:cubicBezTo>
                  <a:pt x="64507" y="3704307"/>
                  <a:pt x="33953" y="3171934"/>
                  <a:pt x="2203" y="2751246"/>
                </a:cubicBezTo>
                <a:cubicBezTo>
                  <a:pt x="-29547" y="2330559"/>
                  <a:pt x="290030" y="1798037"/>
                  <a:pt x="431122" y="1343890"/>
                </a:cubicBezTo>
                <a:cubicBezTo>
                  <a:pt x="572214" y="889743"/>
                  <a:pt x="483779" y="178665"/>
                  <a:pt x="848757" y="26363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140000" y="5580000"/>
            <a:ext cx="360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Feature Space</a:t>
            </a:r>
            <a:endParaRPr lang="zh-CN" altLang="en-US" sz="36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392000" y="2353648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19" name="椭圆 18"/>
          <p:cNvSpPr/>
          <p:nvPr/>
        </p:nvSpPr>
        <p:spPr>
          <a:xfrm>
            <a:off x="6705600" y="4720573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22" name="椭圆 21"/>
          <p:cNvSpPr/>
          <p:nvPr/>
        </p:nvSpPr>
        <p:spPr>
          <a:xfrm>
            <a:off x="7696200" y="3041400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25" name="椭圆 24"/>
          <p:cNvSpPr/>
          <p:nvPr/>
        </p:nvSpPr>
        <p:spPr>
          <a:xfrm>
            <a:off x="4311692" y="4965010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38" name="椭圆 37"/>
          <p:cNvSpPr/>
          <p:nvPr/>
        </p:nvSpPr>
        <p:spPr>
          <a:xfrm>
            <a:off x="4210490" y="3416238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049154" y="2373385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839800" y="33738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7260000" y="41169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669283" y="2359824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3688199" y="2885785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  <p:sp>
        <p:nvSpPr>
          <p:cNvPr id="54" name="椭圆 53"/>
          <p:cNvSpPr/>
          <p:nvPr/>
        </p:nvSpPr>
        <p:spPr>
          <a:xfrm>
            <a:off x="4921111" y="2766067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  <p:sp>
        <p:nvSpPr>
          <p:cNvPr id="55" name="椭圆 54"/>
          <p:cNvSpPr/>
          <p:nvPr/>
        </p:nvSpPr>
        <p:spPr>
          <a:xfrm>
            <a:off x="5659426" y="4785010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  <p:sp>
        <p:nvSpPr>
          <p:cNvPr id="56" name="椭圆 55"/>
          <p:cNvSpPr/>
          <p:nvPr/>
        </p:nvSpPr>
        <p:spPr>
          <a:xfrm>
            <a:off x="7093694" y="2013385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  <p:sp>
        <p:nvSpPr>
          <p:cNvPr id="57" name="椭圆 56"/>
          <p:cNvSpPr/>
          <p:nvPr/>
        </p:nvSpPr>
        <p:spPr>
          <a:xfrm>
            <a:off x="6524290" y="3871362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  <p:sp>
        <p:nvSpPr>
          <p:cNvPr id="62" name="椭圆 61"/>
          <p:cNvSpPr/>
          <p:nvPr/>
        </p:nvSpPr>
        <p:spPr>
          <a:xfrm>
            <a:off x="4463431" y="3793215"/>
            <a:ext cx="360000" cy="36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7036815" y="2955541"/>
            <a:ext cx="360000" cy="360000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5313861" y="4153215"/>
            <a:ext cx="360000" cy="360000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>
            <a:stCxn id="62" idx="0"/>
            <a:endCxn id="14" idx="4"/>
          </p:cNvCxnSpPr>
          <p:nvPr/>
        </p:nvCxnSpPr>
        <p:spPr>
          <a:xfrm flipH="1" flipV="1">
            <a:off x="4572000" y="2713648"/>
            <a:ext cx="71431" cy="1079567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62" idx="4"/>
            <a:endCxn id="25" idx="0"/>
          </p:cNvCxnSpPr>
          <p:nvPr/>
        </p:nvCxnSpPr>
        <p:spPr>
          <a:xfrm flipH="1">
            <a:off x="4491692" y="4153215"/>
            <a:ext cx="151739" cy="811795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62" idx="2"/>
            <a:endCxn id="45" idx="6"/>
          </p:cNvCxnSpPr>
          <p:nvPr/>
        </p:nvCxnSpPr>
        <p:spPr>
          <a:xfrm flipH="1">
            <a:off x="3529650" y="3973215"/>
            <a:ext cx="933781" cy="27056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3169650" y="4063775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cxnSp>
        <p:nvCxnSpPr>
          <p:cNvPr id="47" name="直接连接符 46"/>
          <p:cNvCxnSpPr>
            <a:stCxn id="62" idx="5"/>
            <a:endCxn id="19" idx="1"/>
          </p:cNvCxnSpPr>
          <p:nvPr/>
        </p:nvCxnSpPr>
        <p:spPr>
          <a:xfrm>
            <a:off x="4770710" y="4100494"/>
            <a:ext cx="1987611" cy="67280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62" idx="6"/>
            <a:endCxn id="22" idx="2"/>
          </p:cNvCxnSpPr>
          <p:nvPr/>
        </p:nvCxnSpPr>
        <p:spPr>
          <a:xfrm flipV="1">
            <a:off x="4823431" y="3221400"/>
            <a:ext cx="2872769" cy="751815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62" idx="1"/>
            <a:endCxn id="38" idx="4"/>
          </p:cNvCxnSpPr>
          <p:nvPr/>
        </p:nvCxnSpPr>
        <p:spPr>
          <a:xfrm flipH="1" flipV="1">
            <a:off x="4390490" y="3776238"/>
            <a:ext cx="125662" cy="69698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>
            <a:stCxn id="62" idx="0"/>
            <a:endCxn id="39" idx="3"/>
          </p:cNvCxnSpPr>
          <p:nvPr/>
        </p:nvCxnSpPr>
        <p:spPr>
          <a:xfrm flipV="1">
            <a:off x="4643431" y="2680664"/>
            <a:ext cx="1458444" cy="1112551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62" idx="7"/>
            <a:endCxn id="41" idx="2"/>
          </p:cNvCxnSpPr>
          <p:nvPr/>
        </p:nvCxnSpPr>
        <p:spPr>
          <a:xfrm flipV="1">
            <a:off x="4770710" y="3553800"/>
            <a:ext cx="1069090" cy="292136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>
            <a:stCxn id="62" idx="7"/>
            <a:endCxn id="43" idx="2"/>
          </p:cNvCxnSpPr>
          <p:nvPr/>
        </p:nvCxnSpPr>
        <p:spPr>
          <a:xfrm flipV="1">
            <a:off x="4770710" y="2539824"/>
            <a:ext cx="2898573" cy="1306112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stCxn id="62" idx="6"/>
            <a:endCxn id="42" idx="2"/>
          </p:cNvCxnSpPr>
          <p:nvPr/>
        </p:nvCxnSpPr>
        <p:spPr>
          <a:xfrm>
            <a:off x="4823431" y="3973215"/>
            <a:ext cx="2436569" cy="323685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>
            <a:stCxn id="62" idx="1"/>
            <a:endCxn id="51" idx="4"/>
          </p:cNvCxnSpPr>
          <p:nvPr/>
        </p:nvCxnSpPr>
        <p:spPr>
          <a:xfrm flipH="1" flipV="1">
            <a:off x="3868199" y="3245785"/>
            <a:ext cx="647953" cy="600151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>
            <a:stCxn id="62" idx="0"/>
            <a:endCxn id="54" idx="3"/>
          </p:cNvCxnSpPr>
          <p:nvPr/>
        </p:nvCxnSpPr>
        <p:spPr>
          <a:xfrm flipV="1">
            <a:off x="4643431" y="3073346"/>
            <a:ext cx="330401" cy="719869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>
            <a:stCxn id="62" idx="7"/>
            <a:endCxn id="56" idx="3"/>
          </p:cNvCxnSpPr>
          <p:nvPr/>
        </p:nvCxnSpPr>
        <p:spPr>
          <a:xfrm flipV="1">
            <a:off x="4770710" y="2320664"/>
            <a:ext cx="2375705" cy="1525272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>
            <a:stCxn id="62" idx="6"/>
            <a:endCxn id="57" idx="2"/>
          </p:cNvCxnSpPr>
          <p:nvPr/>
        </p:nvCxnSpPr>
        <p:spPr>
          <a:xfrm>
            <a:off x="4823431" y="3973215"/>
            <a:ext cx="1700859" cy="78147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>
            <a:stCxn id="62" idx="5"/>
            <a:endCxn id="55" idx="1"/>
          </p:cNvCxnSpPr>
          <p:nvPr/>
        </p:nvCxnSpPr>
        <p:spPr>
          <a:xfrm>
            <a:off x="4770710" y="4100494"/>
            <a:ext cx="941437" cy="737237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000" cy="1440000"/>
          </a:xfrm>
          <a:prstGeom prst="rect">
            <a:avLst/>
          </a:prstGeom>
        </p:spPr>
      </p:pic>
      <p:pic>
        <p:nvPicPr>
          <p:cNvPr id="48" name="Picture 53" descr="cs-utsa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4000" y="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185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矩形 76"/>
          <p:cNvSpPr/>
          <p:nvPr/>
        </p:nvSpPr>
        <p:spPr>
          <a:xfrm>
            <a:off x="1260000" y="2340000"/>
            <a:ext cx="873600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1260000" y="3780000"/>
            <a:ext cx="513929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>
            <a:off x="1260000" y="5220000"/>
            <a:ext cx="720000" cy="3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ONE</a:t>
            </a:r>
            <a:r>
              <a:rPr lang="en-US" altLang="zh-CN" dirty="0" smtClean="0"/>
              <a:t>: </a:t>
            </a:r>
            <a:r>
              <a:rPr lang="en-US" altLang="zh-CN" b="1" dirty="0" smtClean="0">
                <a:solidFill>
                  <a:srgbClr val="FF0000"/>
                </a:solidFill>
              </a:rPr>
              <a:t>O</a:t>
            </a:r>
            <a:r>
              <a:rPr lang="en-US" altLang="zh-CN" dirty="0" smtClean="0"/>
              <a:t>nline </a:t>
            </a:r>
            <a:r>
              <a:rPr lang="en-US" altLang="zh-CN" b="1" dirty="0" smtClean="0">
                <a:solidFill>
                  <a:srgbClr val="FF0000"/>
                </a:solidFill>
              </a:rPr>
              <a:t>N</a:t>
            </a:r>
            <a:r>
              <a:rPr lang="en-US" altLang="zh-CN" dirty="0" smtClean="0"/>
              <a:t>N </a:t>
            </a:r>
            <a:r>
              <a:rPr lang="en-US" altLang="zh-CN" b="1" dirty="0" smtClean="0">
                <a:solidFill>
                  <a:srgbClr val="FF0000"/>
                </a:solidFill>
              </a:rPr>
              <a:t>E</a:t>
            </a:r>
            <a:r>
              <a:rPr lang="en-US" altLang="zh-CN" dirty="0" smtClean="0"/>
              <a:t>stimation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Freeform 18"/>
          <p:cNvSpPr/>
          <p:nvPr/>
        </p:nvSpPr>
        <p:spPr>
          <a:xfrm>
            <a:off x="2819385" y="1672628"/>
            <a:ext cx="6196336" cy="3930650"/>
          </a:xfrm>
          <a:custGeom>
            <a:avLst/>
            <a:gdLst>
              <a:gd name="connsiteX0" fmla="*/ 645946 w 5665665"/>
              <a:gd name="connsiteY0" fmla="*/ 583443 h 3751295"/>
              <a:gd name="connsiteX1" fmla="*/ 2150896 w 5665665"/>
              <a:gd name="connsiteY1" fmla="*/ 2418 h 3751295"/>
              <a:gd name="connsiteX2" fmla="*/ 3779671 w 5665665"/>
              <a:gd name="connsiteY2" fmla="*/ 364368 h 3751295"/>
              <a:gd name="connsiteX3" fmla="*/ 5189371 w 5665665"/>
              <a:gd name="connsiteY3" fmla="*/ 59568 h 3751295"/>
              <a:gd name="connsiteX4" fmla="*/ 5665621 w 5665665"/>
              <a:gd name="connsiteY4" fmla="*/ 1612143 h 3751295"/>
              <a:gd name="connsiteX5" fmla="*/ 5170321 w 5665665"/>
              <a:gd name="connsiteY5" fmla="*/ 3650493 h 3751295"/>
              <a:gd name="connsiteX6" fmla="*/ 2874796 w 5665665"/>
              <a:gd name="connsiteY6" fmla="*/ 3193293 h 3751295"/>
              <a:gd name="connsiteX7" fmla="*/ 207796 w 5665665"/>
              <a:gd name="connsiteY7" fmla="*/ 3707643 h 3751295"/>
              <a:gd name="connsiteX8" fmla="*/ 179221 w 5665665"/>
              <a:gd name="connsiteY8" fmla="*/ 1831218 h 3751295"/>
              <a:gd name="connsiteX9" fmla="*/ 17296 w 5665665"/>
              <a:gd name="connsiteY9" fmla="*/ 1183518 h 3751295"/>
              <a:gd name="connsiteX10" fmla="*/ 645946 w 5665665"/>
              <a:gd name="connsiteY10" fmla="*/ 583443 h 3751295"/>
              <a:gd name="connsiteX0" fmla="*/ 637151 w 5656870"/>
              <a:gd name="connsiteY0" fmla="*/ 583443 h 3718423"/>
              <a:gd name="connsiteX1" fmla="*/ 2142101 w 5656870"/>
              <a:gd name="connsiteY1" fmla="*/ 2418 h 3718423"/>
              <a:gd name="connsiteX2" fmla="*/ 3770876 w 5656870"/>
              <a:gd name="connsiteY2" fmla="*/ 364368 h 3718423"/>
              <a:gd name="connsiteX3" fmla="*/ 5180576 w 5656870"/>
              <a:gd name="connsiteY3" fmla="*/ 59568 h 3718423"/>
              <a:gd name="connsiteX4" fmla="*/ 5656826 w 5656870"/>
              <a:gd name="connsiteY4" fmla="*/ 1612143 h 3718423"/>
              <a:gd name="connsiteX5" fmla="*/ 5161526 w 5656870"/>
              <a:gd name="connsiteY5" fmla="*/ 3650493 h 3718423"/>
              <a:gd name="connsiteX6" fmla="*/ 2866001 w 5656870"/>
              <a:gd name="connsiteY6" fmla="*/ 3193293 h 3718423"/>
              <a:gd name="connsiteX7" fmla="*/ 199001 w 5656870"/>
              <a:gd name="connsiteY7" fmla="*/ 3707643 h 3718423"/>
              <a:gd name="connsiteX8" fmla="*/ 268899 w 5656870"/>
              <a:gd name="connsiteY8" fmla="*/ 2604942 h 3718423"/>
              <a:gd name="connsiteX9" fmla="*/ 8501 w 5656870"/>
              <a:gd name="connsiteY9" fmla="*/ 1183518 h 3718423"/>
              <a:gd name="connsiteX10" fmla="*/ 637151 w 5656870"/>
              <a:gd name="connsiteY10" fmla="*/ 583443 h 3718423"/>
              <a:gd name="connsiteX0" fmla="*/ 1060016 w 6079735"/>
              <a:gd name="connsiteY0" fmla="*/ 583443 h 3718879"/>
              <a:gd name="connsiteX1" fmla="*/ 2564966 w 6079735"/>
              <a:gd name="connsiteY1" fmla="*/ 2418 h 3718879"/>
              <a:gd name="connsiteX2" fmla="*/ 4193741 w 6079735"/>
              <a:gd name="connsiteY2" fmla="*/ 364368 h 3718879"/>
              <a:gd name="connsiteX3" fmla="*/ 5603441 w 6079735"/>
              <a:gd name="connsiteY3" fmla="*/ 59568 h 3718879"/>
              <a:gd name="connsiteX4" fmla="*/ 6079691 w 6079735"/>
              <a:gd name="connsiteY4" fmla="*/ 1612143 h 3718879"/>
              <a:gd name="connsiteX5" fmla="*/ 5584391 w 6079735"/>
              <a:gd name="connsiteY5" fmla="*/ 3650493 h 3718879"/>
              <a:gd name="connsiteX6" fmla="*/ 3288866 w 6079735"/>
              <a:gd name="connsiteY6" fmla="*/ 3193293 h 3718879"/>
              <a:gd name="connsiteX7" fmla="*/ 621866 w 6079735"/>
              <a:gd name="connsiteY7" fmla="*/ 3707643 h 3718879"/>
              <a:gd name="connsiteX8" fmla="*/ 2447 w 6079735"/>
              <a:gd name="connsiteY8" fmla="*/ 2590874 h 3718879"/>
              <a:gd name="connsiteX9" fmla="*/ 431366 w 6079735"/>
              <a:gd name="connsiteY9" fmla="*/ 1183518 h 3718879"/>
              <a:gd name="connsiteX10" fmla="*/ 1060016 w 6079735"/>
              <a:gd name="connsiteY10" fmla="*/ 583443 h 3718879"/>
              <a:gd name="connsiteX0" fmla="*/ 834675 w 6079477"/>
              <a:gd name="connsiteY0" fmla="*/ 273160 h 3718085"/>
              <a:gd name="connsiteX1" fmla="*/ 2564708 w 6079477"/>
              <a:gd name="connsiteY1" fmla="*/ 1624 h 3718085"/>
              <a:gd name="connsiteX2" fmla="*/ 4193483 w 6079477"/>
              <a:gd name="connsiteY2" fmla="*/ 363574 h 3718085"/>
              <a:gd name="connsiteX3" fmla="*/ 5603183 w 6079477"/>
              <a:gd name="connsiteY3" fmla="*/ 58774 h 3718085"/>
              <a:gd name="connsiteX4" fmla="*/ 6079433 w 6079477"/>
              <a:gd name="connsiteY4" fmla="*/ 1611349 h 3718085"/>
              <a:gd name="connsiteX5" fmla="*/ 5584133 w 6079477"/>
              <a:gd name="connsiteY5" fmla="*/ 3649699 h 3718085"/>
              <a:gd name="connsiteX6" fmla="*/ 3288608 w 6079477"/>
              <a:gd name="connsiteY6" fmla="*/ 3192499 h 3718085"/>
              <a:gd name="connsiteX7" fmla="*/ 621608 w 6079477"/>
              <a:gd name="connsiteY7" fmla="*/ 3706849 h 3718085"/>
              <a:gd name="connsiteX8" fmla="*/ 2189 w 6079477"/>
              <a:gd name="connsiteY8" fmla="*/ 2590080 h 3718085"/>
              <a:gd name="connsiteX9" fmla="*/ 431108 w 6079477"/>
              <a:gd name="connsiteY9" fmla="*/ 1182724 h 3718085"/>
              <a:gd name="connsiteX10" fmla="*/ 834675 w 6079477"/>
              <a:gd name="connsiteY10" fmla="*/ 273160 h 3718085"/>
              <a:gd name="connsiteX0" fmla="*/ 834675 w 5881312"/>
              <a:gd name="connsiteY0" fmla="*/ 273160 h 3718085"/>
              <a:gd name="connsiteX1" fmla="*/ 2564708 w 5881312"/>
              <a:gd name="connsiteY1" fmla="*/ 1624 h 3718085"/>
              <a:gd name="connsiteX2" fmla="*/ 4193483 w 5881312"/>
              <a:gd name="connsiteY2" fmla="*/ 363574 h 3718085"/>
              <a:gd name="connsiteX3" fmla="*/ 5603183 w 5881312"/>
              <a:gd name="connsiteY3" fmla="*/ 58774 h 3718085"/>
              <a:gd name="connsiteX4" fmla="*/ 5854350 w 5881312"/>
              <a:gd name="connsiteY4" fmla="*/ 1639484 h 3718085"/>
              <a:gd name="connsiteX5" fmla="*/ 5584133 w 5881312"/>
              <a:gd name="connsiteY5" fmla="*/ 3649699 h 3718085"/>
              <a:gd name="connsiteX6" fmla="*/ 3288608 w 5881312"/>
              <a:gd name="connsiteY6" fmla="*/ 3192499 h 3718085"/>
              <a:gd name="connsiteX7" fmla="*/ 621608 w 5881312"/>
              <a:gd name="connsiteY7" fmla="*/ 3706849 h 3718085"/>
              <a:gd name="connsiteX8" fmla="*/ 2189 w 5881312"/>
              <a:gd name="connsiteY8" fmla="*/ 2590080 h 3718085"/>
              <a:gd name="connsiteX9" fmla="*/ 431108 w 5881312"/>
              <a:gd name="connsiteY9" fmla="*/ 1182724 h 3718085"/>
              <a:gd name="connsiteX10" fmla="*/ 834675 w 5881312"/>
              <a:gd name="connsiteY10" fmla="*/ 273160 h 3718085"/>
              <a:gd name="connsiteX0" fmla="*/ 834675 w 5878426"/>
              <a:gd name="connsiteY0" fmla="*/ 273160 h 3773577"/>
              <a:gd name="connsiteX1" fmla="*/ 2564708 w 5878426"/>
              <a:gd name="connsiteY1" fmla="*/ 1624 h 3773577"/>
              <a:gd name="connsiteX2" fmla="*/ 4193483 w 5878426"/>
              <a:gd name="connsiteY2" fmla="*/ 363574 h 3773577"/>
              <a:gd name="connsiteX3" fmla="*/ 5603183 w 5878426"/>
              <a:gd name="connsiteY3" fmla="*/ 58774 h 3773577"/>
              <a:gd name="connsiteX4" fmla="*/ 5854350 w 5878426"/>
              <a:gd name="connsiteY4" fmla="*/ 1639484 h 3773577"/>
              <a:gd name="connsiteX5" fmla="*/ 5584133 w 5878426"/>
              <a:gd name="connsiteY5" fmla="*/ 3649699 h 3773577"/>
              <a:gd name="connsiteX6" fmla="*/ 3344878 w 5878426"/>
              <a:gd name="connsiteY6" fmla="*/ 3572327 h 3773577"/>
              <a:gd name="connsiteX7" fmla="*/ 621608 w 5878426"/>
              <a:gd name="connsiteY7" fmla="*/ 3706849 h 3773577"/>
              <a:gd name="connsiteX8" fmla="*/ 2189 w 5878426"/>
              <a:gd name="connsiteY8" fmla="*/ 2590080 h 3773577"/>
              <a:gd name="connsiteX9" fmla="*/ 431108 w 5878426"/>
              <a:gd name="connsiteY9" fmla="*/ 1182724 h 3773577"/>
              <a:gd name="connsiteX10" fmla="*/ 834675 w 5878426"/>
              <a:gd name="connsiteY10" fmla="*/ 273160 h 3773577"/>
              <a:gd name="connsiteX0" fmla="*/ 834675 w 5888459"/>
              <a:gd name="connsiteY0" fmla="*/ 273160 h 3773577"/>
              <a:gd name="connsiteX1" fmla="*/ 2564708 w 5888459"/>
              <a:gd name="connsiteY1" fmla="*/ 1624 h 3773577"/>
              <a:gd name="connsiteX2" fmla="*/ 4193483 w 5888459"/>
              <a:gd name="connsiteY2" fmla="*/ 363574 h 3773577"/>
              <a:gd name="connsiteX3" fmla="*/ 5462506 w 5888459"/>
              <a:gd name="connsiteY3" fmla="*/ 480804 h 3773577"/>
              <a:gd name="connsiteX4" fmla="*/ 5854350 w 5888459"/>
              <a:gd name="connsiteY4" fmla="*/ 1639484 h 3773577"/>
              <a:gd name="connsiteX5" fmla="*/ 5584133 w 5888459"/>
              <a:gd name="connsiteY5" fmla="*/ 3649699 h 3773577"/>
              <a:gd name="connsiteX6" fmla="*/ 3344878 w 5888459"/>
              <a:gd name="connsiteY6" fmla="*/ 3572327 h 3773577"/>
              <a:gd name="connsiteX7" fmla="*/ 621608 w 5888459"/>
              <a:gd name="connsiteY7" fmla="*/ 3706849 h 3773577"/>
              <a:gd name="connsiteX8" fmla="*/ 2189 w 5888459"/>
              <a:gd name="connsiteY8" fmla="*/ 2590080 h 3773577"/>
              <a:gd name="connsiteX9" fmla="*/ 431108 w 5888459"/>
              <a:gd name="connsiteY9" fmla="*/ 1182724 h 3773577"/>
              <a:gd name="connsiteX10" fmla="*/ 834675 w 5888459"/>
              <a:gd name="connsiteY10" fmla="*/ 273160 h 3773577"/>
              <a:gd name="connsiteX0" fmla="*/ 834675 w 5888459"/>
              <a:gd name="connsiteY0" fmla="*/ 438327 h 3938744"/>
              <a:gd name="connsiteX1" fmla="*/ 2564708 w 5888459"/>
              <a:gd name="connsiteY1" fmla="*/ 166791 h 3938744"/>
              <a:gd name="connsiteX2" fmla="*/ 4840596 w 5888459"/>
              <a:gd name="connsiteY2" fmla="*/ 22304 h 3938744"/>
              <a:gd name="connsiteX3" fmla="*/ 5462506 w 5888459"/>
              <a:gd name="connsiteY3" fmla="*/ 645971 h 3938744"/>
              <a:gd name="connsiteX4" fmla="*/ 5854350 w 5888459"/>
              <a:gd name="connsiteY4" fmla="*/ 1804651 h 3938744"/>
              <a:gd name="connsiteX5" fmla="*/ 5584133 w 5888459"/>
              <a:gd name="connsiteY5" fmla="*/ 3814866 h 3938744"/>
              <a:gd name="connsiteX6" fmla="*/ 3344878 w 5888459"/>
              <a:gd name="connsiteY6" fmla="*/ 3737494 h 3938744"/>
              <a:gd name="connsiteX7" fmla="*/ 621608 w 5888459"/>
              <a:gd name="connsiteY7" fmla="*/ 3872016 h 3938744"/>
              <a:gd name="connsiteX8" fmla="*/ 2189 w 5888459"/>
              <a:gd name="connsiteY8" fmla="*/ 2755247 h 3938744"/>
              <a:gd name="connsiteX9" fmla="*/ 431108 w 5888459"/>
              <a:gd name="connsiteY9" fmla="*/ 1347891 h 3938744"/>
              <a:gd name="connsiteX10" fmla="*/ 834675 w 5888459"/>
              <a:gd name="connsiteY10" fmla="*/ 438327 h 3938744"/>
              <a:gd name="connsiteX0" fmla="*/ 834675 w 6105394"/>
              <a:gd name="connsiteY0" fmla="*/ 430554 h 3930971"/>
              <a:gd name="connsiteX1" fmla="*/ 2564708 w 6105394"/>
              <a:gd name="connsiteY1" fmla="*/ 159018 h 3930971"/>
              <a:gd name="connsiteX2" fmla="*/ 4840596 w 6105394"/>
              <a:gd name="connsiteY2" fmla="*/ 14531 h 3930971"/>
              <a:gd name="connsiteX3" fmla="*/ 6053349 w 6105394"/>
              <a:gd name="connsiteY3" fmla="*/ 511589 h 3930971"/>
              <a:gd name="connsiteX4" fmla="*/ 5854350 w 6105394"/>
              <a:gd name="connsiteY4" fmla="*/ 1796878 h 3930971"/>
              <a:gd name="connsiteX5" fmla="*/ 5584133 w 6105394"/>
              <a:gd name="connsiteY5" fmla="*/ 3807093 h 3930971"/>
              <a:gd name="connsiteX6" fmla="*/ 3344878 w 6105394"/>
              <a:gd name="connsiteY6" fmla="*/ 3729721 h 3930971"/>
              <a:gd name="connsiteX7" fmla="*/ 621608 w 6105394"/>
              <a:gd name="connsiteY7" fmla="*/ 3864243 h 3930971"/>
              <a:gd name="connsiteX8" fmla="*/ 2189 w 6105394"/>
              <a:gd name="connsiteY8" fmla="*/ 2747474 h 3930971"/>
              <a:gd name="connsiteX9" fmla="*/ 431108 w 6105394"/>
              <a:gd name="connsiteY9" fmla="*/ 1340118 h 3930971"/>
              <a:gd name="connsiteX10" fmla="*/ 834675 w 6105394"/>
              <a:gd name="connsiteY10" fmla="*/ 430554 h 3930971"/>
              <a:gd name="connsiteX0" fmla="*/ 834675 w 6156538"/>
              <a:gd name="connsiteY0" fmla="*/ 430554 h 3928924"/>
              <a:gd name="connsiteX1" fmla="*/ 2564708 w 6156538"/>
              <a:gd name="connsiteY1" fmla="*/ 159018 h 3928924"/>
              <a:gd name="connsiteX2" fmla="*/ 4840596 w 6156538"/>
              <a:gd name="connsiteY2" fmla="*/ 14531 h 3928924"/>
              <a:gd name="connsiteX3" fmla="*/ 6053349 w 6156538"/>
              <a:gd name="connsiteY3" fmla="*/ 511589 h 3928924"/>
              <a:gd name="connsiteX4" fmla="*/ 6037230 w 6156538"/>
              <a:gd name="connsiteY4" fmla="*/ 1825013 h 3928924"/>
              <a:gd name="connsiteX5" fmla="*/ 5584133 w 6156538"/>
              <a:gd name="connsiteY5" fmla="*/ 3807093 h 3928924"/>
              <a:gd name="connsiteX6" fmla="*/ 3344878 w 6156538"/>
              <a:gd name="connsiteY6" fmla="*/ 3729721 h 3928924"/>
              <a:gd name="connsiteX7" fmla="*/ 621608 w 6156538"/>
              <a:gd name="connsiteY7" fmla="*/ 3864243 h 3928924"/>
              <a:gd name="connsiteX8" fmla="*/ 2189 w 6156538"/>
              <a:gd name="connsiteY8" fmla="*/ 2747474 h 3928924"/>
              <a:gd name="connsiteX9" fmla="*/ 431108 w 6156538"/>
              <a:gd name="connsiteY9" fmla="*/ 1340118 h 3928924"/>
              <a:gd name="connsiteX10" fmla="*/ 834675 w 6156538"/>
              <a:gd name="connsiteY10" fmla="*/ 430554 h 3928924"/>
              <a:gd name="connsiteX0" fmla="*/ 834675 w 6041853"/>
              <a:gd name="connsiteY0" fmla="*/ 445608 h 3943978"/>
              <a:gd name="connsiteX1" fmla="*/ 2564708 w 6041853"/>
              <a:gd name="connsiteY1" fmla="*/ 174072 h 3943978"/>
              <a:gd name="connsiteX2" fmla="*/ 4840596 w 6041853"/>
              <a:gd name="connsiteY2" fmla="*/ 29585 h 3943978"/>
              <a:gd name="connsiteX3" fmla="*/ 5757927 w 6041853"/>
              <a:gd name="connsiteY3" fmla="*/ 765794 h 3943978"/>
              <a:gd name="connsiteX4" fmla="*/ 6037230 w 6041853"/>
              <a:gd name="connsiteY4" fmla="*/ 1840067 h 3943978"/>
              <a:gd name="connsiteX5" fmla="*/ 5584133 w 6041853"/>
              <a:gd name="connsiteY5" fmla="*/ 3822147 h 3943978"/>
              <a:gd name="connsiteX6" fmla="*/ 3344878 w 6041853"/>
              <a:gd name="connsiteY6" fmla="*/ 3744775 h 3943978"/>
              <a:gd name="connsiteX7" fmla="*/ 621608 w 6041853"/>
              <a:gd name="connsiteY7" fmla="*/ 3879297 h 3943978"/>
              <a:gd name="connsiteX8" fmla="*/ 2189 w 6041853"/>
              <a:gd name="connsiteY8" fmla="*/ 2762528 h 3943978"/>
              <a:gd name="connsiteX9" fmla="*/ 431108 w 6041853"/>
              <a:gd name="connsiteY9" fmla="*/ 1355172 h 3943978"/>
              <a:gd name="connsiteX10" fmla="*/ 834675 w 6041853"/>
              <a:gd name="connsiteY10" fmla="*/ 445608 h 3943978"/>
              <a:gd name="connsiteX0" fmla="*/ 834675 w 6041853"/>
              <a:gd name="connsiteY0" fmla="*/ 421073 h 3919443"/>
              <a:gd name="connsiteX1" fmla="*/ 2620978 w 6041853"/>
              <a:gd name="connsiteY1" fmla="*/ 416824 h 3919443"/>
              <a:gd name="connsiteX2" fmla="*/ 4840596 w 6041853"/>
              <a:gd name="connsiteY2" fmla="*/ 5050 h 3919443"/>
              <a:gd name="connsiteX3" fmla="*/ 5757927 w 6041853"/>
              <a:gd name="connsiteY3" fmla="*/ 741259 h 3919443"/>
              <a:gd name="connsiteX4" fmla="*/ 6037230 w 6041853"/>
              <a:gd name="connsiteY4" fmla="*/ 1815532 h 3919443"/>
              <a:gd name="connsiteX5" fmla="*/ 5584133 w 6041853"/>
              <a:gd name="connsiteY5" fmla="*/ 3797612 h 3919443"/>
              <a:gd name="connsiteX6" fmla="*/ 3344878 w 6041853"/>
              <a:gd name="connsiteY6" fmla="*/ 3720240 h 3919443"/>
              <a:gd name="connsiteX7" fmla="*/ 621608 w 6041853"/>
              <a:gd name="connsiteY7" fmla="*/ 3854762 h 3919443"/>
              <a:gd name="connsiteX8" fmla="*/ 2189 w 6041853"/>
              <a:gd name="connsiteY8" fmla="*/ 2737993 h 3919443"/>
              <a:gd name="connsiteX9" fmla="*/ 431108 w 6041853"/>
              <a:gd name="connsiteY9" fmla="*/ 1330637 h 3919443"/>
              <a:gd name="connsiteX10" fmla="*/ 834675 w 6041853"/>
              <a:gd name="connsiteY10" fmla="*/ 421073 h 3919443"/>
              <a:gd name="connsiteX0" fmla="*/ 848757 w 6041867"/>
              <a:gd name="connsiteY0" fmla="*/ 26363 h 3932696"/>
              <a:gd name="connsiteX1" fmla="*/ 2620992 w 6041867"/>
              <a:gd name="connsiteY1" fmla="*/ 430077 h 3932696"/>
              <a:gd name="connsiteX2" fmla="*/ 4840610 w 6041867"/>
              <a:gd name="connsiteY2" fmla="*/ 18303 h 3932696"/>
              <a:gd name="connsiteX3" fmla="*/ 5757941 w 6041867"/>
              <a:gd name="connsiteY3" fmla="*/ 754512 h 3932696"/>
              <a:gd name="connsiteX4" fmla="*/ 6037244 w 6041867"/>
              <a:gd name="connsiteY4" fmla="*/ 1828785 h 3932696"/>
              <a:gd name="connsiteX5" fmla="*/ 5584147 w 6041867"/>
              <a:gd name="connsiteY5" fmla="*/ 3810865 h 3932696"/>
              <a:gd name="connsiteX6" fmla="*/ 3344892 w 6041867"/>
              <a:gd name="connsiteY6" fmla="*/ 3733493 h 3932696"/>
              <a:gd name="connsiteX7" fmla="*/ 621622 w 6041867"/>
              <a:gd name="connsiteY7" fmla="*/ 3868015 h 3932696"/>
              <a:gd name="connsiteX8" fmla="*/ 2203 w 6041867"/>
              <a:gd name="connsiteY8" fmla="*/ 2751246 h 3932696"/>
              <a:gd name="connsiteX9" fmla="*/ 431122 w 6041867"/>
              <a:gd name="connsiteY9" fmla="*/ 1343890 h 3932696"/>
              <a:gd name="connsiteX10" fmla="*/ 848757 w 6041867"/>
              <a:gd name="connsiteY10" fmla="*/ 26363 h 3932696"/>
              <a:gd name="connsiteX0" fmla="*/ 848757 w 5832028"/>
              <a:gd name="connsiteY0" fmla="*/ 26363 h 3930650"/>
              <a:gd name="connsiteX1" fmla="*/ 2620992 w 5832028"/>
              <a:gd name="connsiteY1" fmla="*/ 430077 h 3930650"/>
              <a:gd name="connsiteX2" fmla="*/ 4840610 w 5832028"/>
              <a:gd name="connsiteY2" fmla="*/ 18303 h 3930650"/>
              <a:gd name="connsiteX3" fmla="*/ 5757941 w 5832028"/>
              <a:gd name="connsiteY3" fmla="*/ 754512 h 3930650"/>
              <a:gd name="connsiteX4" fmla="*/ 5755890 w 5832028"/>
              <a:gd name="connsiteY4" fmla="*/ 1856920 h 3930650"/>
              <a:gd name="connsiteX5" fmla="*/ 5584147 w 5832028"/>
              <a:gd name="connsiteY5" fmla="*/ 3810865 h 3930650"/>
              <a:gd name="connsiteX6" fmla="*/ 3344892 w 5832028"/>
              <a:gd name="connsiteY6" fmla="*/ 3733493 h 3930650"/>
              <a:gd name="connsiteX7" fmla="*/ 621622 w 5832028"/>
              <a:gd name="connsiteY7" fmla="*/ 3868015 h 3930650"/>
              <a:gd name="connsiteX8" fmla="*/ 2203 w 5832028"/>
              <a:gd name="connsiteY8" fmla="*/ 2751246 h 3930650"/>
              <a:gd name="connsiteX9" fmla="*/ 431122 w 5832028"/>
              <a:gd name="connsiteY9" fmla="*/ 1343890 h 3930650"/>
              <a:gd name="connsiteX10" fmla="*/ 848757 w 5832028"/>
              <a:gd name="connsiteY10" fmla="*/ 26363 h 3930650"/>
              <a:gd name="connsiteX0" fmla="*/ 848757 w 6196336"/>
              <a:gd name="connsiteY0" fmla="*/ 26363 h 3930650"/>
              <a:gd name="connsiteX1" fmla="*/ 2620992 w 6196336"/>
              <a:gd name="connsiteY1" fmla="*/ 430077 h 3930650"/>
              <a:gd name="connsiteX2" fmla="*/ 4840610 w 6196336"/>
              <a:gd name="connsiteY2" fmla="*/ 18303 h 3930650"/>
              <a:gd name="connsiteX3" fmla="*/ 6165904 w 6196336"/>
              <a:gd name="connsiteY3" fmla="*/ 599768 h 3930650"/>
              <a:gd name="connsiteX4" fmla="*/ 5755890 w 6196336"/>
              <a:gd name="connsiteY4" fmla="*/ 1856920 h 3930650"/>
              <a:gd name="connsiteX5" fmla="*/ 5584147 w 6196336"/>
              <a:gd name="connsiteY5" fmla="*/ 3810865 h 3930650"/>
              <a:gd name="connsiteX6" fmla="*/ 3344892 w 6196336"/>
              <a:gd name="connsiteY6" fmla="*/ 3733493 h 3930650"/>
              <a:gd name="connsiteX7" fmla="*/ 621622 w 6196336"/>
              <a:gd name="connsiteY7" fmla="*/ 3868015 h 3930650"/>
              <a:gd name="connsiteX8" fmla="*/ 2203 w 6196336"/>
              <a:gd name="connsiteY8" fmla="*/ 2751246 h 3930650"/>
              <a:gd name="connsiteX9" fmla="*/ 431122 w 6196336"/>
              <a:gd name="connsiteY9" fmla="*/ 1343890 h 3930650"/>
              <a:gd name="connsiteX10" fmla="*/ 848757 w 6196336"/>
              <a:gd name="connsiteY10" fmla="*/ 26363 h 393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96336" h="3930650">
                <a:moveTo>
                  <a:pt x="848757" y="26363"/>
                </a:moveTo>
                <a:cubicBezTo>
                  <a:pt x="1213735" y="-125939"/>
                  <a:pt x="1955683" y="431420"/>
                  <a:pt x="2620992" y="430077"/>
                </a:cubicBezTo>
                <a:cubicBezTo>
                  <a:pt x="3286301" y="428734"/>
                  <a:pt x="4249791" y="-9979"/>
                  <a:pt x="4840610" y="18303"/>
                </a:cubicBezTo>
                <a:cubicBezTo>
                  <a:pt x="5431429" y="46585"/>
                  <a:pt x="6013357" y="293332"/>
                  <a:pt x="6165904" y="599768"/>
                </a:cubicBezTo>
                <a:cubicBezTo>
                  <a:pt x="6318451" y="906204"/>
                  <a:pt x="5852850" y="1321737"/>
                  <a:pt x="5755890" y="1856920"/>
                </a:cubicBezTo>
                <a:cubicBezTo>
                  <a:pt x="5658930" y="2392103"/>
                  <a:pt x="5985980" y="3498103"/>
                  <a:pt x="5584147" y="3810865"/>
                </a:cubicBezTo>
                <a:cubicBezTo>
                  <a:pt x="5182314" y="4123627"/>
                  <a:pt x="4171979" y="3723968"/>
                  <a:pt x="3344892" y="3733493"/>
                </a:cubicBezTo>
                <a:cubicBezTo>
                  <a:pt x="2517805" y="3743018"/>
                  <a:pt x="1178737" y="4031723"/>
                  <a:pt x="621622" y="3868015"/>
                </a:cubicBezTo>
                <a:cubicBezTo>
                  <a:pt x="64507" y="3704307"/>
                  <a:pt x="33953" y="3171934"/>
                  <a:pt x="2203" y="2751246"/>
                </a:cubicBezTo>
                <a:cubicBezTo>
                  <a:pt x="-29547" y="2330559"/>
                  <a:pt x="290030" y="1798037"/>
                  <a:pt x="431122" y="1343890"/>
                </a:cubicBezTo>
                <a:cubicBezTo>
                  <a:pt x="572214" y="889743"/>
                  <a:pt x="483779" y="178665"/>
                  <a:pt x="848757" y="26363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140000" y="5580000"/>
            <a:ext cx="360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Feature Space</a:t>
            </a:r>
            <a:endParaRPr lang="zh-CN" altLang="en-US" sz="36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392000" y="2353648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19" name="椭圆 18"/>
          <p:cNvSpPr/>
          <p:nvPr/>
        </p:nvSpPr>
        <p:spPr>
          <a:xfrm>
            <a:off x="6705600" y="4720573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22" name="椭圆 21"/>
          <p:cNvSpPr/>
          <p:nvPr/>
        </p:nvSpPr>
        <p:spPr>
          <a:xfrm>
            <a:off x="7696200" y="3041400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25" name="椭圆 24"/>
          <p:cNvSpPr/>
          <p:nvPr/>
        </p:nvSpPr>
        <p:spPr>
          <a:xfrm>
            <a:off x="4311692" y="4965010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38" name="椭圆 37"/>
          <p:cNvSpPr/>
          <p:nvPr/>
        </p:nvSpPr>
        <p:spPr>
          <a:xfrm>
            <a:off x="4210490" y="3416238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049154" y="2373385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839800" y="33738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7260000" y="41169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669283" y="2359824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3688199" y="2885785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  <p:sp>
        <p:nvSpPr>
          <p:cNvPr id="54" name="椭圆 53"/>
          <p:cNvSpPr/>
          <p:nvPr/>
        </p:nvSpPr>
        <p:spPr>
          <a:xfrm>
            <a:off x="4921111" y="2766067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  <p:sp>
        <p:nvSpPr>
          <p:cNvPr id="55" name="椭圆 54"/>
          <p:cNvSpPr/>
          <p:nvPr/>
        </p:nvSpPr>
        <p:spPr>
          <a:xfrm>
            <a:off x="5659426" y="4785010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  <p:sp>
        <p:nvSpPr>
          <p:cNvPr id="56" name="椭圆 55"/>
          <p:cNvSpPr/>
          <p:nvPr/>
        </p:nvSpPr>
        <p:spPr>
          <a:xfrm>
            <a:off x="7093694" y="2013385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  <p:sp>
        <p:nvSpPr>
          <p:cNvPr id="57" name="椭圆 56"/>
          <p:cNvSpPr/>
          <p:nvPr/>
        </p:nvSpPr>
        <p:spPr>
          <a:xfrm>
            <a:off x="6524290" y="3871362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  <p:sp>
        <p:nvSpPr>
          <p:cNvPr id="62" name="椭圆 61"/>
          <p:cNvSpPr/>
          <p:nvPr/>
        </p:nvSpPr>
        <p:spPr>
          <a:xfrm>
            <a:off x="4463431" y="3793215"/>
            <a:ext cx="360000" cy="36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7036815" y="2955541"/>
            <a:ext cx="360000" cy="36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5313861" y="4153215"/>
            <a:ext cx="360000" cy="36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3169650" y="4063775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cxnSp>
        <p:nvCxnSpPr>
          <p:cNvPr id="9" name="直接连接符 8"/>
          <p:cNvCxnSpPr>
            <a:stCxn id="62" idx="4"/>
            <a:endCxn id="25" idx="0"/>
          </p:cNvCxnSpPr>
          <p:nvPr/>
        </p:nvCxnSpPr>
        <p:spPr>
          <a:xfrm flipH="1">
            <a:off x="4491692" y="4153215"/>
            <a:ext cx="151739" cy="81179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>
            <a:stCxn id="62" idx="1"/>
            <a:endCxn id="38" idx="4"/>
          </p:cNvCxnSpPr>
          <p:nvPr/>
        </p:nvCxnSpPr>
        <p:spPr>
          <a:xfrm flipH="1" flipV="1">
            <a:off x="4390490" y="3776238"/>
            <a:ext cx="125662" cy="69698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>
            <a:stCxn id="62" idx="0"/>
            <a:endCxn id="54" idx="3"/>
          </p:cNvCxnSpPr>
          <p:nvPr/>
        </p:nvCxnSpPr>
        <p:spPr>
          <a:xfrm flipV="1">
            <a:off x="4643431" y="3073346"/>
            <a:ext cx="330401" cy="71986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stCxn id="64" idx="3"/>
            <a:endCxn id="25" idx="7"/>
          </p:cNvCxnSpPr>
          <p:nvPr/>
        </p:nvCxnSpPr>
        <p:spPr>
          <a:xfrm flipH="1">
            <a:off x="4618971" y="4460494"/>
            <a:ext cx="747611" cy="55723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stCxn id="64" idx="7"/>
            <a:endCxn id="41" idx="3"/>
          </p:cNvCxnSpPr>
          <p:nvPr/>
        </p:nvCxnSpPr>
        <p:spPr>
          <a:xfrm flipV="1">
            <a:off x="5621140" y="3681079"/>
            <a:ext cx="271381" cy="524857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stCxn id="55" idx="1"/>
            <a:endCxn id="64" idx="4"/>
          </p:cNvCxnSpPr>
          <p:nvPr/>
        </p:nvCxnSpPr>
        <p:spPr>
          <a:xfrm flipH="1" flipV="1">
            <a:off x="5493861" y="4513215"/>
            <a:ext cx="218286" cy="32451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63" idx="6"/>
            <a:endCxn id="22" idx="2"/>
          </p:cNvCxnSpPr>
          <p:nvPr/>
        </p:nvCxnSpPr>
        <p:spPr>
          <a:xfrm>
            <a:off x="7396815" y="3135541"/>
            <a:ext cx="299385" cy="8585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stCxn id="63" idx="7"/>
            <a:endCxn id="43" idx="3"/>
          </p:cNvCxnSpPr>
          <p:nvPr/>
        </p:nvCxnSpPr>
        <p:spPr>
          <a:xfrm flipV="1">
            <a:off x="7344094" y="2667103"/>
            <a:ext cx="377910" cy="341159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63" idx="0"/>
            <a:endCxn id="56" idx="4"/>
          </p:cNvCxnSpPr>
          <p:nvPr/>
        </p:nvCxnSpPr>
        <p:spPr>
          <a:xfrm flipV="1">
            <a:off x="7216815" y="2373385"/>
            <a:ext cx="56879" cy="58215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108000" y="1980000"/>
                <a:ext cx="1152000" cy="108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" y="1980000"/>
                <a:ext cx="1152000" cy="1080000"/>
              </a:xfrm>
              <a:prstGeom prst="rect">
                <a:avLst/>
              </a:prstGeom>
              <a:blipFill rotWithShape="0">
                <a:blip r:embed="rId3"/>
                <a:stretch>
                  <a:fillRect l="-17460" t="-14689" r="-164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矩形 71"/>
              <p:cNvSpPr/>
              <p:nvPr/>
            </p:nvSpPr>
            <p:spPr>
              <a:xfrm>
                <a:off x="108000" y="3420000"/>
                <a:ext cx="1152000" cy="108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矩形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" y="3420000"/>
                <a:ext cx="1152000" cy="1080000"/>
              </a:xfrm>
              <a:prstGeom prst="rect">
                <a:avLst/>
              </a:prstGeom>
              <a:blipFill rotWithShape="0">
                <a:blip r:embed="rId4"/>
                <a:stretch>
                  <a:fillRect l="-17460" t="-14124" r="-164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/>
              <p:cNvSpPr/>
              <p:nvPr/>
            </p:nvSpPr>
            <p:spPr>
              <a:xfrm>
                <a:off x="108000" y="4858731"/>
                <a:ext cx="1152000" cy="108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矩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" y="4858731"/>
                <a:ext cx="1152000" cy="1080000"/>
              </a:xfrm>
              <a:prstGeom prst="rect">
                <a:avLst/>
              </a:prstGeom>
              <a:blipFill rotWithShape="0">
                <a:blip r:embed="rId5"/>
                <a:stretch>
                  <a:fillRect l="-17460" t="-14124" r="-164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接连接符 36"/>
          <p:cNvCxnSpPr/>
          <p:nvPr/>
        </p:nvCxnSpPr>
        <p:spPr>
          <a:xfrm>
            <a:off x="1260000" y="2160000"/>
            <a:ext cx="9720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1260000" y="1800000"/>
            <a:ext cx="0" cy="4320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1260000" y="2520000"/>
            <a:ext cx="10800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1260000" y="2880000"/>
            <a:ext cx="5760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1260000" y="3600000"/>
            <a:ext cx="180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1260000" y="3960000"/>
            <a:ext cx="756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1260000" y="4320000"/>
            <a:ext cx="612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1260000" y="5040000"/>
            <a:ext cx="936000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1260000" y="5400000"/>
            <a:ext cx="540000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1260000" y="5760000"/>
            <a:ext cx="684000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矩形 64"/>
              <p:cNvSpPr/>
              <p:nvPr/>
            </p:nvSpPr>
            <p:spPr>
              <a:xfrm>
                <a:off x="2160000" y="2340000"/>
                <a:ext cx="90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Rank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zh-CN" alt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矩形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0" y="2340000"/>
                <a:ext cx="900000" cy="360000"/>
              </a:xfrm>
              <a:prstGeom prst="rect">
                <a:avLst/>
              </a:prstGeom>
              <a:blipFill rotWithShape="0">
                <a:blip r:embed="rId6"/>
                <a:stretch>
                  <a:fillRect l="-20270" t="-27119" r="-10811" b="-525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 65"/>
              <p:cNvSpPr/>
              <p:nvPr/>
            </p:nvSpPr>
            <p:spPr>
              <a:xfrm>
                <a:off x="1800000" y="3780000"/>
                <a:ext cx="90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Rank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zh-CN" alt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矩形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3780000"/>
                <a:ext cx="900000" cy="360000"/>
              </a:xfrm>
              <a:prstGeom prst="rect">
                <a:avLst/>
              </a:prstGeom>
              <a:blipFill rotWithShape="0">
                <a:blip r:embed="rId7"/>
                <a:stretch>
                  <a:fillRect l="-20270" t="-27119" r="-10811" b="-525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 69"/>
              <p:cNvSpPr/>
              <p:nvPr/>
            </p:nvSpPr>
            <p:spPr>
              <a:xfrm>
                <a:off x="1980000" y="5220936"/>
                <a:ext cx="900000" cy="3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Rank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zh-CN" alt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矩形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000" y="5220936"/>
                <a:ext cx="900000" cy="360000"/>
              </a:xfrm>
              <a:prstGeom prst="rect">
                <a:avLst/>
              </a:prstGeom>
              <a:blipFill rotWithShape="0">
                <a:blip r:embed="rId8"/>
                <a:stretch>
                  <a:fillRect l="-21088" t="-26667" r="-10884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矩形 73"/>
          <p:cNvSpPr/>
          <p:nvPr/>
        </p:nvSpPr>
        <p:spPr>
          <a:xfrm>
            <a:off x="900000" y="1260000"/>
            <a:ext cx="180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2400" dirty="0" smtClean="0">
                <a:solidFill>
                  <a:srgbClr val="7030A0"/>
                </a:solidFill>
                <a:latin typeface="Baskerville Old Face" panose="02020602080505020303" pitchFamily="18" charset="0"/>
              </a:rPr>
              <a:t>Classification?</a:t>
            </a:r>
            <a:endParaRPr lang="zh-CN" altLang="en-US" sz="2400" dirty="0">
              <a:solidFill>
                <a:srgbClr val="7030A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900000" y="1260000"/>
            <a:ext cx="180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2400" dirty="0" smtClean="0">
                <a:solidFill>
                  <a:srgbClr val="7030A0"/>
                </a:solidFill>
                <a:latin typeface="Baskerville Old Face" panose="02020602080505020303" pitchFamily="18" charset="0"/>
              </a:rPr>
              <a:t>Retrieval?</a:t>
            </a:r>
            <a:endParaRPr lang="zh-CN" altLang="en-US" sz="2400" dirty="0">
              <a:solidFill>
                <a:srgbClr val="7030A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五角星 7"/>
          <p:cNvSpPr/>
          <p:nvPr/>
        </p:nvSpPr>
        <p:spPr>
          <a:xfrm rot="-1080000">
            <a:off x="1800000" y="3509865"/>
            <a:ext cx="720000" cy="72000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8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000" cy="1440000"/>
          </a:xfrm>
          <a:prstGeom prst="rect">
            <a:avLst/>
          </a:prstGeom>
        </p:spPr>
      </p:pic>
      <p:pic>
        <p:nvPicPr>
          <p:cNvPr id="59" name="Picture 53" descr="cs-utsa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04000" y="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819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35" presetClass="emph" presetSubtype="0" repeatCount="200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2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91" grpId="0" animBg="1"/>
      <p:bldP spid="91" grpId="1" animBg="1"/>
      <p:bldP spid="92" grpId="0" animBg="1"/>
      <p:bldP spid="63" grpId="0" animBg="1"/>
      <p:bldP spid="64" grpId="0" animBg="1"/>
      <p:bldP spid="34" grpId="0"/>
      <p:bldP spid="72" grpId="0"/>
      <p:bldP spid="72" grpId="1"/>
      <p:bldP spid="73" grpId="0"/>
      <p:bldP spid="65" grpId="0"/>
      <p:bldP spid="66" grpId="0"/>
      <p:bldP spid="70" grpId="0"/>
      <p:bldP spid="74" grpId="0"/>
      <p:bldP spid="74" grpId="1"/>
      <p:bldP spid="75" grpId="0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 Classification and Retrieval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BoVW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 and Motivation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ONE Algorithm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000" cy="1440000"/>
          </a:xfrm>
          <a:prstGeom prst="rect">
            <a:avLst/>
          </a:prstGeom>
        </p:spPr>
      </p:pic>
      <p:pic>
        <p:nvPicPr>
          <p:cNvPr id="8" name="Picture 53" descr="cs-utsa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4000" y="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27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"/>
    </mc:Choice>
    <mc:Fallback xmlns="">
      <p:transition spd="slow" advTm="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is the Benefit?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ICMR 2015, Shanghai, China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44000"/>
            <a:ext cx="1944000" cy="2592000"/>
          </a:xfrm>
          <a:prstGeom prst="rect">
            <a:avLst/>
          </a:prstGeom>
        </p:spPr>
      </p:pic>
      <p:sp>
        <p:nvSpPr>
          <p:cNvPr id="58" name="矩形 57"/>
          <p:cNvSpPr/>
          <p:nvPr/>
        </p:nvSpPr>
        <p:spPr>
          <a:xfrm>
            <a:off x="1295400" y="1944000"/>
            <a:ext cx="1944000" cy="259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1619400" y="4536000"/>
            <a:ext cx="1620000" cy="2160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 scene</a:t>
            </a:r>
            <a:endParaRPr lang="zh-CN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770600" y="2008800"/>
            <a:ext cx="1296000" cy="64800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1986600" y="2656800"/>
            <a:ext cx="1080000" cy="216000"/>
          </a:xfrm>
          <a:prstGeom prst="rect">
            <a:avLst/>
          </a:prstGeom>
          <a:solidFill>
            <a:srgbClr val="002060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mountain</a:t>
            </a:r>
            <a:endParaRPr lang="zh-CN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835400" y="3045600"/>
            <a:ext cx="1080000" cy="64800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2094600" y="3693600"/>
            <a:ext cx="820800" cy="216000"/>
          </a:xfrm>
          <a:prstGeom prst="rect">
            <a:avLst/>
          </a:prstGeom>
          <a:solidFill>
            <a:srgbClr val="7030A0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terrace</a:t>
            </a:r>
            <a:endParaRPr lang="zh-CN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矩形 60"/>
          <p:cNvSpPr/>
          <p:nvPr/>
        </p:nvSpPr>
        <p:spPr>
          <a:xfrm>
            <a:off x="3455400" y="3024000"/>
            <a:ext cx="4536000" cy="86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1"/>
          <p:cNvSpPr/>
          <p:nvPr/>
        </p:nvSpPr>
        <p:spPr>
          <a:xfrm>
            <a:off x="3455400" y="2808000"/>
            <a:ext cx="2592000" cy="216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Search by “</a:t>
            </a:r>
            <a:r>
              <a:rPr lang="en-US" altLang="zh-CN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mountain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" name="图片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00" y="3067200"/>
            <a:ext cx="1036800" cy="777600"/>
          </a:xfrm>
          <a:prstGeom prst="rect">
            <a:avLst/>
          </a:prstGeom>
        </p:spPr>
      </p:pic>
      <p:pic>
        <p:nvPicPr>
          <p:cNvPr id="67" name="图片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99" y="3067200"/>
            <a:ext cx="583200" cy="777600"/>
          </a:xfrm>
          <a:prstGeom prst="rect">
            <a:avLst/>
          </a:prstGeom>
        </p:spPr>
      </p:pic>
      <p:pic>
        <p:nvPicPr>
          <p:cNvPr id="68" name="图片 7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00" y="3067200"/>
            <a:ext cx="583200" cy="777600"/>
          </a:xfrm>
          <a:prstGeom prst="rect">
            <a:avLst/>
          </a:prstGeom>
        </p:spPr>
      </p:pic>
      <p:pic>
        <p:nvPicPr>
          <p:cNvPr id="69" name="图片 7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067200"/>
            <a:ext cx="1036800" cy="777600"/>
          </a:xfrm>
          <a:prstGeom prst="rect">
            <a:avLst/>
          </a:prstGeom>
        </p:spPr>
      </p:pic>
      <p:pic>
        <p:nvPicPr>
          <p:cNvPr id="70" name="图片 8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00" y="3067200"/>
            <a:ext cx="583200" cy="777600"/>
          </a:xfrm>
          <a:prstGeom prst="rect">
            <a:avLst/>
          </a:prstGeom>
        </p:spPr>
      </p:pic>
      <p:sp>
        <p:nvSpPr>
          <p:cNvPr id="71" name="矩形 58"/>
          <p:cNvSpPr/>
          <p:nvPr/>
        </p:nvSpPr>
        <p:spPr>
          <a:xfrm>
            <a:off x="3455400" y="1836000"/>
            <a:ext cx="4536000" cy="86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59"/>
          <p:cNvSpPr/>
          <p:nvPr/>
        </p:nvSpPr>
        <p:spPr>
          <a:xfrm>
            <a:off x="3455400" y="1620000"/>
            <a:ext cx="3024000" cy="216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Search by “</a:t>
            </a:r>
            <a:r>
              <a:rPr lang="en-US" altLang="zh-CN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scene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" name="图片 6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00" y="1879200"/>
            <a:ext cx="583200" cy="777600"/>
          </a:xfrm>
          <a:prstGeom prst="rect">
            <a:avLst/>
          </a:prstGeom>
        </p:spPr>
      </p:pic>
      <p:pic>
        <p:nvPicPr>
          <p:cNvPr id="74" name="图片 6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600" y="1879200"/>
            <a:ext cx="583200" cy="777600"/>
          </a:xfrm>
          <a:prstGeom prst="rect">
            <a:avLst/>
          </a:prstGeom>
        </p:spPr>
      </p:pic>
      <p:pic>
        <p:nvPicPr>
          <p:cNvPr id="75" name="图片 6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00" y="1879200"/>
            <a:ext cx="1036800" cy="777600"/>
          </a:xfrm>
          <a:prstGeom prst="rect">
            <a:avLst/>
          </a:prstGeom>
        </p:spPr>
      </p:pic>
      <p:pic>
        <p:nvPicPr>
          <p:cNvPr id="76" name="图片 6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00" y="1879200"/>
            <a:ext cx="583200" cy="777600"/>
          </a:xfrm>
          <a:prstGeom prst="rect">
            <a:avLst/>
          </a:prstGeom>
        </p:spPr>
      </p:pic>
      <p:pic>
        <p:nvPicPr>
          <p:cNvPr id="77" name="图片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879200"/>
            <a:ext cx="1036800" cy="777600"/>
          </a:xfrm>
          <a:prstGeom prst="rect">
            <a:avLst/>
          </a:prstGeom>
        </p:spPr>
      </p:pic>
      <p:sp>
        <p:nvSpPr>
          <p:cNvPr id="78" name="矩形 62"/>
          <p:cNvSpPr/>
          <p:nvPr/>
        </p:nvSpPr>
        <p:spPr>
          <a:xfrm>
            <a:off x="3455400" y="4212000"/>
            <a:ext cx="4536000" cy="86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63"/>
          <p:cNvSpPr/>
          <p:nvPr/>
        </p:nvSpPr>
        <p:spPr>
          <a:xfrm>
            <a:off x="3455400" y="3996000"/>
            <a:ext cx="2268000" cy="216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Search by “</a:t>
            </a:r>
            <a:r>
              <a:rPr lang="en-US" altLang="zh-CN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terrace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" name="图片 7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00" y="4255200"/>
            <a:ext cx="583200" cy="777600"/>
          </a:xfrm>
          <a:prstGeom prst="rect">
            <a:avLst/>
          </a:prstGeom>
        </p:spPr>
      </p:pic>
      <p:pic>
        <p:nvPicPr>
          <p:cNvPr id="81" name="图片 7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00" y="4255200"/>
            <a:ext cx="1036800" cy="777600"/>
          </a:xfrm>
          <a:prstGeom prst="rect">
            <a:avLst/>
          </a:prstGeom>
        </p:spPr>
      </p:pic>
      <p:pic>
        <p:nvPicPr>
          <p:cNvPr id="82" name="图片 7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99" y="4255200"/>
            <a:ext cx="1036800" cy="777600"/>
          </a:xfrm>
          <a:prstGeom prst="rect">
            <a:avLst/>
          </a:prstGeom>
        </p:spPr>
      </p:pic>
      <p:pic>
        <p:nvPicPr>
          <p:cNvPr id="83" name="图片 7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99" y="4255200"/>
            <a:ext cx="583200" cy="777600"/>
          </a:xfrm>
          <a:prstGeom prst="rect">
            <a:avLst/>
          </a:prstGeom>
        </p:spPr>
      </p:pic>
      <p:pic>
        <p:nvPicPr>
          <p:cNvPr id="84" name="图片 7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2" y="4255200"/>
            <a:ext cx="583200" cy="777600"/>
          </a:xfrm>
          <a:prstGeom prst="rect">
            <a:avLst/>
          </a:prstGeom>
        </p:spPr>
      </p:pic>
      <p:sp>
        <p:nvSpPr>
          <p:cNvPr id="85" name="Rectangle 79"/>
          <p:cNvSpPr/>
          <p:nvPr/>
        </p:nvSpPr>
        <p:spPr>
          <a:xfrm>
            <a:off x="1295400" y="1512000"/>
            <a:ext cx="1944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ooper Black" panose="0208090404030B020404" pitchFamily="18" charset="0"/>
                <a:ea typeface="Ebrima" panose="02000000000000000000" pitchFamily="2" charset="0"/>
                <a:cs typeface="David" panose="020E0502060401010101" pitchFamily="34" charset="-79"/>
              </a:rPr>
              <a:t>QUERY</a:t>
            </a:r>
            <a:endParaRPr lang="en-US" sz="3200" b="1" dirty="0">
              <a:solidFill>
                <a:schemeClr val="tx1"/>
              </a:solidFill>
              <a:latin typeface="Cooper Black" panose="0208090404030B020404" pitchFamily="18" charset="0"/>
              <a:ea typeface="Ebrima" panose="02000000000000000000" pitchFamily="2" charset="0"/>
              <a:cs typeface="David" panose="020E0502060401010101" pitchFamily="34" charset="-79"/>
            </a:endParaRPr>
          </a:p>
        </p:txBody>
      </p:sp>
      <p:sp>
        <p:nvSpPr>
          <p:cNvPr id="86" name="Oval 80"/>
          <p:cNvSpPr/>
          <p:nvPr/>
        </p:nvSpPr>
        <p:spPr>
          <a:xfrm>
            <a:off x="4945800" y="1879200"/>
            <a:ext cx="324000" cy="324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Impact" panose="020B0806030902050204" pitchFamily="34" charset="0"/>
              </a:rPr>
              <a:t>TP</a:t>
            </a:r>
            <a:endParaRPr lang="en-US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87" name="Oval 81"/>
          <p:cNvSpPr/>
          <p:nvPr/>
        </p:nvSpPr>
        <p:spPr>
          <a:xfrm>
            <a:off x="6781800" y="1879200"/>
            <a:ext cx="324000" cy="324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Impact" panose="020B0806030902050204" pitchFamily="34" charset="0"/>
              </a:rPr>
              <a:t>TP</a:t>
            </a:r>
            <a:endParaRPr lang="en-US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88" name="Oval 82"/>
          <p:cNvSpPr/>
          <p:nvPr/>
        </p:nvSpPr>
        <p:spPr>
          <a:xfrm>
            <a:off x="3563400" y="3067200"/>
            <a:ext cx="324000" cy="324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Impact" panose="020B0806030902050204" pitchFamily="34" charset="0"/>
              </a:rPr>
              <a:t>TP</a:t>
            </a:r>
            <a:endParaRPr lang="en-US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89" name="Oval 83"/>
          <p:cNvSpPr/>
          <p:nvPr/>
        </p:nvSpPr>
        <p:spPr>
          <a:xfrm>
            <a:off x="3563400" y="4255200"/>
            <a:ext cx="324000" cy="324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Impact" panose="020B0806030902050204" pitchFamily="34" charset="0"/>
              </a:rPr>
              <a:t>TP</a:t>
            </a:r>
            <a:endParaRPr lang="en-US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90" name="Oval 84"/>
          <p:cNvSpPr/>
          <p:nvPr/>
        </p:nvSpPr>
        <p:spPr>
          <a:xfrm>
            <a:off x="4254600" y="4255200"/>
            <a:ext cx="324000" cy="324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Impact" panose="020B0806030902050204" pitchFamily="34" charset="0"/>
              </a:rPr>
              <a:t>TP</a:t>
            </a:r>
            <a:endParaRPr lang="en-US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91" name="Oval 85"/>
          <p:cNvSpPr/>
          <p:nvPr/>
        </p:nvSpPr>
        <p:spPr>
          <a:xfrm>
            <a:off x="6090599" y="4255200"/>
            <a:ext cx="324000" cy="324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Impact" panose="020B0806030902050204" pitchFamily="34" charset="0"/>
              </a:rPr>
              <a:t>TP</a:t>
            </a:r>
            <a:endParaRPr lang="en-US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93" name="矩形 64"/>
          <p:cNvSpPr/>
          <p:nvPr/>
        </p:nvSpPr>
        <p:spPr>
          <a:xfrm>
            <a:off x="1295400" y="5292000"/>
            <a:ext cx="6696000" cy="86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矩形 65"/>
          <p:cNvSpPr/>
          <p:nvPr/>
        </p:nvSpPr>
        <p:spPr>
          <a:xfrm>
            <a:off x="1295400" y="5076000"/>
            <a:ext cx="1728000" cy="216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Fused Results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5" name="图片 8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00" y="5335200"/>
            <a:ext cx="1036800" cy="777600"/>
          </a:xfrm>
          <a:prstGeom prst="rect">
            <a:avLst/>
          </a:prstGeom>
        </p:spPr>
      </p:pic>
      <p:pic>
        <p:nvPicPr>
          <p:cNvPr id="96" name="图片 8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200" y="5335200"/>
            <a:ext cx="583200" cy="777600"/>
          </a:xfrm>
          <a:prstGeom prst="rect">
            <a:avLst/>
          </a:prstGeom>
        </p:spPr>
      </p:pic>
      <p:pic>
        <p:nvPicPr>
          <p:cNvPr id="97" name="图片 8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00" y="5335200"/>
            <a:ext cx="1036800" cy="777600"/>
          </a:xfrm>
          <a:prstGeom prst="rect">
            <a:avLst/>
          </a:prstGeom>
        </p:spPr>
      </p:pic>
      <p:pic>
        <p:nvPicPr>
          <p:cNvPr id="98" name="图片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200" y="5335200"/>
            <a:ext cx="583200" cy="777600"/>
          </a:xfrm>
          <a:prstGeom prst="rect">
            <a:avLst/>
          </a:prstGeom>
        </p:spPr>
      </p:pic>
      <p:pic>
        <p:nvPicPr>
          <p:cNvPr id="99" name="图片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00" y="5335200"/>
            <a:ext cx="1036800" cy="777600"/>
          </a:xfrm>
          <a:prstGeom prst="rect">
            <a:avLst/>
          </a:prstGeom>
        </p:spPr>
      </p:pic>
      <p:pic>
        <p:nvPicPr>
          <p:cNvPr id="100" name="图片 8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00" y="5335200"/>
            <a:ext cx="1036800" cy="777600"/>
          </a:xfrm>
          <a:prstGeom prst="rect">
            <a:avLst/>
          </a:prstGeom>
        </p:spPr>
      </p:pic>
      <p:sp>
        <p:nvSpPr>
          <p:cNvPr id="101" name="Oval 95"/>
          <p:cNvSpPr/>
          <p:nvPr/>
        </p:nvSpPr>
        <p:spPr>
          <a:xfrm>
            <a:off x="1403400" y="5335200"/>
            <a:ext cx="324000" cy="324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Impact" panose="020B0806030902050204" pitchFamily="34" charset="0"/>
              </a:rPr>
              <a:t>TP</a:t>
            </a:r>
            <a:endParaRPr lang="en-US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02" name="Oval 96"/>
          <p:cNvSpPr/>
          <p:nvPr/>
        </p:nvSpPr>
        <p:spPr>
          <a:xfrm>
            <a:off x="2548240" y="5335200"/>
            <a:ext cx="324000" cy="324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Impact" panose="020B0806030902050204" pitchFamily="34" charset="0"/>
              </a:rPr>
              <a:t>TP</a:t>
            </a:r>
            <a:endParaRPr lang="en-US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03" name="Oval 97"/>
          <p:cNvSpPr/>
          <p:nvPr/>
        </p:nvSpPr>
        <p:spPr>
          <a:xfrm>
            <a:off x="3239400" y="5335200"/>
            <a:ext cx="324000" cy="324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Impact" panose="020B0806030902050204" pitchFamily="34" charset="0"/>
              </a:rPr>
              <a:t>TP</a:t>
            </a:r>
            <a:endParaRPr lang="en-US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04" name="Oval 98"/>
          <p:cNvSpPr/>
          <p:nvPr/>
        </p:nvSpPr>
        <p:spPr>
          <a:xfrm>
            <a:off x="5075400" y="5335200"/>
            <a:ext cx="324000" cy="324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Impact" panose="020B0806030902050204" pitchFamily="34" charset="0"/>
              </a:rPr>
              <a:t>TP</a:t>
            </a:r>
            <a:endParaRPr lang="en-US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05" name="Oval 99"/>
          <p:cNvSpPr/>
          <p:nvPr/>
        </p:nvSpPr>
        <p:spPr>
          <a:xfrm>
            <a:off x="6912292" y="5335200"/>
            <a:ext cx="324000" cy="324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Impact" panose="020B0806030902050204" pitchFamily="34" charset="0"/>
              </a:rPr>
              <a:t>TP</a:t>
            </a:r>
            <a:endParaRPr lang="en-US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06" name="图片 7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20" y="5335200"/>
            <a:ext cx="583200" cy="777600"/>
          </a:xfrm>
          <a:prstGeom prst="rect">
            <a:avLst/>
          </a:prstGeom>
        </p:spPr>
      </p:pic>
      <p:pic>
        <p:nvPicPr>
          <p:cNvPr id="55" name="Pictur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000" cy="1440000"/>
          </a:xfrm>
          <a:prstGeom prst="rect">
            <a:avLst/>
          </a:prstGeom>
        </p:spPr>
      </p:pic>
      <p:pic>
        <p:nvPicPr>
          <p:cNvPr id="56" name="Picture 53" descr="cs-utsa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704000" y="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339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5" grpId="0" animBg="1"/>
      <p:bldP spid="71" grpId="0" animBg="1"/>
      <p:bldP spid="72" grpId="0" animBg="1"/>
      <p:bldP spid="78" grpId="0" animBg="1"/>
      <p:bldP spid="79" grpId="0" animBg="1"/>
      <p:bldP spid="85" grpId="0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3" grpId="0" animBg="1"/>
      <p:bldP spid="94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Definition of Object Proposals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1800000"/>
            <a:ext cx="2700000" cy="360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80000" y="1260000"/>
            <a:ext cx="270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Manual</a:t>
            </a:r>
            <a:r>
              <a:rPr lang="en-US" altLang="zh-CN" sz="24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Definition</a:t>
            </a:r>
            <a:endParaRPr lang="zh-CN" altLang="en-US" sz="24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00000" y="1260000"/>
            <a:ext cx="270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2400" dirty="0" smtClean="0">
                <a:solidFill>
                  <a:srgbClr val="7030A0"/>
                </a:solidFill>
                <a:latin typeface="Baskerville Old Face" panose="02020602080505020303" pitchFamily="18" charset="0"/>
              </a:rPr>
              <a:t>Automatic</a:t>
            </a:r>
            <a:r>
              <a:rPr lang="en-US" altLang="zh-CN" sz="24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Detection</a:t>
            </a:r>
            <a:endParaRPr lang="zh-CN" altLang="en-US" sz="24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40000" y="1260000"/>
            <a:ext cx="90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vs.</a:t>
            </a:r>
            <a:endParaRPr lang="zh-CN" altLang="en-US" sz="24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1800000"/>
            <a:ext cx="2700000" cy="3600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80000" y="1800000"/>
            <a:ext cx="2700000" cy="3600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152000" y="1908000"/>
            <a:ext cx="1224000" cy="1620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484000" y="1908000"/>
            <a:ext cx="1224000" cy="1620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52000" y="3672000"/>
            <a:ext cx="1224000" cy="1620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484000" y="3672000"/>
            <a:ext cx="1224000" cy="1620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019800" y="1908450"/>
            <a:ext cx="1981200" cy="129195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410200" y="3709188"/>
            <a:ext cx="1219200" cy="98715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905550" y="4050363"/>
            <a:ext cx="918300" cy="129195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140400" y="3332975"/>
            <a:ext cx="1219200" cy="691988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759400" y="4559151"/>
            <a:ext cx="1981200" cy="744075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080000" y="5436000"/>
            <a:ext cx="702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In experiments:</a:t>
            </a:r>
            <a:r>
              <a:rPr lang="en-US" altLang="zh-CN" sz="24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both produce </a:t>
            </a:r>
            <a:r>
              <a:rPr lang="en-US" altLang="zh-CN" sz="2400" b="1" dirty="0" smtClean="0">
                <a:solidFill>
                  <a:srgbClr val="00B050"/>
                </a:solidFill>
                <a:latin typeface="Baskerville Old Face" panose="02020602080505020303" pitchFamily="18" charset="0"/>
              </a:rPr>
              <a:t>satisfying</a:t>
            </a:r>
            <a:r>
              <a:rPr lang="en-US" altLang="zh-CN" sz="24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performance!</a:t>
            </a:r>
          </a:p>
          <a:p>
            <a:r>
              <a:rPr lang="en-US" altLang="zh-CN" sz="2400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For simplicity:</a:t>
            </a:r>
            <a:r>
              <a:rPr lang="en-US" altLang="zh-CN" sz="24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we use </a:t>
            </a:r>
            <a:r>
              <a:rPr lang="en-US" altLang="zh-CN" sz="24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manual</a:t>
            </a:r>
            <a:r>
              <a:rPr lang="en-US" altLang="zh-CN" sz="24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definition in evaluation.</a:t>
            </a:r>
            <a:endParaRPr lang="zh-CN" altLang="en-US" sz="24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35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00"/>
                            </p:stCondLst>
                            <p:childTnLst>
                              <p:par>
                                <p:cTn id="29" presetID="9" presetClass="emph" presetSubtype="0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1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6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6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6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6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3" grpId="0" animBg="1"/>
      <p:bldP spid="3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Time &amp; Memory Costs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Dataset scale</a:t>
                </a:r>
                <a:endParaRPr lang="en-US" altLang="zh-CN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candidate images (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object proposals for each image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-dimensional features for each object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4096</m:t>
                    </m:r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0">
                <a:blip r:embed="rId3"/>
                <a:stretch>
                  <a:fillRect l="-1704" t="-18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540000" y="4320000"/>
            <a:ext cx="25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zh-CN" sz="24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Time</a:t>
            </a:r>
            <a:r>
              <a:rPr lang="en-US" altLang="zh-CN" sz="24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Complexity</a:t>
            </a:r>
            <a:endParaRPr lang="zh-CN" altLang="en-US" sz="24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0000" y="5580000"/>
            <a:ext cx="25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Memory</a:t>
            </a:r>
            <a:r>
              <a:rPr lang="en-US" altLang="zh-CN" sz="24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Complexity</a:t>
            </a:r>
            <a:endParaRPr lang="zh-CN" altLang="en-US" sz="24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600000" y="4320000"/>
                <a:ext cx="5040000" cy="54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3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en-US" altLang="zh-CN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zh-C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𝑁𝐾</m:t>
                          </m:r>
                          <m:r>
                            <a:rPr lang="en-US" altLang="zh-C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altLang="zh-CN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3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en-US" altLang="zh-C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altLang="zh-CN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zh-CN" altLang="en-US" sz="3000" dirty="0">
                  <a:solidFill>
                    <a:schemeClr val="tx1"/>
                  </a:solidFill>
                  <a:latin typeface="Baskerville Old Face" panose="02020602080505020303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4320000"/>
                <a:ext cx="5040000" cy="540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600000" y="5580000"/>
                <a:ext cx="5040000" cy="54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3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en-US" altLang="zh-CN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zh-C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altLang="zh-CN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3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en-US" altLang="zh-C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zh-C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zh-CN" altLang="en-US" sz="3000" dirty="0">
                  <a:solidFill>
                    <a:schemeClr val="tx1"/>
                  </a:solidFill>
                  <a:latin typeface="Baskerville Old Face" panose="02020602080505020303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5580000"/>
                <a:ext cx="5040000" cy="5400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椭圆 11"/>
          <p:cNvSpPr/>
          <p:nvPr/>
        </p:nvSpPr>
        <p:spPr>
          <a:xfrm>
            <a:off x="3960000" y="4320000"/>
            <a:ext cx="360000" cy="540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644000" y="4320000"/>
            <a:ext cx="720000" cy="54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340000" y="4860000"/>
            <a:ext cx="180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zh-CN" sz="2400" dirty="0" smtClean="0">
                <a:solidFill>
                  <a:srgbClr val="0070C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# querying features</a:t>
            </a:r>
            <a:endParaRPr lang="zh-CN" altLang="en-US" sz="2400" dirty="0">
              <a:solidFill>
                <a:srgbClr val="0070C0"/>
              </a:solidFill>
              <a:latin typeface="Cooper Black" panose="0208090404030B0204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40000" y="4860000"/>
            <a:ext cx="16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zh-CN" sz="2400" dirty="0" smtClean="0"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# indexed features</a:t>
            </a:r>
            <a:endParaRPr lang="zh-CN" altLang="en-US" sz="2400" dirty="0">
              <a:solidFill>
                <a:srgbClr val="00B050"/>
              </a:solidFill>
              <a:latin typeface="Cooper Black" panose="0208090404030B0204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79"/>
          <p:cNvSpPr/>
          <p:nvPr/>
        </p:nvSpPr>
        <p:spPr>
          <a:xfrm>
            <a:off x="360000" y="3780000"/>
            <a:ext cx="540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3200" dirty="0" smtClean="0">
                <a:solidFill>
                  <a:srgbClr val="7030A0"/>
                </a:solidFill>
                <a:latin typeface="Cooper Black" panose="0208090404030B020404" pitchFamily="18" charset="0"/>
                <a:ea typeface="Ebrima" panose="02000000000000000000" pitchFamily="2" charset="0"/>
                <a:cs typeface="David" panose="020E0502060401010101" pitchFamily="34" charset="-79"/>
              </a:rPr>
              <a:t>FOR ONE SINGLE QUERY</a:t>
            </a:r>
            <a:endParaRPr lang="en-US" sz="3200" dirty="0">
              <a:solidFill>
                <a:srgbClr val="7030A0"/>
              </a:solidFill>
              <a:latin typeface="Cooper Black" panose="0208090404030B020404" pitchFamily="18" charset="0"/>
              <a:ea typeface="Ebrima" panose="02000000000000000000" pitchFamily="2" charset="0"/>
              <a:cs typeface="David" panose="020E0502060401010101" pitchFamily="34" charset="-79"/>
            </a:endParaRPr>
          </a:p>
        </p:txBody>
      </p:sp>
      <p:sp>
        <p:nvSpPr>
          <p:cNvPr id="18" name="Rectangle 79"/>
          <p:cNvSpPr/>
          <p:nvPr/>
        </p:nvSpPr>
        <p:spPr>
          <a:xfrm rot="-900000">
            <a:off x="5760000" y="5040000"/>
            <a:ext cx="2520000" cy="10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TOO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EXPENSIVE!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Ebrim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40000" y="2196000"/>
            <a:ext cx="126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228000" y="2700000"/>
            <a:ext cx="126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840000" y="3240000"/>
            <a:ext cx="126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000" cy="1440000"/>
          </a:xfrm>
          <a:prstGeom prst="rect">
            <a:avLst/>
          </a:prstGeom>
        </p:spPr>
      </p:pic>
      <p:pic>
        <p:nvPicPr>
          <p:cNvPr id="24" name="Picture 53" descr="cs-utsa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04000" y="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984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8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3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8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 animBg="1"/>
      <p:bldP spid="13" grpId="0" animBg="1"/>
      <p:bldP spid="15" grpId="0"/>
      <p:bldP spid="15" grpId="1"/>
      <p:bldP spid="16" grpId="0"/>
      <p:bldP spid="16" grpId="1"/>
      <p:bldP spid="17" grpId="0"/>
      <p:bldP spid="18" grpId="1" animBg="1"/>
      <p:bldP spid="3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Approximation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7600"/>
            <a:ext cx="2133600" cy="363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Approximate NN search!</a:t>
                </a:r>
              </a:p>
              <a:p>
                <a:pPr lvl="1"/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PCA reduction: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zh-CN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512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dimensions</a:t>
                </a:r>
              </a:p>
              <a:p>
                <a:pPr lvl="1"/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 Quantization (PQ) approximation:</a:t>
                </a:r>
                <a:b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zh-CN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segments, each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zh-CN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4096</m:t>
                    </m:r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codewords.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0">
                <a:blip r:embed="rId3"/>
                <a:stretch>
                  <a:fillRect l="-1704" t="-18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540000" y="4320000"/>
            <a:ext cx="25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zh-CN" sz="24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Time</a:t>
            </a:r>
            <a:r>
              <a:rPr lang="en-US" altLang="zh-CN" sz="24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Complexity</a:t>
            </a:r>
            <a:endParaRPr lang="zh-CN" altLang="en-US" sz="24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40000" y="5580000"/>
            <a:ext cx="25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Memory</a:t>
            </a:r>
            <a:r>
              <a:rPr lang="en-US" altLang="zh-CN" sz="24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Complexity</a:t>
            </a:r>
            <a:endParaRPr lang="zh-CN" altLang="en-US" sz="24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600000" y="4320000"/>
                <a:ext cx="5040000" cy="54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3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en-US" altLang="zh-CN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zh-C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𝑁𝐾</m:t>
                          </m:r>
                          <m:r>
                            <a:rPr lang="en-US" altLang="zh-C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zh-C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zh-C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′×</m:t>
                          </m:r>
                          <m:r>
                            <a:rPr lang="en-US" altLang="zh-C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zh-CN" altLang="en-US" sz="3000" dirty="0">
                  <a:solidFill>
                    <a:schemeClr val="tx1"/>
                  </a:solidFill>
                  <a:latin typeface="Baskerville Old Face" panose="02020602080505020303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4320000"/>
                <a:ext cx="5040000" cy="540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3600000" y="5580000"/>
                <a:ext cx="5040000" cy="54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3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en-US" altLang="zh-CN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zh-C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unc>
                            <m:funcPr>
                              <m:ctrlPr>
                                <a:rPr lang="en-US" altLang="zh-CN" sz="3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sz="3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300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func>
                          <m:r>
                            <a:rPr lang="en-US" altLang="zh-CN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zh-CN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′×</m:t>
                          </m:r>
                          <m:r>
                            <a:rPr lang="en-US" altLang="zh-CN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zh-CN" altLang="en-US" sz="3000" dirty="0">
                  <a:solidFill>
                    <a:schemeClr val="tx1"/>
                  </a:solidFill>
                  <a:latin typeface="Baskerville Old Face" panose="02020602080505020303" pitchFamily="18" charset="0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5580000"/>
                <a:ext cx="5040000" cy="5400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椭圆 22"/>
          <p:cNvSpPr/>
          <p:nvPr/>
        </p:nvSpPr>
        <p:spPr>
          <a:xfrm>
            <a:off x="5688000" y="4320000"/>
            <a:ext cx="396000" cy="540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7164000" y="4320000"/>
            <a:ext cx="1152000" cy="54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00000" y="4860000"/>
            <a:ext cx="180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zh-CN" sz="2400" dirty="0" smtClean="0">
                <a:solidFill>
                  <a:srgbClr val="0070C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PQ cost in summation</a:t>
            </a:r>
            <a:endParaRPr lang="zh-CN" altLang="en-US" sz="2400" dirty="0">
              <a:solidFill>
                <a:srgbClr val="0070C0"/>
              </a:solidFill>
              <a:latin typeface="Cooper Black" panose="0208090404030B0204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200000" y="4860000"/>
            <a:ext cx="16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zh-CN" sz="2400" dirty="0" smtClean="0"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codebook</a:t>
            </a:r>
          </a:p>
          <a:p>
            <a:pPr algn="r"/>
            <a:r>
              <a:rPr lang="en-US" altLang="zh-CN" sz="2400" dirty="0" smtClean="0"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costs</a:t>
            </a:r>
            <a:endParaRPr lang="zh-CN" altLang="en-US" sz="2400" dirty="0">
              <a:solidFill>
                <a:srgbClr val="00B050"/>
              </a:solidFill>
              <a:latin typeface="Cooper Black" panose="0208090404030B0204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79"/>
          <p:cNvSpPr/>
          <p:nvPr/>
        </p:nvSpPr>
        <p:spPr>
          <a:xfrm>
            <a:off x="360000" y="3780000"/>
            <a:ext cx="540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3200" dirty="0" smtClean="0">
                <a:solidFill>
                  <a:srgbClr val="7030A0"/>
                </a:solidFill>
                <a:latin typeface="Cooper Black" panose="0208090404030B020404" pitchFamily="18" charset="0"/>
                <a:ea typeface="Ebrima" panose="02000000000000000000" pitchFamily="2" charset="0"/>
                <a:cs typeface="David" panose="020E0502060401010101" pitchFamily="34" charset="-79"/>
              </a:rPr>
              <a:t>FOR ONE SINGLE QUERY</a:t>
            </a:r>
            <a:endParaRPr lang="en-US" sz="3200" dirty="0">
              <a:solidFill>
                <a:srgbClr val="7030A0"/>
              </a:solidFill>
              <a:latin typeface="Cooper Black" panose="0208090404030B020404" pitchFamily="18" charset="0"/>
              <a:ea typeface="Ebrima" panose="02000000000000000000" pitchFamily="2" charset="0"/>
              <a:cs typeface="David" panose="020E0502060401010101" pitchFamily="34" charset="-79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164000" y="5580000"/>
            <a:ext cx="1152000" cy="54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79"/>
          <p:cNvSpPr/>
          <p:nvPr/>
        </p:nvSpPr>
        <p:spPr>
          <a:xfrm rot="-900000">
            <a:off x="5760000" y="5040000"/>
            <a:ext cx="2520000" cy="10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MUCH BETTER!</a:t>
            </a:r>
          </a:p>
        </p:txBody>
      </p:sp>
      <p:pic>
        <p:nvPicPr>
          <p:cNvPr id="18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00"/>
            <a:ext cx="1440000" cy="1440000"/>
          </a:xfrm>
          <a:prstGeom prst="rect">
            <a:avLst/>
          </a:prstGeom>
        </p:spPr>
      </p:pic>
      <p:pic>
        <p:nvPicPr>
          <p:cNvPr id="29" name="Picture 53" descr="cs-utsa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04000" y="8400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405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7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 animBg="1"/>
      <p:bldP spid="24" grpId="0" animBg="1"/>
      <p:bldP spid="25" grpId="0"/>
      <p:bldP spid="25" grpId="1"/>
      <p:bldP spid="26" grpId="0"/>
      <p:bldP spid="26" grpId="1"/>
      <p:bldP spid="27" grpId="0"/>
      <p:bldP spid="28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Parallelization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7600"/>
            <a:ext cx="2133600" cy="363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parallelization?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PQ needs a huge amount of regular computations</a:t>
            </a:r>
          </a:p>
          <a:p>
            <a:pPr lvl="2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comparison, conventional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BoVW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models with either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SVM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inverted index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difficult to parallelize</a:t>
            </a:r>
          </a:p>
          <a:p>
            <a:pPr lvl="1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GPU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 most powerful devices for parallelization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using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GPU</a:t>
            </a:r>
          </a:p>
          <a:p>
            <a:pPr lvl="1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30-50x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speed up based on PQ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~1s for each query among 1M images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000" cy="1440000"/>
          </a:xfrm>
          <a:prstGeom prst="rect">
            <a:avLst/>
          </a:prstGeom>
        </p:spPr>
      </p:pic>
      <p:pic>
        <p:nvPicPr>
          <p:cNvPr id="29" name="Picture 53" descr="cs-utsa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4000" y="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7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Classification and Retrieval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BoVW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and Motivation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ONE Algorithm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000" cy="1440000"/>
          </a:xfrm>
          <a:prstGeom prst="rect">
            <a:avLst/>
          </a:prstGeom>
        </p:spPr>
      </p:pic>
      <p:pic>
        <p:nvPicPr>
          <p:cNvPr id="8" name="Picture 53" descr="cs-utsa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4000" y="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128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Experiments: Image Classification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Cooper Black" panose="0208090404030B020404" pitchFamily="18" charset="0"/>
                <a:cs typeface="Times New Roman" panose="02020603050405020304" pitchFamily="18" charset="0"/>
              </a:rPr>
              <a:t>Fine-Grained Object Recognition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Pet-37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dataset (7390 images)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Flower-102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dataset (8189 images)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Bird-200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dataset (11788 images)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Cooper Black" panose="0208090404030B020404" pitchFamily="18" charset="0"/>
                <a:cs typeface="Times New Roman" panose="02020603050405020304" pitchFamily="18" charset="0"/>
              </a:rPr>
              <a:t>Scene Recognition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LandUse-21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dataset (2100 images)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Indoor-67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(15620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images)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SUN-397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(108954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6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Results: Fine-Grained Recognition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5" name="矩形 24"/>
          <p:cNvSpPr/>
          <p:nvPr/>
        </p:nvSpPr>
        <p:spPr>
          <a:xfrm>
            <a:off x="360000" y="1800000"/>
            <a:ext cx="288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59999" y="2340000"/>
            <a:ext cx="288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Wang, IJCV14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60000" y="2879999"/>
            <a:ext cx="288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Murray, CVPR14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60000" y="3419998"/>
            <a:ext cx="288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Donahue, ICML14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60000" y="3960000"/>
            <a:ext cx="288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Razavian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CVPR14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60000" y="4499999"/>
            <a:ext cx="288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Ours (ONE)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60000" y="5039998"/>
            <a:ext cx="288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SVM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deep feat.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60000" y="5579997"/>
            <a:ext cx="288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ONE+SVM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240001" y="1800000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Pet-37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240000" y="2340000"/>
            <a:ext cx="1799999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59.29%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240001" y="2879999"/>
            <a:ext cx="1799999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56.8%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240001" y="3419998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N/A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240001" y="3960000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N/A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240001" y="4499999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88.05%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240001" y="5039998"/>
            <a:ext cx="1799999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89.50%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240001" y="5579997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90.03%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039999" y="1800000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Flower-102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039998" y="2340000"/>
            <a:ext cx="1799999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75.26%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039999" y="2879999"/>
            <a:ext cx="1799999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84.6%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039999" y="3419998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N/A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039999" y="3960000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86.8%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039999" y="4499999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85.49%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039999" y="5039998"/>
            <a:ext cx="1799999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86.24%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039999" y="5579997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86.82%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840001" y="1799999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Bird-200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840000" y="2339999"/>
            <a:ext cx="1799999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N/A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840001" y="2879998"/>
            <a:ext cx="1799999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33.3%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840001" y="3419997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58.75%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840001" y="3959999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61.8%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840001" y="4499998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59.66%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840001" y="5039997"/>
            <a:ext cx="1799999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61.54%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840001" y="5579996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62.02%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60000" y="1800000"/>
            <a:ext cx="8280000" cy="4320000"/>
            <a:chOff x="360000" y="1800000"/>
            <a:chExt cx="8280000" cy="4320000"/>
          </a:xfrm>
        </p:grpSpPr>
        <p:cxnSp>
          <p:nvCxnSpPr>
            <p:cNvPr id="9" name="直接连接符 8"/>
            <p:cNvCxnSpPr/>
            <p:nvPr/>
          </p:nvCxnSpPr>
          <p:spPr>
            <a:xfrm flipV="1">
              <a:off x="360000" y="1800000"/>
              <a:ext cx="82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360000" y="2340000"/>
              <a:ext cx="82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360000" y="2880000"/>
              <a:ext cx="82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360000" y="3420000"/>
              <a:ext cx="82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360000" y="3960000"/>
              <a:ext cx="82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360000" y="4500000"/>
              <a:ext cx="8280000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360000" y="5040000"/>
              <a:ext cx="82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360000" y="5580000"/>
              <a:ext cx="82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360000" y="6120000"/>
              <a:ext cx="82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60000" y="1800000"/>
              <a:ext cx="0" cy="432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3240000" y="1800000"/>
              <a:ext cx="0" cy="432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040000" y="1800000"/>
              <a:ext cx="0" cy="432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6840000" y="1800000"/>
              <a:ext cx="0" cy="432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8640000" y="1800000"/>
              <a:ext cx="0" cy="432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225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1" grpId="0" animBg="1"/>
      <p:bldP spid="6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Results: Scene Recognition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5" name="矩形 24"/>
          <p:cNvSpPr/>
          <p:nvPr/>
        </p:nvSpPr>
        <p:spPr>
          <a:xfrm>
            <a:off x="360000" y="1800000"/>
            <a:ext cx="288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59999" y="2340000"/>
            <a:ext cx="288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Kobayashi, CVPR14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60000" y="2879999"/>
            <a:ext cx="288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CVPR14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60000" y="3419998"/>
            <a:ext cx="288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Donahue, ICML14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60000" y="3960000"/>
            <a:ext cx="288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Razavian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CVPR14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60000" y="4499999"/>
            <a:ext cx="288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Ours (ONE)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60000" y="5039998"/>
            <a:ext cx="288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SVM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deep feat.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60000" y="5579997"/>
            <a:ext cx="288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ONE+SVM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240001" y="1800000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LandUse-21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240000" y="2340000"/>
            <a:ext cx="1799999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92.8%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240001" y="2879999"/>
            <a:ext cx="1799999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N/A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240001" y="3419998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N/A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240001" y="3960000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N/A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240001" y="4499999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94.52%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240001" y="5039998"/>
            <a:ext cx="1799999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93.98%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240001" y="5579997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94.71%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039999" y="1800000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Indoor-67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039998" y="2340000"/>
            <a:ext cx="1799999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63.4%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039999" y="2879999"/>
            <a:ext cx="1799999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63.48%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039999" y="3419998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N/A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039999" y="3960000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69.0%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039999" y="4499999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68.46%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039999" y="5039998"/>
            <a:ext cx="1799999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69.61%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039999" y="5579997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70.13%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840001" y="1799999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SUN-397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840000" y="2339999"/>
            <a:ext cx="1799999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46.1%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840001" y="2879998"/>
            <a:ext cx="1799999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46.91%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840001" y="3419997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40.94%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840001" y="3959999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N/A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840001" y="4499998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53.00%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840001" y="5039997"/>
            <a:ext cx="1799999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54.47%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840001" y="5579996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54.87%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60000" y="1800000"/>
            <a:ext cx="8280000" cy="4320000"/>
            <a:chOff x="360000" y="1800000"/>
            <a:chExt cx="8280000" cy="4320000"/>
          </a:xfrm>
        </p:grpSpPr>
        <p:cxnSp>
          <p:nvCxnSpPr>
            <p:cNvPr id="9" name="直接连接符 8"/>
            <p:cNvCxnSpPr/>
            <p:nvPr/>
          </p:nvCxnSpPr>
          <p:spPr>
            <a:xfrm flipV="1">
              <a:off x="360000" y="1800000"/>
              <a:ext cx="82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360000" y="2340000"/>
              <a:ext cx="82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360000" y="2880000"/>
              <a:ext cx="82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360000" y="3420000"/>
              <a:ext cx="82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360000" y="3960000"/>
              <a:ext cx="82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360000" y="4500000"/>
              <a:ext cx="8280000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360000" y="5040000"/>
              <a:ext cx="82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360000" y="5580000"/>
              <a:ext cx="82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360000" y="6120000"/>
              <a:ext cx="82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60000" y="1800000"/>
              <a:ext cx="0" cy="432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3240000" y="1800000"/>
              <a:ext cx="0" cy="432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040000" y="1800000"/>
              <a:ext cx="0" cy="432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6840000" y="1800000"/>
              <a:ext cx="0" cy="432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8640000" y="1800000"/>
              <a:ext cx="0" cy="432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700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Experiments: Image Retrieval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Cooper Black" panose="0208090404030B020404" pitchFamily="18" charset="0"/>
                <a:cs typeface="Times New Roman" panose="02020603050405020304" pitchFamily="18" charset="0"/>
              </a:rPr>
              <a:t>Near-Duplicate Image Retrieval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Holiday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dataset (1491 images)</a:t>
            </a:r>
          </a:p>
          <a:p>
            <a:pPr lvl="2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image groups, 2-12 images per group</a:t>
            </a:r>
          </a:p>
          <a:p>
            <a:pPr lvl="2"/>
            <a:r>
              <a:rPr lang="en-US" altLang="zh-C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 </a:t>
            </a:r>
            <a:r>
              <a:rPr lang="en-US" altLang="zh-CN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score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UKBench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dataset (10200 images)</a:t>
            </a:r>
          </a:p>
          <a:p>
            <a:pPr lvl="2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2550 object groups, 4 objects per group</a:t>
            </a:r>
          </a:p>
          <a:p>
            <a:pPr lvl="2"/>
            <a:r>
              <a:rPr lang="en-US" altLang="zh-C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score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Holiday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+1M dataset</a:t>
            </a:r>
          </a:p>
          <a:p>
            <a:pPr lvl="2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Holiday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mixed with 1 million distractor images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9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Classification and Retrieval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BoVW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and Motivation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ONE Algorithm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000" cy="1440000"/>
          </a:xfrm>
          <a:prstGeom prst="rect">
            <a:avLst/>
          </a:prstGeom>
        </p:spPr>
      </p:pic>
      <p:pic>
        <p:nvPicPr>
          <p:cNvPr id="8" name="Picture 53" descr="cs-utsa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4000" y="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41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"/>
    </mc:Choice>
    <mc:Fallback xmlns="">
      <p:transition spd="slow" advTm="2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Results: Image Retrieval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5" name="矩形 24"/>
          <p:cNvSpPr/>
          <p:nvPr/>
        </p:nvSpPr>
        <p:spPr>
          <a:xfrm>
            <a:off x="360000" y="1800000"/>
            <a:ext cx="288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59999" y="2340000"/>
            <a:ext cx="288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Zhang, ICCV13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60000" y="2879999"/>
            <a:ext cx="288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Zheng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CVPR14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60000" y="3419998"/>
            <a:ext cx="288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Zheng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arXiv14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60000" y="3960000"/>
            <a:ext cx="288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Razavian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CVPR14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60000" y="4499999"/>
            <a:ext cx="288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Ours (ONE)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60000" y="5039998"/>
            <a:ext cx="288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BoVW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SIFT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60000" y="5579997"/>
            <a:ext cx="288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ONE+BoVW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240001" y="1800000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Holiday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240000" y="2340000"/>
            <a:ext cx="1799999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0.809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240001" y="2879999"/>
            <a:ext cx="1799999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0.858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240001" y="3419998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0.881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240001" y="3960000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0.843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240001" y="4499999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0.887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240001" y="5039998"/>
            <a:ext cx="1799999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0.518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240001" y="5579997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0.899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039999" y="1800000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UKBench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039998" y="2340000"/>
            <a:ext cx="1799999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3.60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039999" y="2879999"/>
            <a:ext cx="1799999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3.85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039999" y="3419998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3.873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039999" y="3960000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N/A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039999" y="4499999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3.873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039999" y="5039998"/>
            <a:ext cx="1799999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3.134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039999" y="5579997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3.887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840001" y="1799999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r"/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Holiday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+1M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840000" y="2339999"/>
            <a:ext cx="1799999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0.633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840001" y="2879998"/>
            <a:ext cx="1799999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N/A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840001" y="3419997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0.724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840001" y="3959999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N/A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840001" y="4499998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N/A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840001" y="5039997"/>
            <a:ext cx="1799999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N/A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840001" y="5579996"/>
            <a:ext cx="179999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0.758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60000" y="1800000"/>
            <a:ext cx="8280000" cy="4320000"/>
            <a:chOff x="360000" y="1800000"/>
            <a:chExt cx="8280000" cy="4320000"/>
          </a:xfrm>
        </p:grpSpPr>
        <p:cxnSp>
          <p:nvCxnSpPr>
            <p:cNvPr id="9" name="直接连接符 8"/>
            <p:cNvCxnSpPr/>
            <p:nvPr/>
          </p:nvCxnSpPr>
          <p:spPr>
            <a:xfrm flipV="1">
              <a:off x="360000" y="1800000"/>
              <a:ext cx="82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360000" y="2340000"/>
              <a:ext cx="82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360000" y="2880000"/>
              <a:ext cx="82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360000" y="3420000"/>
              <a:ext cx="82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360000" y="3960000"/>
              <a:ext cx="82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360000" y="4500000"/>
              <a:ext cx="8280000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360000" y="5040000"/>
              <a:ext cx="82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360000" y="5580000"/>
              <a:ext cx="82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360000" y="6120000"/>
              <a:ext cx="82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60000" y="1800000"/>
              <a:ext cx="0" cy="432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3240000" y="1800000"/>
              <a:ext cx="0" cy="432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040000" y="1800000"/>
              <a:ext cx="0" cy="432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6840000" y="1800000"/>
              <a:ext cx="0" cy="432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8640000" y="1800000"/>
              <a:ext cx="0" cy="432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18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Classification and Retrieval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BoVW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and Motivation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ONE Algorithm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000" cy="1440000"/>
          </a:xfrm>
          <a:prstGeom prst="rect">
            <a:avLst/>
          </a:prstGeom>
        </p:spPr>
      </p:pic>
      <p:pic>
        <p:nvPicPr>
          <p:cNvPr id="8" name="Picture 53" descr="cs-utsa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4000" y="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19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have we Learned?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Image classification and retrieval: </a:t>
            </a:r>
            <a:r>
              <a:rPr lang="en-US" altLang="zh-CN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difference</a:t>
            </a:r>
            <a:r>
              <a:rPr lang="en-US" altLang="zh-CN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benefits from extra labels.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Measuring image-to-class distance is more stable!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Image classification and </a:t>
            </a:r>
            <a:r>
              <a:rPr lang="en-US" altLang="zh-CN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retrieval: </a:t>
            </a:r>
            <a:r>
              <a:rPr lang="en-US" altLang="zh-CN" b="1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connections</a:t>
            </a:r>
            <a:r>
              <a:rPr lang="en-US" altLang="zh-CN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are dealing with image similarity!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retrieval to category: “pseudo” labels.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ONE</a:t>
            </a:r>
            <a:r>
              <a:rPr lang="en-US" altLang="zh-CN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b="1" dirty="0" smtClean="0">
                <a:solidFill>
                  <a:srgbClr val="FF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nline </a:t>
            </a:r>
            <a:r>
              <a:rPr lang="en-US" altLang="zh-CN" b="1" dirty="0" smtClean="0">
                <a:solidFill>
                  <a:srgbClr val="FF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earest-neighbor </a:t>
            </a:r>
            <a:r>
              <a:rPr lang="en-US" altLang="zh-CN" b="1" dirty="0" smtClean="0">
                <a:solidFill>
                  <a:srgbClr val="FF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stimation)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unified model for classification and retrieval.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000" cy="1440000"/>
          </a:xfrm>
          <a:prstGeom prst="rect">
            <a:avLst/>
          </a:prstGeom>
        </p:spPr>
      </p:pic>
      <p:pic>
        <p:nvPicPr>
          <p:cNvPr id="8" name="Picture 53" descr="cs-utsa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4000" y="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311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</a:t>
            </a:r>
            <a:r>
              <a:rPr lang="en-US" altLang="zh-CN" b="1" dirty="0" smtClean="0">
                <a:solidFill>
                  <a:srgbClr val="FF0000"/>
                </a:solidFill>
              </a:rPr>
              <a:t>ONE</a:t>
            </a:r>
            <a:r>
              <a:rPr lang="en-US" altLang="zh-CN" dirty="0" smtClean="0"/>
              <a:t> Works Well?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Measuring </a:t>
            </a:r>
            <a:r>
              <a:rPr lang="en-US" altLang="zh-CN" b="1" dirty="0" smtClean="0">
                <a:solidFill>
                  <a:srgbClr val="FF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image-to-class</a:t>
            </a:r>
            <a:r>
              <a:rPr lang="en-US" altLang="zh-CN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 distance.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Theory: NBNN [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Boiman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CVPR’08].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Generalizing to image retrieval: “pseudo” labels.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How to perform excellent classification/retrieval?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detection (object proposals definition).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description (deep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-net features).</a:t>
            </a:r>
          </a:p>
          <a:p>
            <a:r>
              <a:rPr lang="en-US" altLang="zh-CN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Make it fast: approximation and acceleration.</a:t>
            </a:r>
          </a:p>
          <a:p>
            <a:pPr lvl="1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GPU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might be the trend of big-data computation.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000" cy="1440000"/>
          </a:xfrm>
          <a:prstGeom prst="rect">
            <a:avLst/>
          </a:prstGeom>
        </p:spPr>
      </p:pic>
      <p:pic>
        <p:nvPicPr>
          <p:cNvPr id="8" name="Picture 53" descr="cs-utsa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4000" y="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098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20000" y="1440000"/>
            <a:ext cx="43592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/>
              <a:t>Thank you!</a:t>
            </a:r>
            <a:endParaRPr lang="zh-CN" alt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2349919" y="3600000"/>
            <a:ext cx="4736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please?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72677-48EE-40B3-8072-593DD6835F57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000" cy="1440000"/>
          </a:xfrm>
          <a:prstGeom prst="rect">
            <a:avLst/>
          </a:prstGeom>
        </p:spPr>
      </p:pic>
      <p:pic>
        <p:nvPicPr>
          <p:cNvPr id="9" name="Picture 53" descr="cs-utsa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4000" y="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29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Introduction: Image Classification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180000" y="1440000"/>
            <a:ext cx="1440000" cy="12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</a:p>
          <a:p>
            <a:pPr algn="ctr"/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</a:p>
        </p:txBody>
      </p:sp>
      <p:sp>
        <p:nvSpPr>
          <p:cNvPr id="8" name="矩形 7"/>
          <p:cNvSpPr/>
          <p:nvPr/>
        </p:nvSpPr>
        <p:spPr>
          <a:xfrm>
            <a:off x="180000" y="2790000"/>
            <a:ext cx="1440000" cy="12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 smtClean="0">
                <a:solidFill>
                  <a:srgbClr val="0070C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Bird-200</a:t>
            </a:r>
          </a:p>
          <a:p>
            <a:pPr algn="ctr"/>
            <a:r>
              <a:rPr lang="en-US" altLang="zh-CN" sz="2400" b="1" dirty="0" smtClean="0">
                <a:solidFill>
                  <a:srgbClr val="0070C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Dog-120</a:t>
            </a:r>
          </a:p>
          <a:p>
            <a:pPr algn="ctr"/>
            <a:r>
              <a:rPr lang="en-US" altLang="zh-CN" sz="2400" b="1" dirty="0" smtClean="0">
                <a:solidFill>
                  <a:srgbClr val="0070C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Flwr-102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710000"/>
            <a:ext cx="1080000" cy="81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952000" y="1710000"/>
            <a:ext cx="1080000" cy="81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336"/>
          <a:stretch/>
        </p:blipFill>
        <p:spPr>
          <a:xfrm>
            <a:off x="1800000" y="2790000"/>
            <a:ext cx="1080000" cy="81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2790000"/>
            <a:ext cx="1080000" cy="810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9" y="3870000"/>
            <a:ext cx="1080000" cy="81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3870000"/>
            <a:ext cx="1080000" cy="8100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800000" y="1080000"/>
            <a:ext cx="2232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i="1" dirty="0" smtClean="0">
                <a:solidFill>
                  <a:srgbClr val="FF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BIRD</a:t>
            </a:r>
          </a:p>
        </p:txBody>
      </p:sp>
      <p:sp>
        <p:nvSpPr>
          <p:cNvPr id="18" name="矩形 17"/>
          <p:cNvSpPr/>
          <p:nvPr/>
        </p:nvSpPr>
        <p:spPr>
          <a:xfrm>
            <a:off x="1800000" y="1440000"/>
            <a:ext cx="2232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zh-CN" i="1" dirty="0" smtClean="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Black-foot. Albatross</a:t>
            </a:r>
          </a:p>
        </p:txBody>
      </p:sp>
      <p:sp>
        <p:nvSpPr>
          <p:cNvPr id="19" name="矩形 18"/>
          <p:cNvSpPr/>
          <p:nvPr/>
        </p:nvSpPr>
        <p:spPr>
          <a:xfrm>
            <a:off x="1800000" y="2520000"/>
            <a:ext cx="2232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zh-CN" i="1" dirty="0" smtClean="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Groove-billed </a:t>
            </a:r>
            <a:r>
              <a:rPr lang="en-US" altLang="zh-CN" i="1" dirty="0" err="1" smtClean="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Ani</a:t>
            </a:r>
            <a:endParaRPr lang="en-US" altLang="zh-CN" i="1" dirty="0" smtClean="0">
              <a:solidFill>
                <a:schemeClr val="tx1"/>
              </a:solidFill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800000" y="3600000"/>
            <a:ext cx="2232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zh-CN" i="1" dirty="0" smtClean="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Rhinoceros Auklet</a:t>
            </a:r>
          </a:p>
        </p:txBody>
      </p:sp>
      <p:sp>
        <p:nvSpPr>
          <p:cNvPr id="21" name="矩形 20"/>
          <p:cNvSpPr/>
          <p:nvPr/>
        </p:nvSpPr>
        <p:spPr>
          <a:xfrm>
            <a:off x="4248000" y="1080000"/>
            <a:ext cx="2232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i="1" dirty="0" smtClean="0">
                <a:solidFill>
                  <a:srgbClr val="FF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DOG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000" y="1710000"/>
            <a:ext cx="1080000" cy="810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1710000"/>
            <a:ext cx="1080000" cy="810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000" y="2789900"/>
            <a:ext cx="1080000" cy="810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2789900"/>
            <a:ext cx="1080000" cy="810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000" y="3870000"/>
            <a:ext cx="1080000" cy="810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66"/>
          <a:stretch/>
        </p:blipFill>
        <p:spPr>
          <a:xfrm>
            <a:off x="5400000" y="3870000"/>
            <a:ext cx="1080000" cy="81000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4248000" y="1440000"/>
            <a:ext cx="2232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zh-CN" i="1" dirty="0" smtClean="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Chihuahua</a:t>
            </a:r>
          </a:p>
        </p:txBody>
      </p:sp>
      <p:sp>
        <p:nvSpPr>
          <p:cNvPr id="30" name="矩形 29"/>
          <p:cNvSpPr/>
          <p:nvPr/>
        </p:nvSpPr>
        <p:spPr>
          <a:xfrm>
            <a:off x="4248000" y="2520000"/>
            <a:ext cx="2232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zh-CN" i="1" dirty="0" smtClean="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Siberian Husky</a:t>
            </a:r>
          </a:p>
        </p:txBody>
      </p:sp>
      <p:sp>
        <p:nvSpPr>
          <p:cNvPr id="31" name="矩形 30"/>
          <p:cNvSpPr/>
          <p:nvPr/>
        </p:nvSpPr>
        <p:spPr>
          <a:xfrm>
            <a:off x="4248000" y="3599800"/>
            <a:ext cx="2232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zh-CN" i="1" dirty="0" smtClean="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Golden Retriever</a:t>
            </a:r>
          </a:p>
        </p:txBody>
      </p:sp>
      <p:sp>
        <p:nvSpPr>
          <p:cNvPr id="32" name="矩形 31"/>
          <p:cNvSpPr/>
          <p:nvPr/>
        </p:nvSpPr>
        <p:spPr>
          <a:xfrm>
            <a:off x="6732229" y="1080000"/>
            <a:ext cx="2232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i="1" dirty="0" smtClean="0">
                <a:solidFill>
                  <a:srgbClr val="FF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FLOWER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29" y="1710000"/>
            <a:ext cx="1080000" cy="81081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229" y="1710000"/>
            <a:ext cx="1080000" cy="81081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29" y="2788989"/>
            <a:ext cx="1080000" cy="81081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229" y="2788988"/>
            <a:ext cx="1080000" cy="81081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29" y="3870000"/>
            <a:ext cx="1080000" cy="810811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3870000"/>
            <a:ext cx="1080000" cy="810811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6696229" y="1440000"/>
            <a:ext cx="2232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zh-CN" i="1" dirty="0" smtClean="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daffodil</a:t>
            </a:r>
          </a:p>
        </p:txBody>
      </p:sp>
      <p:sp>
        <p:nvSpPr>
          <p:cNvPr id="40" name="矩形 39"/>
          <p:cNvSpPr/>
          <p:nvPr/>
        </p:nvSpPr>
        <p:spPr>
          <a:xfrm>
            <a:off x="6696229" y="2520000"/>
            <a:ext cx="2232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zh-CN" i="1" dirty="0" smtClean="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snowdrop</a:t>
            </a:r>
          </a:p>
        </p:txBody>
      </p:sp>
      <p:sp>
        <p:nvSpPr>
          <p:cNvPr id="41" name="矩形 40"/>
          <p:cNvSpPr/>
          <p:nvPr/>
        </p:nvSpPr>
        <p:spPr>
          <a:xfrm>
            <a:off x="6696000" y="3600000"/>
            <a:ext cx="2232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zh-CN" i="1" dirty="0" smtClean="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Colts’ foot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180000" y="4860000"/>
            <a:ext cx="8748000" cy="0"/>
          </a:xfrm>
          <a:prstGeom prst="line">
            <a:avLst/>
          </a:prstGeom>
          <a:ln w="38100">
            <a:solidFill>
              <a:srgbClr val="0070C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180000" y="5040000"/>
            <a:ext cx="1440000" cy="1079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5039910"/>
            <a:ext cx="1440000" cy="1081081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5039190"/>
            <a:ext cx="1440000" cy="1080000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3240000" y="5039190"/>
            <a:ext cx="180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i="1" dirty="0" smtClean="0">
                <a:solidFill>
                  <a:srgbClr val="FF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FLOWER</a:t>
            </a:r>
          </a:p>
        </p:txBody>
      </p:sp>
      <p:sp>
        <p:nvSpPr>
          <p:cNvPr id="51" name="矩形 50"/>
          <p:cNvSpPr/>
          <p:nvPr/>
        </p:nvSpPr>
        <p:spPr>
          <a:xfrm>
            <a:off x="3240000" y="5850000"/>
            <a:ext cx="180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Colts’ foot</a:t>
            </a:r>
          </a:p>
        </p:txBody>
      </p:sp>
      <p:sp>
        <p:nvSpPr>
          <p:cNvPr id="52" name="矩形 51"/>
          <p:cNvSpPr/>
          <p:nvPr/>
        </p:nvSpPr>
        <p:spPr>
          <a:xfrm>
            <a:off x="6840000" y="5039190"/>
            <a:ext cx="180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i="1" dirty="0" smtClean="0">
                <a:solidFill>
                  <a:srgbClr val="FF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DOG</a:t>
            </a:r>
          </a:p>
        </p:txBody>
      </p:sp>
      <p:sp>
        <p:nvSpPr>
          <p:cNvPr id="53" name="矩形 52"/>
          <p:cNvSpPr/>
          <p:nvPr/>
        </p:nvSpPr>
        <p:spPr>
          <a:xfrm>
            <a:off x="6840000" y="5850000"/>
            <a:ext cx="180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Siberian Husky</a:t>
            </a:r>
          </a:p>
        </p:txBody>
      </p:sp>
      <p:sp>
        <p:nvSpPr>
          <p:cNvPr id="54" name="矩形 53"/>
          <p:cNvSpPr/>
          <p:nvPr/>
        </p:nvSpPr>
        <p:spPr>
          <a:xfrm>
            <a:off x="3240000" y="5040000"/>
            <a:ext cx="8556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矩形 54"/>
          <p:cNvSpPr/>
          <p:nvPr/>
        </p:nvSpPr>
        <p:spPr>
          <a:xfrm>
            <a:off x="6840000" y="5040000"/>
            <a:ext cx="8556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6" name="矩形 55"/>
          <p:cNvSpPr/>
          <p:nvPr/>
        </p:nvSpPr>
        <p:spPr>
          <a:xfrm>
            <a:off x="6732000" y="1080000"/>
            <a:ext cx="2232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i="1" dirty="0" smtClean="0">
                <a:solidFill>
                  <a:srgbClr val="FF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FLOWER</a:t>
            </a:r>
          </a:p>
        </p:txBody>
      </p:sp>
      <p:sp>
        <p:nvSpPr>
          <p:cNvPr id="57" name="矩形 56"/>
          <p:cNvSpPr/>
          <p:nvPr/>
        </p:nvSpPr>
        <p:spPr>
          <a:xfrm>
            <a:off x="4248000" y="1080000"/>
            <a:ext cx="2232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i="1" dirty="0" smtClean="0">
                <a:solidFill>
                  <a:srgbClr val="FF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DOG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19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8"/>
    </mc:Choice>
    <mc:Fallback xmlns="">
      <p:transition spd="slow" advTm="2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40659 0.572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0" y="28588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26372 0.572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2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/>
      <p:bldP spid="18" grpId="0"/>
      <p:bldP spid="19" grpId="0"/>
      <p:bldP spid="20" grpId="0"/>
      <p:bldP spid="21" grpId="0"/>
      <p:bldP spid="29" grpId="0"/>
      <p:bldP spid="30" grpId="0"/>
      <p:bldP spid="31" grpId="0"/>
      <p:bldP spid="32" grpId="0"/>
      <p:bldP spid="39" grpId="0"/>
      <p:bldP spid="40" grpId="0"/>
      <p:bldP spid="41" grpId="0"/>
      <p:bldP spid="45" grpId="0"/>
      <p:bldP spid="50" grpId="0"/>
      <p:bldP spid="51" grpId="0"/>
      <p:bldP spid="51" grpId="1"/>
      <p:bldP spid="52" grpId="0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6" grpId="2"/>
      <p:bldP spid="57" grpId="0"/>
      <p:bldP spid="57" grpId="1"/>
      <p:bldP spid="57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Introduction: Image Retrieval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440000"/>
            <a:ext cx="1080000" cy="81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00" y="1440000"/>
            <a:ext cx="1080000" cy="81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0" y="1440000"/>
            <a:ext cx="1080000" cy="81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0" y="1440000"/>
            <a:ext cx="1080000" cy="81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0" y="1440000"/>
            <a:ext cx="1080000" cy="81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1440000"/>
            <a:ext cx="1080000" cy="81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2340000"/>
            <a:ext cx="1080000" cy="810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00" y="2340000"/>
            <a:ext cx="1080000" cy="81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0" y="2340000"/>
            <a:ext cx="1080000" cy="81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0" y="2340000"/>
            <a:ext cx="1080000" cy="810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0" y="2340000"/>
            <a:ext cx="1080000" cy="810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2340000"/>
            <a:ext cx="1080000" cy="810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3240000"/>
            <a:ext cx="1080000" cy="810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00" y="3240000"/>
            <a:ext cx="1080000" cy="810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0" y="3240000"/>
            <a:ext cx="1080000" cy="810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0" y="3240000"/>
            <a:ext cx="1080000" cy="810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0" y="3240000"/>
            <a:ext cx="1080000" cy="810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3240000"/>
            <a:ext cx="1080000" cy="81000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80000" y="1440000"/>
            <a:ext cx="1440000" cy="12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</a:p>
          <a:p>
            <a:pPr algn="ctr"/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180000" y="4230000"/>
            <a:ext cx="8640000" cy="0"/>
          </a:xfrm>
          <a:prstGeom prst="line">
            <a:avLst/>
          </a:prstGeom>
          <a:ln w="38100">
            <a:solidFill>
              <a:srgbClr val="0070C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180000" y="4500000"/>
            <a:ext cx="144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4680000"/>
            <a:ext cx="2160000" cy="1620000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1800000" y="4320000"/>
            <a:ext cx="21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b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QUERY</a:t>
            </a:r>
            <a:endParaRPr lang="zh-CN" altLang="en-US" sz="3600" b="1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00" y="1440000"/>
            <a:ext cx="1080000" cy="810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0" y="4500000"/>
            <a:ext cx="1080000" cy="8100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0" y="1440000"/>
            <a:ext cx="1080000" cy="81000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0" y="4500000"/>
            <a:ext cx="1080000" cy="81000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1440000"/>
            <a:ext cx="1080000" cy="810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0" y="4500000"/>
            <a:ext cx="1080000" cy="81000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440000"/>
            <a:ext cx="1080000" cy="8100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4500000"/>
            <a:ext cx="1080000" cy="8100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0" y="2340000"/>
            <a:ext cx="1080000" cy="8100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0" y="5490000"/>
            <a:ext cx="1080000" cy="8100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0" y="1440000"/>
            <a:ext cx="1080000" cy="8100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0" y="5489999"/>
            <a:ext cx="1080000" cy="8100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2340000"/>
            <a:ext cx="1080000" cy="8100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0" y="5489999"/>
            <a:ext cx="1080000" cy="81000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0" y="1440000"/>
            <a:ext cx="1080000" cy="81000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5490000"/>
            <a:ext cx="1080000" cy="810000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4103700" y="4428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Impact" panose="020B0806030902050204" pitchFamily="34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</a:t>
            </a:r>
            <a:r>
              <a:rPr lang="en-US" altLang="zh-CN" dirty="0" smtClean="0">
                <a:solidFill>
                  <a:schemeClr val="tx1"/>
                </a:solidFill>
                <a:latin typeface="Impact" panose="020B0806030902050204" pitchFamily="34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P</a:t>
            </a:r>
            <a:endParaRPr lang="zh-CN" altLang="en-US" dirty="0">
              <a:solidFill>
                <a:schemeClr val="tx1"/>
              </a:solidFill>
              <a:latin typeface="Impact" panose="020B0806030902050204" pitchFamily="34" charset="0"/>
              <a:cs typeface="DejaVu Sans Mono" panose="020B0609030804020204" pitchFamily="49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5292000" y="4428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Impact" panose="020B0806030902050204" pitchFamily="34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</a:t>
            </a:r>
            <a:r>
              <a:rPr lang="en-US" altLang="zh-CN" dirty="0" smtClean="0">
                <a:solidFill>
                  <a:schemeClr val="tx1"/>
                </a:solidFill>
                <a:latin typeface="Impact" panose="020B0806030902050204" pitchFamily="34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P</a:t>
            </a:r>
            <a:endParaRPr lang="zh-CN" altLang="en-US" dirty="0">
              <a:solidFill>
                <a:schemeClr val="tx1"/>
              </a:solidFill>
              <a:latin typeface="Impact" panose="020B0806030902050204" pitchFamily="34" charset="0"/>
              <a:cs typeface="DejaVu Sans Mono" panose="020B0609030804020204" pitchFamily="49" charset="0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6480000" y="4428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Impact" panose="020B0806030902050204" pitchFamily="34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</a:t>
            </a:r>
            <a:r>
              <a:rPr lang="en-US" altLang="zh-CN" dirty="0" smtClean="0">
                <a:solidFill>
                  <a:schemeClr val="tx1"/>
                </a:solidFill>
                <a:latin typeface="Impact" panose="020B0806030902050204" pitchFamily="34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P</a:t>
            </a:r>
            <a:endParaRPr lang="zh-CN" altLang="en-US" dirty="0">
              <a:solidFill>
                <a:schemeClr val="tx1"/>
              </a:solidFill>
              <a:latin typeface="Impact" panose="020B0806030902050204" pitchFamily="34" charset="0"/>
              <a:cs typeface="DejaVu Sans Mono" panose="020B0609030804020204" pitchFamily="49" charset="0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7668000" y="4428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Impact" panose="020B0806030902050204" pitchFamily="34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</a:t>
            </a:r>
            <a:r>
              <a:rPr lang="en-US" altLang="zh-CN" dirty="0" smtClean="0">
                <a:solidFill>
                  <a:schemeClr val="tx1"/>
                </a:solidFill>
                <a:latin typeface="Impact" panose="020B0806030902050204" pitchFamily="34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P</a:t>
            </a:r>
            <a:endParaRPr lang="zh-CN" altLang="en-US" dirty="0">
              <a:solidFill>
                <a:schemeClr val="tx1"/>
              </a:solidFill>
              <a:latin typeface="Impact" panose="020B0806030902050204" pitchFamily="34" charset="0"/>
              <a:cs typeface="DejaVu Sans Mono" panose="020B0609030804020204" pitchFamily="49" charset="0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4104000" y="5418000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 smtClean="0">
                <a:latin typeface="Impact" panose="020B0806030902050204" pitchFamily="34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FP</a:t>
            </a:r>
            <a:endParaRPr lang="zh-CN" altLang="en-US" dirty="0">
              <a:latin typeface="Impact" panose="020B0806030902050204" pitchFamily="34" charset="0"/>
              <a:cs typeface="DejaVu Sans Mono" panose="020B0609030804020204" pitchFamily="49" charset="0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5292000" y="5418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Impact" panose="020B0806030902050204" pitchFamily="34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TP</a:t>
            </a:r>
            <a:endParaRPr lang="zh-CN" altLang="en-US" dirty="0">
              <a:solidFill>
                <a:schemeClr val="tx1"/>
              </a:solidFill>
              <a:latin typeface="Impact" panose="020B0806030902050204" pitchFamily="34" charset="0"/>
              <a:cs typeface="DejaVu Sans Mono" panose="020B0609030804020204" pitchFamily="49" charset="0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6480000" y="5418000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 smtClean="0">
                <a:latin typeface="Impact" panose="020B0806030902050204" pitchFamily="34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FP</a:t>
            </a:r>
            <a:endParaRPr lang="zh-CN" altLang="en-US" dirty="0">
              <a:latin typeface="Impact" panose="020B0806030902050204" pitchFamily="34" charset="0"/>
              <a:cs typeface="DejaVu Sans Mono" panose="020B0609030804020204" pitchFamily="49" charset="0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7668000" y="5418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Impact" panose="020B0806030902050204" pitchFamily="34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TP</a:t>
            </a:r>
            <a:endParaRPr lang="zh-CN" altLang="en-US" dirty="0">
              <a:solidFill>
                <a:schemeClr val="tx1"/>
              </a:solidFill>
              <a:latin typeface="Impact" panose="020B0806030902050204" pitchFamily="34" charset="0"/>
              <a:cs typeface="DejaVu Sans Mono" panose="020B0609030804020204" pitchFamily="49" charset="0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180000" y="5220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Impact" panose="020B0806030902050204" pitchFamily="34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</a:t>
            </a:r>
            <a:r>
              <a:rPr lang="en-US" altLang="zh-CN" dirty="0" smtClean="0">
                <a:solidFill>
                  <a:schemeClr val="tx1"/>
                </a:solidFill>
                <a:latin typeface="Impact" panose="020B0806030902050204" pitchFamily="34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P</a:t>
            </a:r>
            <a:endParaRPr lang="zh-CN" altLang="en-US" dirty="0">
              <a:solidFill>
                <a:schemeClr val="tx1"/>
              </a:solidFill>
              <a:latin typeface="Impact" panose="020B0806030902050204" pitchFamily="34" charset="0"/>
              <a:cs typeface="DejaVu Sans Mono" panose="020B0609030804020204" pitchFamily="49" charset="0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180000" y="5940000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 smtClean="0">
                <a:latin typeface="Impact" panose="020B0806030902050204" pitchFamily="34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FP</a:t>
            </a:r>
            <a:endParaRPr lang="zh-CN" altLang="en-US" dirty="0">
              <a:latin typeface="Impact" panose="020B0806030902050204" pitchFamily="34" charset="0"/>
              <a:cs typeface="DejaVu Sans Mono" panose="020B0609030804020204" pitchFamily="49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40000" y="5220000"/>
            <a:ext cx="10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True-</a:t>
            </a:r>
          </a:p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40000" y="5940000"/>
            <a:ext cx="10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False-Positive</a:t>
            </a:r>
            <a:endParaRPr lang="zh-CN" alt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80000" y="2790000"/>
            <a:ext cx="1440000" cy="12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 smtClean="0">
                <a:solidFill>
                  <a:srgbClr val="0070C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Holiday</a:t>
            </a:r>
          </a:p>
        </p:txBody>
      </p:sp>
    </p:spTree>
    <p:extLst>
      <p:ext uri="{BB962C8B-B14F-4D97-AF65-F5344CB8AC3E}">
        <p14:creationId xmlns:p14="http://schemas.microsoft.com/office/powerpoint/2010/main" val="104402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0.13091 0.44213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13385 0.44213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-0.13056 0.44213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8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65243 0.44213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22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00087 0.45533 " pathEditMode="relative" rAng="0" ptsTypes="AA">
                                      <p:cBhvr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1342 0.58658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2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-0.13056 0.45533 " pathEditMode="relative" rAng="0" ptsTypes="AA"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8" y="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5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0.26267 0.58658 " pathEditMode="relative" rAng="0" ptsTypes="AA">
                                      <p:cBhvr>
                                        <p:cTn id="1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2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000"/>
                            </p:stCondLst>
                            <p:childTnLst>
                              <p:par>
                                <p:cTn id="1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3" presetClass="entr" presetSubtype="28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3" presetClass="entr" presetSubtype="28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3" presetClass="entr" presetSubtype="28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3" presetClass="entr" presetSubtype="28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9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900"/>
                            </p:stCondLst>
                            <p:childTnLst>
                              <p:par>
                                <p:cTn id="2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2" grpId="0"/>
      <p:bldP spid="12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8" grpId="1" animBg="1"/>
      <p:bldP spid="59" grpId="0" animBg="1"/>
      <p:bldP spid="59" grpId="1" animBg="1"/>
      <p:bldP spid="60" grpId="0"/>
      <p:bldP spid="61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BoVW</a:t>
            </a:r>
            <a:r>
              <a:rPr lang="en-US" altLang="zh-CN" dirty="0" smtClean="0"/>
              <a:t> for Classification &amp; Retrieval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11" name="图片 2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980000"/>
            <a:ext cx="2160000" cy="1620000"/>
          </a:xfrm>
          <a:prstGeom prst="rect">
            <a:avLst/>
          </a:prstGeom>
        </p:spPr>
      </p:pic>
      <p:pic>
        <p:nvPicPr>
          <p:cNvPr id="212" name="图片 2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160000"/>
            <a:ext cx="2160000" cy="1620000"/>
          </a:xfrm>
          <a:prstGeom prst="rect">
            <a:avLst/>
          </a:prstGeom>
        </p:spPr>
      </p:pic>
      <p:pic>
        <p:nvPicPr>
          <p:cNvPr id="213" name="图片 2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340000"/>
            <a:ext cx="2160000" cy="1620000"/>
          </a:xfrm>
          <a:prstGeom prst="rect">
            <a:avLst/>
          </a:prstGeom>
        </p:spPr>
      </p:pic>
      <p:grpSp>
        <p:nvGrpSpPr>
          <p:cNvPr id="214" name="组合 213"/>
          <p:cNvGrpSpPr/>
          <p:nvPr/>
        </p:nvGrpSpPr>
        <p:grpSpPr>
          <a:xfrm>
            <a:off x="180000" y="4140000"/>
            <a:ext cx="2160000" cy="1620000"/>
            <a:chOff x="3600000" y="1800000"/>
            <a:chExt cx="2160000" cy="1620000"/>
          </a:xfrm>
        </p:grpSpPr>
        <p:sp>
          <p:nvSpPr>
            <p:cNvPr id="215" name="矩形 214"/>
            <p:cNvSpPr/>
            <p:nvPr/>
          </p:nvSpPr>
          <p:spPr>
            <a:xfrm>
              <a:off x="3600000" y="1800000"/>
              <a:ext cx="2160000" cy="162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6" name="椭圆 215"/>
            <p:cNvSpPr/>
            <p:nvPr/>
          </p:nvSpPr>
          <p:spPr>
            <a:xfrm>
              <a:off x="3780000" y="1981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7" name="椭圆 216"/>
            <p:cNvSpPr/>
            <p:nvPr/>
          </p:nvSpPr>
          <p:spPr>
            <a:xfrm>
              <a:off x="4104000" y="1981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8" name="椭圆 217"/>
            <p:cNvSpPr/>
            <p:nvPr/>
          </p:nvSpPr>
          <p:spPr>
            <a:xfrm>
              <a:off x="4428000" y="1981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9" name="椭圆 218"/>
            <p:cNvSpPr/>
            <p:nvPr/>
          </p:nvSpPr>
          <p:spPr>
            <a:xfrm>
              <a:off x="4752000" y="198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" name="椭圆 219"/>
            <p:cNvSpPr/>
            <p:nvPr/>
          </p:nvSpPr>
          <p:spPr>
            <a:xfrm>
              <a:off x="5076000" y="198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" name="椭圆 220"/>
            <p:cNvSpPr/>
            <p:nvPr/>
          </p:nvSpPr>
          <p:spPr>
            <a:xfrm>
              <a:off x="5400000" y="198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2" name="椭圆 221"/>
            <p:cNvSpPr/>
            <p:nvPr/>
          </p:nvSpPr>
          <p:spPr>
            <a:xfrm>
              <a:off x="3780000" y="225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3" name="椭圆 222"/>
            <p:cNvSpPr/>
            <p:nvPr/>
          </p:nvSpPr>
          <p:spPr>
            <a:xfrm>
              <a:off x="4104000" y="225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4" name="椭圆 223"/>
            <p:cNvSpPr/>
            <p:nvPr/>
          </p:nvSpPr>
          <p:spPr>
            <a:xfrm>
              <a:off x="4428000" y="225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" name="椭圆 224"/>
            <p:cNvSpPr/>
            <p:nvPr/>
          </p:nvSpPr>
          <p:spPr>
            <a:xfrm>
              <a:off x="4752000" y="225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6" name="椭圆 225"/>
            <p:cNvSpPr/>
            <p:nvPr/>
          </p:nvSpPr>
          <p:spPr>
            <a:xfrm>
              <a:off x="5076000" y="225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7" name="椭圆 226"/>
            <p:cNvSpPr/>
            <p:nvPr/>
          </p:nvSpPr>
          <p:spPr>
            <a:xfrm>
              <a:off x="5400000" y="225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8" name="椭圆 227"/>
            <p:cNvSpPr/>
            <p:nvPr/>
          </p:nvSpPr>
          <p:spPr>
            <a:xfrm>
              <a:off x="3780000" y="252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9" name="椭圆 228"/>
            <p:cNvSpPr/>
            <p:nvPr/>
          </p:nvSpPr>
          <p:spPr>
            <a:xfrm>
              <a:off x="4104000" y="252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0" name="椭圆 229"/>
            <p:cNvSpPr/>
            <p:nvPr/>
          </p:nvSpPr>
          <p:spPr>
            <a:xfrm>
              <a:off x="4428000" y="252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1" name="椭圆 230"/>
            <p:cNvSpPr/>
            <p:nvPr/>
          </p:nvSpPr>
          <p:spPr>
            <a:xfrm>
              <a:off x="4752000" y="252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2" name="椭圆 231"/>
            <p:cNvSpPr/>
            <p:nvPr/>
          </p:nvSpPr>
          <p:spPr>
            <a:xfrm>
              <a:off x="5076000" y="252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3" name="椭圆 232"/>
            <p:cNvSpPr/>
            <p:nvPr/>
          </p:nvSpPr>
          <p:spPr>
            <a:xfrm>
              <a:off x="5400000" y="252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4" name="椭圆 233"/>
            <p:cNvSpPr/>
            <p:nvPr/>
          </p:nvSpPr>
          <p:spPr>
            <a:xfrm>
              <a:off x="3780000" y="279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5" name="椭圆 234"/>
            <p:cNvSpPr/>
            <p:nvPr/>
          </p:nvSpPr>
          <p:spPr>
            <a:xfrm>
              <a:off x="4104000" y="279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6" name="椭圆 235"/>
            <p:cNvSpPr/>
            <p:nvPr/>
          </p:nvSpPr>
          <p:spPr>
            <a:xfrm>
              <a:off x="4428000" y="279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" name="椭圆 236"/>
            <p:cNvSpPr/>
            <p:nvPr/>
          </p:nvSpPr>
          <p:spPr>
            <a:xfrm>
              <a:off x="4752000" y="279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" name="椭圆 237"/>
            <p:cNvSpPr/>
            <p:nvPr/>
          </p:nvSpPr>
          <p:spPr>
            <a:xfrm>
              <a:off x="5076000" y="279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" name="椭圆 238"/>
            <p:cNvSpPr/>
            <p:nvPr/>
          </p:nvSpPr>
          <p:spPr>
            <a:xfrm>
              <a:off x="5400000" y="279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" name="椭圆 239"/>
            <p:cNvSpPr/>
            <p:nvPr/>
          </p:nvSpPr>
          <p:spPr>
            <a:xfrm>
              <a:off x="3780000" y="306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1" name="椭圆 240"/>
            <p:cNvSpPr/>
            <p:nvPr/>
          </p:nvSpPr>
          <p:spPr>
            <a:xfrm>
              <a:off x="4104000" y="306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" name="椭圆 241"/>
            <p:cNvSpPr/>
            <p:nvPr/>
          </p:nvSpPr>
          <p:spPr>
            <a:xfrm>
              <a:off x="4428000" y="306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3" name="椭圆 242"/>
            <p:cNvSpPr/>
            <p:nvPr/>
          </p:nvSpPr>
          <p:spPr>
            <a:xfrm>
              <a:off x="4752000" y="306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4" name="椭圆 243"/>
            <p:cNvSpPr/>
            <p:nvPr/>
          </p:nvSpPr>
          <p:spPr>
            <a:xfrm>
              <a:off x="5076000" y="306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5" name="椭圆 244"/>
            <p:cNvSpPr/>
            <p:nvPr/>
          </p:nvSpPr>
          <p:spPr>
            <a:xfrm>
              <a:off x="5400000" y="306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360000" y="4320000"/>
            <a:ext cx="2160000" cy="1620000"/>
            <a:chOff x="3600000" y="1800000"/>
            <a:chExt cx="2160000" cy="1620000"/>
          </a:xfrm>
        </p:grpSpPr>
        <p:sp>
          <p:nvSpPr>
            <p:cNvPr id="247" name="矩形 246"/>
            <p:cNvSpPr/>
            <p:nvPr/>
          </p:nvSpPr>
          <p:spPr>
            <a:xfrm>
              <a:off x="3600000" y="1800000"/>
              <a:ext cx="2160000" cy="162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8" name="椭圆 247"/>
            <p:cNvSpPr/>
            <p:nvPr/>
          </p:nvSpPr>
          <p:spPr>
            <a:xfrm>
              <a:off x="3780000" y="1981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" name="椭圆 248"/>
            <p:cNvSpPr/>
            <p:nvPr/>
          </p:nvSpPr>
          <p:spPr>
            <a:xfrm>
              <a:off x="4104000" y="1981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" name="椭圆 249"/>
            <p:cNvSpPr/>
            <p:nvPr/>
          </p:nvSpPr>
          <p:spPr>
            <a:xfrm>
              <a:off x="4428000" y="1981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1" name="椭圆 250"/>
            <p:cNvSpPr/>
            <p:nvPr/>
          </p:nvSpPr>
          <p:spPr>
            <a:xfrm>
              <a:off x="4752000" y="198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2" name="椭圆 251"/>
            <p:cNvSpPr/>
            <p:nvPr/>
          </p:nvSpPr>
          <p:spPr>
            <a:xfrm>
              <a:off x="5076000" y="198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椭圆 252"/>
            <p:cNvSpPr/>
            <p:nvPr/>
          </p:nvSpPr>
          <p:spPr>
            <a:xfrm>
              <a:off x="5400000" y="198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4" name="椭圆 253"/>
            <p:cNvSpPr/>
            <p:nvPr/>
          </p:nvSpPr>
          <p:spPr>
            <a:xfrm>
              <a:off x="3780000" y="225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5" name="椭圆 254"/>
            <p:cNvSpPr/>
            <p:nvPr/>
          </p:nvSpPr>
          <p:spPr>
            <a:xfrm>
              <a:off x="4104000" y="225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6" name="椭圆 255"/>
            <p:cNvSpPr/>
            <p:nvPr/>
          </p:nvSpPr>
          <p:spPr>
            <a:xfrm>
              <a:off x="4428000" y="225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7" name="椭圆 256"/>
            <p:cNvSpPr/>
            <p:nvPr/>
          </p:nvSpPr>
          <p:spPr>
            <a:xfrm>
              <a:off x="4752000" y="225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8" name="椭圆 257"/>
            <p:cNvSpPr/>
            <p:nvPr/>
          </p:nvSpPr>
          <p:spPr>
            <a:xfrm>
              <a:off x="5076000" y="225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9" name="椭圆 258"/>
            <p:cNvSpPr/>
            <p:nvPr/>
          </p:nvSpPr>
          <p:spPr>
            <a:xfrm>
              <a:off x="5400000" y="225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0" name="椭圆 259"/>
            <p:cNvSpPr/>
            <p:nvPr/>
          </p:nvSpPr>
          <p:spPr>
            <a:xfrm>
              <a:off x="3780000" y="252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1" name="椭圆 260"/>
            <p:cNvSpPr/>
            <p:nvPr/>
          </p:nvSpPr>
          <p:spPr>
            <a:xfrm>
              <a:off x="4104000" y="252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2" name="椭圆 261"/>
            <p:cNvSpPr/>
            <p:nvPr/>
          </p:nvSpPr>
          <p:spPr>
            <a:xfrm>
              <a:off x="4428000" y="252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3" name="椭圆 262"/>
            <p:cNvSpPr/>
            <p:nvPr/>
          </p:nvSpPr>
          <p:spPr>
            <a:xfrm>
              <a:off x="4752000" y="252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4" name="椭圆 263"/>
            <p:cNvSpPr/>
            <p:nvPr/>
          </p:nvSpPr>
          <p:spPr>
            <a:xfrm>
              <a:off x="5076000" y="252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5" name="椭圆 264"/>
            <p:cNvSpPr/>
            <p:nvPr/>
          </p:nvSpPr>
          <p:spPr>
            <a:xfrm>
              <a:off x="5400000" y="252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6" name="椭圆 265"/>
            <p:cNvSpPr/>
            <p:nvPr/>
          </p:nvSpPr>
          <p:spPr>
            <a:xfrm>
              <a:off x="3780000" y="279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7" name="椭圆 266"/>
            <p:cNvSpPr/>
            <p:nvPr/>
          </p:nvSpPr>
          <p:spPr>
            <a:xfrm>
              <a:off x="4104000" y="279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8" name="椭圆 267"/>
            <p:cNvSpPr/>
            <p:nvPr/>
          </p:nvSpPr>
          <p:spPr>
            <a:xfrm>
              <a:off x="4428000" y="279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9" name="椭圆 268"/>
            <p:cNvSpPr/>
            <p:nvPr/>
          </p:nvSpPr>
          <p:spPr>
            <a:xfrm>
              <a:off x="4752000" y="279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0" name="椭圆 269"/>
            <p:cNvSpPr/>
            <p:nvPr/>
          </p:nvSpPr>
          <p:spPr>
            <a:xfrm>
              <a:off x="5076000" y="279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1" name="椭圆 270"/>
            <p:cNvSpPr/>
            <p:nvPr/>
          </p:nvSpPr>
          <p:spPr>
            <a:xfrm>
              <a:off x="5400000" y="279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2" name="椭圆 271"/>
            <p:cNvSpPr/>
            <p:nvPr/>
          </p:nvSpPr>
          <p:spPr>
            <a:xfrm>
              <a:off x="3780000" y="306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3" name="椭圆 272"/>
            <p:cNvSpPr/>
            <p:nvPr/>
          </p:nvSpPr>
          <p:spPr>
            <a:xfrm>
              <a:off x="4104000" y="306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4" name="椭圆 273"/>
            <p:cNvSpPr/>
            <p:nvPr/>
          </p:nvSpPr>
          <p:spPr>
            <a:xfrm>
              <a:off x="4428000" y="306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5" name="椭圆 274"/>
            <p:cNvSpPr/>
            <p:nvPr/>
          </p:nvSpPr>
          <p:spPr>
            <a:xfrm>
              <a:off x="4752000" y="306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6" name="椭圆 275"/>
            <p:cNvSpPr/>
            <p:nvPr/>
          </p:nvSpPr>
          <p:spPr>
            <a:xfrm>
              <a:off x="5076000" y="306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7" name="椭圆 276"/>
            <p:cNvSpPr/>
            <p:nvPr/>
          </p:nvSpPr>
          <p:spPr>
            <a:xfrm>
              <a:off x="5400000" y="306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8" name="组合 277"/>
          <p:cNvGrpSpPr/>
          <p:nvPr/>
        </p:nvGrpSpPr>
        <p:grpSpPr>
          <a:xfrm>
            <a:off x="540000" y="4500000"/>
            <a:ext cx="2160000" cy="1620000"/>
            <a:chOff x="3600000" y="1800000"/>
            <a:chExt cx="2160000" cy="1620000"/>
          </a:xfrm>
        </p:grpSpPr>
        <p:sp>
          <p:nvSpPr>
            <p:cNvPr id="279" name="矩形 278"/>
            <p:cNvSpPr/>
            <p:nvPr/>
          </p:nvSpPr>
          <p:spPr>
            <a:xfrm>
              <a:off x="3600000" y="1800000"/>
              <a:ext cx="2160000" cy="162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0" name="椭圆 279"/>
            <p:cNvSpPr/>
            <p:nvPr/>
          </p:nvSpPr>
          <p:spPr>
            <a:xfrm>
              <a:off x="3780000" y="1981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1" name="椭圆 280"/>
            <p:cNvSpPr/>
            <p:nvPr/>
          </p:nvSpPr>
          <p:spPr>
            <a:xfrm>
              <a:off x="4104000" y="1981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2" name="椭圆 281"/>
            <p:cNvSpPr/>
            <p:nvPr/>
          </p:nvSpPr>
          <p:spPr>
            <a:xfrm>
              <a:off x="4428000" y="1981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3" name="椭圆 282"/>
            <p:cNvSpPr/>
            <p:nvPr/>
          </p:nvSpPr>
          <p:spPr>
            <a:xfrm>
              <a:off x="4752000" y="198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4" name="椭圆 283"/>
            <p:cNvSpPr/>
            <p:nvPr/>
          </p:nvSpPr>
          <p:spPr>
            <a:xfrm>
              <a:off x="5076000" y="198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5" name="椭圆 284"/>
            <p:cNvSpPr/>
            <p:nvPr/>
          </p:nvSpPr>
          <p:spPr>
            <a:xfrm>
              <a:off x="5400000" y="198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6" name="椭圆 285"/>
            <p:cNvSpPr/>
            <p:nvPr/>
          </p:nvSpPr>
          <p:spPr>
            <a:xfrm>
              <a:off x="3780000" y="225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7" name="椭圆 286"/>
            <p:cNvSpPr/>
            <p:nvPr/>
          </p:nvSpPr>
          <p:spPr>
            <a:xfrm>
              <a:off x="4104000" y="225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8" name="椭圆 287"/>
            <p:cNvSpPr/>
            <p:nvPr/>
          </p:nvSpPr>
          <p:spPr>
            <a:xfrm>
              <a:off x="4428000" y="225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9" name="椭圆 288"/>
            <p:cNvSpPr/>
            <p:nvPr/>
          </p:nvSpPr>
          <p:spPr>
            <a:xfrm>
              <a:off x="4752000" y="225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0" name="椭圆 289"/>
            <p:cNvSpPr/>
            <p:nvPr/>
          </p:nvSpPr>
          <p:spPr>
            <a:xfrm>
              <a:off x="5076000" y="225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1" name="椭圆 290"/>
            <p:cNvSpPr/>
            <p:nvPr/>
          </p:nvSpPr>
          <p:spPr>
            <a:xfrm>
              <a:off x="5400000" y="225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2" name="椭圆 291"/>
            <p:cNvSpPr/>
            <p:nvPr/>
          </p:nvSpPr>
          <p:spPr>
            <a:xfrm>
              <a:off x="3780000" y="252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3" name="椭圆 292"/>
            <p:cNvSpPr/>
            <p:nvPr/>
          </p:nvSpPr>
          <p:spPr>
            <a:xfrm>
              <a:off x="4104000" y="252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4" name="椭圆 293"/>
            <p:cNvSpPr/>
            <p:nvPr/>
          </p:nvSpPr>
          <p:spPr>
            <a:xfrm>
              <a:off x="4428000" y="252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5" name="椭圆 294"/>
            <p:cNvSpPr/>
            <p:nvPr/>
          </p:nvSpPr>
          <p:spPr>
            <a:xfrm>
              <a:off x="4752000" y="252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6" name="椭圆 295"/>
            <p:cNvSpPr/>
            <p:nvPr/>
          </p:nvSpPr>
          <p:spPr>
            <a:xfrm>
              <a:off x="5076000" y="252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7" name="椭圆 296"/>
            <p:cNvSpPr/>
            <p:nvPr/>
          </p:nvSpPr>
          <p:spPr>
            <a:xfrm>
              <a:off x="5400000" y="252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8" name="椭圆 297"/>
            <p:cNvSpPr/>
            <p:nvPr/>
          </p:nvSpPr>
          <p:spPr>
            <a:xfrm>
              <a:off x="3780000" y="279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9" name="椭圆 298"/>
            <p:cNvSpPr/>
            <p:nvPr/>
          </p:nvSpPr>
          <p:spPr>
            <a:xfrm>
              <a:off x="4104000" y="279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0" name="椭圆 299"/>
            <p:cNvSpPr/>
            <p:nvPr/>
          </p:nvSpPr>
          <p:spPr>
            <a:xfrm>
              <a:off x="4428000" y="279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1" name="椭圆 300"/>
            <p:cNvSpPr/>
            <p:nvPr/>
          </p:nvSpPr>
          <p:spPr>
            <a:xfrm>
              <a:off x="4752000" y="279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2" name="椭圆 301"/>
            <p:cNvSpPr/>
            <p:nvPr/>
          </p:nvSpPr>
          <p:spPr>
            <a:xfrm>
              <a:off x="5076000" y="279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3" name="椭圆 302"/>
            <p:cNvSpPr/>
            <p:nvPr/>
          </p:nvSpPr>
          <p:spPr>
            <a:xfrm>
              <a:off x="5400000" y="279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4" name="椭圆 303"/>
            <p:cNvSpPr/>
            <p:nvPr/>
          </p:nvSpPr>
          <p:spPr>
            <a:xfrm>
              <a:off x="3780000" y="306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5" name="椭圆 304"/>
            <p:cNvSpPr/>
            <p:nvPr/>
          </p:nvSpPr>
          <p:spPr>
            <a:xfrm>
              <a:off x="4104000" y="306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6" name="椭圆 305"/>
            <p:cNvSpPr/>
            <p:nvPr/>
          </p:nvSpPr>
          <p:spPr>
            <a:xfrm>
              <a:off x="4428000" y="306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7" name="椭圆 306"/>
            <p:cNvSpPr/>
            <p:nvPr/>
          </p:nvSpPr>
          <p:spPr>
            <a:xfrm>
              <a:off x="4752000" y="306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8" name="椭圆 307"/>
            <p:cNvSpPr/>
            <p:nvPr/>
          </p:nvSpPr>
          <p:spPr>
            <a:xfrm>
              <a:off x="5076000" y="306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椭圆 308"/>
            <p:cNvSpPr/>
            <p:nvPr/>
          </p:nvSpPr>
          <p:spPr>
            <a:xfrm>
              <a:off x="5400000" y="3060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0" name="矩形 309"/>
          <p:cNvSpPr/>
          <p:nvPr/>
        </p:nvSpPr>
        <p:spPr>
          <a:xfrm>
            <a:off x="180000" y="1620000"/>
            <a:ext cx="252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 images</a:t>
            </a:r>
          </a:p>
        </p:txBody>
      </p:sp>
      <p:sp>
        <p:nvSpPr>
          <p:cNvPr id="311" name="矩形 310"/>
          <p:cNvSpPr/>
          <p:nvPr/>
        </p:nvSpPr>
        <p:spPr>
          <a:xfrm>
            <a:off x="180000" y="6120000"/>
            <a:ext cx="252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descriptors</a:t>
            </a:r>
          </a:p>
        </p:txBody>
      </p:sp>
      <p:sp>
        <p:nvSpPr>
          <p:cNvPr id="312" name="矩形 311"/>
          <p:cNvSpPr/>
          <p:nvPr/>
        </p:nvSpPr>
        <p:spPr>
          <a:xfrm>
            <a:off x="2880000" y="6120000"/>
            <a:ext cx="252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vocabulary</a:t>
            </a:r>
          </a:p>
        </p:txBody>
      </p:sp>
      <p:sp>
        <p:nvSpPr>
          <p:cNvPr id="313" name="矩形 312"/>
          <p:cNvSpPr/>
          <p:nvPr/>
        </p:nvSpPr>
        <p:spPr>
          <a:xfrm>
            <a:off x="2880000" y="1620000"/>
            <a:ext cx="252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features</a:t>
            </a:r>
          </a:p>
        </p:txBody>
      </p:sp>
      <p:pic>
        <p:nvPicPr>
          <p:cNvPr id="314" name="Picture 2" descr="http://cliparts.co/cliparts/pcq/Kd9/pcqKd9nRi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10" b="-4053"/>
          <a:stretch/>
        </p:blipFill>
        <p:spPr bwMode="auto">
          <a:xfrm>
            <a:off x="2880000" y="4140000"/>
            <a:ext cx="252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5" name="组合 314"/>
          <p:cNvGrpSpPr/>
          <p:nvPr/>
        </p:nvGrpSpPr>
        <p:grpSpPr>
          <a:xfrm>
            <a:off x="2880000" y="1980000"/>
            <a:ext cx="2160000" cy="1620000"/>
            <a:chOff x="3060000" y="1620000"/>
            <a:chExt cx="2160000" cy="1620000"/>
          </a:xfrm>
        </p:grpSpPr>
        <p:sp>
          <p:nvSpPr>
            <p:cNvPr id="316" name="矩形 315"/>
            <p:cNvSpPr/>
            <p:nvPr/>
          </p:nvSpPr>
          <p:spPr>
            <a:xfrm>
              <a:off x="3060000" y="1620000"/>
              <a:ext cx="2160000" cy="162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7" name="矩形 316"/>
            <p:cNvSpPr/>
            <p:nvPr/>
          </p:nvSpPr>
          <p:spPr>
            <a:xfrm>
              <a:off x="3240000" y="180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8" name="矩形 317"/>
            <p:cNvSpPr/>
            <p:nvPr/>
          </p:nvSpPr>
          <p:spPr>
            <a:xfrm>
              <a:off x="3564000" y="180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9" name="矩形 318"/>
            <p:cNvSpPr/>
            <p:nvPr/>
          </p:nvSpPr>
          <p:spPr>
            <a:xfrm>
              <a:off x="3888000" y="180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0" name="矩形 319"/>
            <p:cNvSpPr/>
            <p:nvPr/>
          </p:nvSpPr>
          <p:spPr>
            <a:xfrm>
              <a:off x="4212000" y="180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1" name="矩形 320"/>
            <p:cNvSpPr/>
            <p:nvPr/>
          </p:nvSpPr>
          <p:spPr>
            <a:xfrm>
              <a:off x="4536000" y="180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2" name="矩形 321"/>
            <p:cNvSpPr/>
            <p:nvPr/>
          </p:nvSpPr>
          <p:spPr>
            <a:xfrm>
              <a:off x="4860000" y="180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3" name="矩形 322"/>
            <p:cNvSpPr/>
            <p:nvPr/>
          </p:nvSpPr>
          <p:spPr>
            <a:xfrm>
              <a:off x="3240000" y="207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4" name="矩形 323"/>
            <p:cNvSpPr/>
            <p:nvPr/>
          </p:nvSpPr>
          <p:spPr>
            <a:xfrm>
              <a:off x="3564000" y="207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5" name="矩形 324"/>
            <p:cNvSpPr/>
            <p:nvPr/>
          </p:nvSpPr>
          <p:spPr>
            <a:xfrm>
              <a:off x="3888000" y="207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6" name="矩形 325"/>
            <p:cNvSpPr/>
            <p:nvPr/>
          </p:nvSpPr>
          <p:spPr>
            <a:xfrm>
              <a:off x="4212000" y="207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7" name="矩形 326"/>
            <p:cNvSpPr/>
            <p:nvPr/>
          </p:nvSpPr>
          <p:spPr>
            <a:xfrm>
              <a:off x="4536000" y="207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8" name="矩形 327"/>
            <p:cNvSpPr/>
            <p:nvPr/>
          </p:nvSpPr>
          <p:spPr>
            <a:xfrm>
              <a:off x="4860000" y="207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9" name="矩形 328"/>
            <p:cNvSpPr/>
            <p:nvPr/>
          </p:nvSpPr>
          <p:spPr>
            <a:xfrm>
              <a:off x="3240000" y="234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0" name="矩形 329"/>
            <p:cNvSpPr/>
            <p:nvPr/>
          </p:nvSpPr>
          <p:spPr>
            <a:xfrm>
              <a:off x="3564000" y="234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1" name="矩形 330"/>
            <p:cNvSpPr/>
            <p:nvPr/>
          </p:nvSpPr>
          <p:spPr>
            <a:xfrm>
              <a:off x="3888000" y="234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2" name="矩形 331"/>
            <p:cNvSpPr/>
            <p:nvPr/>
          </p:nvSpPr>
          <p:spPr>
            <a:xfrm>
              <a:off x="4212000" y="234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3" name="矩形 332"/>
            <p:cNvSpPr/>
            <p:nvPr/>
          </p:nvSpPr>
          <p:spPr>
            <a:xfrm>
              <a:off x="4536000" y="234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4" name="矩形 333"/>
            <p:cNvSpPr/>
            <p:nvPr/>
          </p:nvSpPr>
          <p:spPr>
            <a:xfrm>
              <a:off x="4860000" y="234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5" name="矩形 334"/>
            <p:cNvSpPr/>
            <p:nvPr/>
          </p:nvSpPr>
          <p:spPr>
            <a:xfrm>
              <a:off x="3240000" y="261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6" name="矩形 335"/>
            <p:cNvSpPr/>
            <p:nvPr/>
          </p:nvSpPr>
          <p:spPr>
            <a:xfrm>
              <a:off x="3564000" y="261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7" name="矩形 336"/>
            <p:cNvSpPr/>
            <p:nvPr/>
          </p:nvSpPr>
          <p:spPr>
            <a:xfrm>
              <a:off x="3888000" y="261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8" name="矩形 337"/>
            <p:cNvSpPr/>
            <p:nvPr/>
          </p:nvSpPr>
          <p:spPr>
            <a:xfrm>
              <a:off x="4212000" y="261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9" name="矩形 338"/>
            <p:cNvSpPr/>
            <p:nvPr/>
          </p:nvSpPr>
          <p:spPr>
            <a:xfrm>
              <a:off x="4536000" y="261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0" name="矩形 339"/>
            <p:cNvSpPr/>
            <p:nvPr/>
          </p:nvSpPr>
          <p:spPr>
            <a:xfrm>
              <a:off x="4860000" y="261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1" name="矩形 340"/>
            <p:cNvSpPr/>
            <p:nvPr/>
          </p:nvSpPr>
          <p:spPr>
            <a:xfrm>
              <a:off x="3240000" y="288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2" name="矩形 341"/>
            <p:cNvSpPr/>
            <p:nvPr/>
          </p:nvSpPr>
          <p:spPr>
            <a:xfrm>
              <a:off x="3564000" y="288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3" name="矩形 342"/>
            <p:cNvSpPr/>
            <p:nvPr/>
          </p:nvSpPr>
          <p:spPr>
            <a:xfrm>
              <a:off x="3888000" y="288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4" name="矩形 343"/>
            <p:cNvSpPr/>
            <p:nvPr/>
          </p:nvSpPr>
          <p:spPr>
            <a:xfrm>
              <a:off x="4212000" y="288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5" name="矩形 344"/>
            <p:cNvSpPr/>
            <p:nvPr/>
          </p:nvSpPr>
          <p:spPr>
            <a:xfrm>
              <a:off x="4536000" y="288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6" name="矩形 345"/>
            <p:cNvSpPr/>
            <p:nvPr/>
          </p:nvSpPr>
          <p:spPr>
            <a:xfrm>
              <a:off x="4860000" y="288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7" name="组合 346"/>
          <p:cNvGrpSpPr/>
          <p:nvPr/>
        </p:nvGrpSpPr>
        <p:grpSpPr>
          <a:xfrm>
            <a:off x="3060000" y="2160000"/>
            <a:ext cx="2160000" cy="1620000"/>
            <a:chOff x="3060000" y="1620000"/>
            <a:chExt cx="2160000" cy="1620000"/>
          </a:xfrm>
        </p:grpSpPr>
        <p:sp>
          <p:nvSpPr>
            <p:cNvPr id="348" name="矩形 347"/>
            <p:cNvSpPr/>
            <p:nvPr/>
          </p:nvSpPr>
          <p:spPr>
            <a:xfrm>
              <a:off x="3060000" y="1620000"/>
              <a:ext cx="2160000" cy="162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9" name="矩形 348"/>
            <p:cNvSpPr/>
            <p:nvPr/>
          </p:nvSpPr>
          <p:spPr>
            <a:xfrm>
              <a:off x="3240000" y="180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0" name="矩形 349"/>
            <p:cNvSpPr/>
            <p:nvPr/>
          </p:nvSpPr>
          <p:spPr>
            <a:xfrm>
              <a:off x="3564000" y="180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1" name="矩形 350"/>
            <p:cNvSpPr/>
            <p:nvPr/>
          </p:nvSpPr>
          <p:spPr>
            <a:xfrm>
              <a:off x="3888000" y="180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2" name="矩形 351"/>
            <p:cNvSpPr/>
            <p:nvPr/>
          </p:nvSpPr>
          <p:spPr>
            <a:xfrm>
              <a:off x="4212000" y="180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3" name="矩形 352"/>
            <p:cNvSpPr/>
            <p:nvPr/>
          </p:nvSpPr>
          <p:spPr>
            <a:xfrm>
              <a:off x="4536000" y="180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4" name="矩形 353"/>
            <p:cNvSpPr/>
            <p:nvPr/>
          </p:nvSpPr>
          <p:spPr>
            <a:xfrm>
              <a:off x="4860000" y="180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5" name="矩形 354"/>
            <p:cNvSpPr/>
            <p:nvPr/>
          </p:nvSpPr>
          <p:spPr>
            <a:xfrm>
              <a:off x="3240000" y="207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6" name="矩形 355"/>
            <p:cNvSpPr/>
            <p:nvPr/>
          </p:nvSpPr>
          <p:spPr>
            <a:xfrm>
              <a:off x="3564000" y="207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7" name="矩形 356"/>
            <p:cNvSpPr/>
            <p:nvPr/>
          </p:nvSpPr>
          <p:spPr>
            <a:xfrm>
              <a:off x="3888000" y="207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8" name="矩形 357"/>
            <p:cNvSpPr/>
            <p:nvPr/>
          </p:nvSpPr>
          <p:spPr>
            <a:xfrm>
              <a:off x="4212000" y="207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9" name="矩形 358"/>
            <p:cNvSpPr/>
            <p:nvPr/>
          </p:nvSpPr>
          <p:spPr>
            <a:xfrm>
              <a:off x="4536000" y="207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0" name="矩形 359"/>
            <p:cNvSpPr/>
            <p:nvPr/>
          </p:nvSpPr>
          <p:spPr>
            <a:xfrm>
              <a:off x="4860000" y="207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1" name="矩形 360"/>
            <p:cNvSpPr/>
            <p:nvPr/>
          </p:nvSpPr>
          <p:spPr>
            <a:xfrm>
              <a:off x="3240000" y="234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2" name="矩形 361"/>
            <p:cNvSpPr/>
            <p:nvPr/>
          </p:nvSpPr>
          <p:spPr>
            <a:xfrm>
              <a:off x="3564000" y="234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3" name="矩形 362"/>
            <p:cNvSpPr/>
            <p:nvPr/>
          </p:nvSpPr>
          <p:spPr>
            <a:xfrm>
              <a:off x="3888000" y="234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4" name="矩形 363"/>
            <p:cNvSpPr/>
            <p:nvPr/>
          </p:nvSpPr>
          <p:spPr>
            <a:xfrm>
              <a:off x="4212000" y="234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5" name="矩形 364"/>
            <p:cNvSpPr/>
            <p:nvPr/>
          </p:nvSpPr>
          <p:spPr>
            <a:xfrm>
              <a:off x="4536000" y="234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6" name="矩形 365"/>
            <p:cNvSpPr/>
            <p:nvPr/>
          </p:nvSpPr>
          <p:spPr>
            <a:xfrm>
              <a:off x="4860000" y="234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7" name="矩形 366"/>
            <p:cNvSpPr/>
            <p:nvPr/>
          </p:nvSpPr>
          <p:spPr>
            <a:xfrm>
              <a:off x="3240000" y="261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8" name="矩形 367"/>
            <p:cNvSpPr/>
            <p:nvPr/>
          </p:nvSpPr>
          <p:spPr>
            <a:xfrm>
              <a:off x="3564000" y="261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9" name="矩形 368"/>
            <p:cNvSpPr/>
            <p:nvPr/>
          </p:nvSpPr>
          <p:spPr>
            <a:xfrm>
              <a:off x="3888000" y="261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0" name="矩形 369"/>
            <p:cNvSpPr/>
            <p:nvPr/>
          </p:nvSpPr>
          <p:spPr>
            <a:xfrm>
              <a:off x="4212000" y="261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1" name="矩形 370"/>
            <p:cNvSpPr/>
            <p:nvPr/>
          </p:nvSpPr>
          <p:spPr>
            <a:xfrm>
              <a:off x="4536000" y="261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2" name="矩形 371"/>
            <p:cNvSpPr/>
            <p:nvPr/>
          </p:nvSpPr>
          <p:spPr>
            <a:xfrm>
              <a:off x="4860000" y="261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3" name="矩形 372"/>
            <p:cNvSpPr/>
            <p:nvPr/>
          </p:nvSpPr>
          <p:spPr>
            <a:xfrm>
              <a:off x="3240000" y="288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4" name="矩形 373"/>
            <p:cNvSpPr/>
            <p:nvPr/>
          </p:nvSpPr>
          <p:spPr>
            <a:xfrm>
              <a:off x="3564000" y="288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5" name="矩形 374"/>
            <p:cNvSpPr/>
            <p:nvPr/>
          </p:nvSpPr>
          <p:spPr>
            <a:xfrm>
              <a:off x="3888000" y="288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6" name="矩形 375"/>
            <p:cNvSpPr/>
            <p:nvPr/>
          </p:nvSpPr>
          <p:spPr>
            <a:xfrm>
              <a:off x="4212000" y="288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7" name="矩形 376"/>
            <p:cNvSpPr/>
            <p:nvPr/>
          </p:nvSpPr>
          <p:spPr>
            <a:xfrm>
              <a:off x="4536000" y="288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8" name="矩形 377"/>
            <p:cNvSpPr/>
            <p:nvPr/>
          </p:nvSpPr>
          <p:spPr>
            <a:xfrm>
              <a:off x="4860000" y="288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9" name="组合 378"/>
          <p:cNvGrpSpPr/>
          <p:nvPr/>
        </p:nvGrpSpPr>
        <p:grpSpPr>
          <a:xfrm>
            <a:off x="3240000" y="2340000"/>
            <a:ext cx="2160000" cy="1620000"/>
            <a:chOff x="3060000" y="1620000"/>
            <a:chExt cx="2160000" cy="1620000"/>
          </a:xfrm>
        </p:grpSpPr>
        <p:sp>
          <p:nvSpPr>
            <p:cNvPr id="380" name="矩形 379"/>
            <p:cNvSpPr/>
            <p:nvPr/>
          </p:nvSpPr>
          <p:spPr>
            <a:xfrm>
              <a:off x="3060000" y="1620000"/>
              <a:ext cx="2160000" cy="162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1" name="矩形 380"/>
            <p:cNvSpPr/>
            <p:nvPr/>
          </p:nvSpPr>
          <p:spPr>
            <a:xfrm>
              <a:off x="3240000" y="180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2" name="矩形 381"/>
            <p:cNvSpPr/>
            <p:nvPr/>
          </p:nvSpPr>
          <p:spPr>
            <a:xfrm>
              <a:off x="3564000" y="180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3" name="矩形 382"/>
            <p:cNvSpPr/>
            <p:nvPr/>
          </p:nvSpPr>
          <p:spPr>
            <a:xfrm>
              <a:off x="3888000" y="180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4" name="矩形 383"/>
            <p:cNvSpPr/>
            <p:nvPr/>
          </p:nvSpPr>
          <p:spPr>
            <a:xfrm>
              <a:off x="4212000" y="180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5" name="矩形 384"/>
            <p:cNvSpPr/>
            <p:nvPr/>
          </p:nvSpPr>
          <p:spPr>
            <a:xfrm>
              <a:off x="4536000" y="180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6" name="矩形 385"/>
            <p:cNvSpPr/>
            <p:nvPr/>
          </p:nvSpPr>
          <p:spPr>
            <a:xfrm>
              <a:off x="4860000" y="180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7" name="矩形 386"/>
            <p:cNvSpPr/>
            <p:nvPr/>
          </p:nvSpPr>
          <p:spPr>
            <a:xfrm>
              <a:off x="3240000" y="207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8" name="矩形 387"/>
            <p:cNvSpPr/>
            <p:nvPr/>
          </p:nvSpPr>
          <p:spPr>
            <a:xfrm>
              <a:off x="3564000" y="207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9" name="矩形 388"/>
            <p:cNvSpPr/>
            <p:nvPr/>
          </p:nvSpPr>
          <p:spPr>
            <a:xfrm>
              <a:off x="3888000" y="207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0" name="矩形 389"/>
            <p:cNvSpPr/>
            <p:nvPr/>
          </p:nvSpPr>
          <p:spPr>
            <a:xfrm>
              <a:off x="4212000" y="207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1" name="矩形 390"/>
            <p:cNvSpPr/>
            <p:nvPr/>
          </p:nvSpPr>
          <p:spPr>
            <a:xfrm>
              <a:off x="4536000" y="207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2" name="矩形 391"/>
            <p:cNvSpPr/>
            <p:nvPr/>
          </p:nvSpPr>
          <p:spPr>
            <a:xfrm>
              <a:off x="4860000" y="207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3" name="矩形 392"/>
            <p:cNvSpPr/>
            <p:nvPr/>
          </p:nvSpPr>
          <p:spPr>
            <a:xfrm>
              <a:off x="3240000" y="234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4" name="矩形 393"/>
            <p:cNvSpPr/>
            <p:nvPr/>
          </p:nvSpPr>
          <p:spPr>
            <a:xfrm>
              <a:off x="3564000" y="234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5" name="矩形 394"/>
            <p:cNvSpPr/>
            <p:nvPr/>
          </p:nvSpPr>
          <p:spPr>
            <a:xfrm>
              <a:off x="3888000" y="234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6" name="矩形 395"/>
            <p:cNvSpPr/>
            <p:nvPr/>
          </p:nvSpPr>
          <p:spPr>
            <a:xfrm>
              <a:off x="4212000" y="234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7" name="矩形 396"/>
            <p:cNvSpPr/>
            <p:nvPr/>
          </p:nvSpPr>
          <p:spPr>
            <a:xfrm>
              <a:off x="4536000" y="234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8" name="矩形 397"/>
            <p:cNvSpPr/>
            <p:nvPr/>
          </p:nvSpPr>
          <p:spPr>
            <a:xfrm>
              <a:off x="4860000" y="234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9" name="矩形 398"/>
            <p:cNvSpPr/>
            <p:nvPr/>
          </p:nvSpPr>
          <p:spPr>
            <a:xfrm>
              <a:off x="3240000" y="261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0" name="矩形 399"/>
            <p:cNvSpPr/>
            <p:nvPr/>
          </p:nvSpPr>
          <p:spPr>
            <a:xfrm>
              <a:off x="3564000" y="261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1" name="矩形 400"/>
            <p:cNvSpPr/>
            <p:nvPr/>
          </p:nvSpPr>
          <p:spPr>
            <a:xfrm>
              <a:off x="3888000" y="261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2" name="矩形 401"/>
            <p:cNvSpPr/>
            <p:nvPr/>
          </p:nvSpPr>
          <p:spPr>
            <a:xfrm>
              <a:off x="4212000" y="261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3" name="矩形 402"/>
            <p:cNvSpPr/>
            <p:nvPr/>
          </p:nvSpPr>
          <p:spPr>
            <a:xfrm>
              <a:off x="4536000" y="261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4" name="矩形 403"/>
            <p:cNvSpPr/>
            <p:nvPr/>
          </p:nvSpPr>
          <p:spPr>
            <a:xfrm>
              <a:off x="4860000" y="261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5" name="矩形 404"/>
            <p:cNvSpPr/>
            <p:nvPr/>
          </p:nvSpPr>
          <p:spPr>
            <a:xfrm>
              <a:off x="3240000" y="288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6" name="矩形 405"/>
            <p:cNvSpPr/>
            <p:nvPr/>
          </p:nvSpPr>
          <p:spPr>
            <a:xfrm>
              <a:off x="3564000" y="288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7" name="矩形 406"/>
            <p:cNvSpPr/>
            <p:nvPr/>
          </p:nvSpPr>
          <p:spPr>
            <a:xfrm>
              <a:off x="3888000" y="288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8" name="矩形 407"/>
            <p:cNvSpPr/>
            <p:nvPr/>
          </p:nvSpPr>
          <p:spPr>
            <a:xfrm>
              <a:off x="4212000" y="288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9" name="矩形 408"/>
            <p:cNvSpPr/>
            <p:nvPr/>
          </p:nvSpPr>
          <p:spPr>
            <a:xfrm>
              <a:off x="4536000" y="288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0" name="矩形 409"/>
            <p:cNvSpPr/>
            <p:nvPr/>
          </p:nvSpPr>
          <p:spPr>
            <a:xfrm>
              <a:off x="4860000" y="2880000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11" name="直接连接符 410"/>
          <p:cNvCxnSpPr/>
          <p:nvPr/>
        </p:nvCxnSpPr>
        <p:spPr>
          <a:xfrm>
            <a:off x="5580000" y="1260000"/>
            <a:ext cx="0" cy="558000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" name="矩形 411"/>
          <p:cNvSpPr/>
          <p:nvPr/>
        </p:nvSpPr>
        <p:spPr>
          <a:xfrm>
            <a:off x="180000" y="1260000"/>
            <a:ext cx="522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COMMON PART</a:t>
            </a:r>
            <a:endParaRPr lang="zh-CN" altLang="en-US" sz="3600" b="1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413" name="矩形 412"/>
          <p:cNvSpPr/>
          <p:nvPr/>
        </p:nvSpPr>
        <p:spPr>
          <a:xfrm>
            <a:off x="5760000" y="1260000"/>
            <a:ext cx="324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classification</a:t>
            </a:r>
            <a:endParaRPr lang="zh-CN" altLang="en-US" sz="3600" b="1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414" name="矩形 413"/>
          <p:cNvSpPr/>
          <p:nvPr/>
        </p:nvSpPr>
        <p:spPr>
          <a:xfrm>
            <a:off x="5760000" y="6480000"/>
            <a:ext cx="324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retrieval</a:t>
            </a:r>
            <a:endParaRPr lang="zh-CN" altLang="en-US" sz="3600" b="1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cxnSp>
        <p:nvCxnSpPr>
          <p:cNvPr id="415" name="直接连接符 414"/>
          <p:cNvCxnSpPr/>
          <p:nvPr/>
        </p:nvCxnSpPr>
        <p:spPr>
          <a:xfrm>
            <a:off x="5580000" y="4140000"/>
            <a:ext cx="3420000" cy="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" name="矩形 416"/>
          <p:cNvSpPr/>
          <p:nvPr/>
        </p:nvSpPr>
        <p:spPr>
          <a:xfrm>
            <a:off x="5759998" y="1620000"/>
            <a:ext cx="324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features</a:t>
            </a:r>
          </a:p>
        </p:txBody>
      </p:sp>
      <p:sp>
        <p:nvSpPr>
          <p:cNvPr id="418" name="矩形 417"/>
          <p:cNvSpPr/>
          <p:nvPr/>
        </p:nvSpPr>
        <p:spPr>
          <a:xfrm>
            <a:off x="5760000" y="6120000"/>
            <a:ext cx="324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inverted file</a:t>
            </a:r>
          </a:p>
        </p:txBody>
      </p:sp>
      <p:grpSp>
        <p:nvGrpSpPr>
          <p:cNvPr id="1027" name="组合 1026"/>
          <p:cNvGrpSpPr/>
          <p:nvPr/>
        </p:nvGrpSpPr>
        <p:grpSpPr>
          <a:xfrm>
            <a:off x="6120000" y="1980000"/>
            <a:ext cx="2160000" cy="1620000"/>
            <a:chOff x="6120000" y="1980000"/>
            <a:chExt cx="2160000" cy="1620000"/>
          </a:xfrm>
        </p:grpSpPr>
        <p:sp>
          <p:nvSpPr>
            <p:cNvPr id="419" name="矩形 418"/>
            <p:cNvSpPr/>
            <p:nvPr/>
          </p:nvSpPr>
          <p:spPr>
            <a:xfrm>
              <a:off x="6120000" y="1980000"/>
              <a:ext cx="2160000" cy="162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024" name="直接连接符 1023"/>
            <p:cNvCxnSpPr/>
            <p:nvPr/>
          </p:nvCxnSpPr>
          <p:spPr>
            <a:xfrm>
              <a:off x="6300000" y="3240000"/>
              <a:ext cx="1800000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" name="矩形 1024"/>
            <p:cNvSpPr/>
            <p:nvPr/>
          </p:nvSpPr>
          <p:spPr>
            <a:xfrm>
              <a:off x="6372000" y="3060000"/>
              <a:ext cx="144000" cy="18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1" name="矩形 420"/>
            <p:cNvSpPr/>
            <p:nvPr/>
          </p:nvSpPr>
          <p:spPr>
            <a:xfrm>
              <a:off x="6588000" y="2160000"/>
              <a:ext cx="144000" cy="108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2" name="矩形 421"/>
            <p:cNvSpPr/>
            <p:nvPr/>
          </p:nvSpPr>
          <p:spPr>
            <a:xfrm>
              <a:off x="6804000" y="2700000"/>
              <a:ext cx="144000" cy="54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3" name="矩形 422"/>
            <p:cNvSpPr/>
            <p:nvPr/>
          </p:nvSpPr>
          <p:spPr>
            <a:xfrm>
              <a:off x="7020000" y="2340000"/>
              <a:ext cx="144000" cy="90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4" name="矩形 423"/>
            <p:cNvSpPr/>
            <p:nvPr/>
          </p:nvSpPr>
          <p:spPr>
            <a:xfrm>
              <a:off x="7236000" y="2880000"/>
              <a:ext cx="144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5" name="矩形 424"/>
            <p:cNvSpPr/>
            <p:nvPr/>
          </p:nvSpPr>
          <p:spPr>
            <a:xfrm>
              <a:off x="7452000" y="3060000"/>
              <a:ext cx="144000" cy="18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6" name="矩形 425"/>
            <p:cNvSpPr/>
            <p:nvPr/>
          </p:nvSpPr>
          <p:spPr>
            <a:xfrm>
              <a:off x="7667999" y="2700000"/>
              <a:ext cx="144000" cy="54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7" name="矩形 426"/>
            <p:cNvSpPr/>
            <p:nvPr/>
          </p:nvSpPr>
          <p:spPr>
            <a:xfrm>
              <a:off x="7884000" y="2520000"/>
              <a:ext cx="144000" cy="72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9" name="组合 428"/>
          <p:cNvGrpSpPr/>
          <p:nvPr/>
        </p:nvGrpSpPr>
        <p:grpSpPr>
          <a:xfrm>
            <a:off x="6300000" y="2160000"/>
            <a:ext cx="2160000" cy="1620000"/>
            <a:chOff x="6120000" y="1980000"/>
            <a:chExt cx="2160000" cy="1620000"/>
          </a:xfrm>
        </p:grpSpPr>
        <p:sp>
          <p:nvSpPr>
            <p:cNvPr id="430" name="矩形 429"/>
            <p:cNvSpPr/>
            <p:nvPr/>
          </p:nvSpPr>
          <p:spPr>
            <a:xfrm>
              <a:off x="6120000" y="1980000"/>
              <a:ext cx="2160000" cy="162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31" name="直接连接符 430"/>
            <p:cNvCxnSpPr/>
            <p:nvPr/>
          </p:nvCxnSpPr>
          <p:spPr>
            <a:xfrm>
              <a:off x="6300000" y="3240000"/>
              <a:ext cx="1800000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2" name="矩形 431"/>
            <p:cNvSpPr/>
            <p:nvPr/>
          </p:nvSpPr>
          <p:spPr>
            <a:xfrm>
              <a:off x="6372000" y="3060000"/>
              <a:ext cx="144000" cy="18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3" name="矩形 432"/>
            <p:cNvSpPr/>
            <p:nvPr/>
          </p:nvSpPr>
          <p:spPr>
            <a:xfrm>
              <a:off x="6588000" y="2160000"/>
              <a:ext cx="144000" cy="108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4" name="矩形 433"/>
            <p:cNvSpPr/>
            <p:nvPr/>
          </p:nvSpPr>
          <p:spPr>
            <a:xfrm>
              <a:off x="6804000" y="2700000"/>
              <a:ext cx="144000" cy="54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5" name="矩形 434"/>
            <p:cNvSpPr/>
            <p:nvPr/>
          </p:nvSpPr>
          <p:spPr>
            <a:xfrm>
              <a:off x="7020000" y="2340000"/>
              <a:ext cx="144000" cy="90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6" name="矩形 435"/>
            <p:cNvSpPr/>
            <p:nvPr/>
          </p:nvSpPr>
          <p:spPr>
            <a:xfrm>
              <a:off x="7236000" y="2880000"/>
              <a:ext cx="144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7" name="矩形 436"/>
            <p:cNvSpPr/>
            <p:nvPr/>
          </p:nvSpPr>
          <p:spPr>
            <a:xfrm>
              <a:off x="7452000" y="3060000"/>
              <a:ext cx="144000" cy="18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8" name="矩形 437"/>
            <p:cNvSpPr/>
            <p:nvPr/>
          </p:nvSpPr>
          <p:spPr>
            <a:xfrm>
              <a:off x="7667999" y="2700000"/>
              <a:ext cx="144000" cy="54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9" name="矩形 438"/>
            <p:cNvSpPr/>
            <p:nvPr/>
          </p:nvSpPr>
          <p:spPr>
            <a:xfrm>
              <a:off x="7884000" y="2520000"/>
              <a:ext cx="144000" cy="72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0" name="组合 439"/>
          <p:cNvGrpSpPr/>
          <p:nvPr/>
        </p:nvGrpSpPr>
        <p:grpSpPr>
          <a:xfrm>
            <a:off x="6480000" y="2340000"/>
            <a:ext cx="2160000" cy="1620000"/>
            <a:chOff x="6120000" y="1980000"/>
            <a:chExt cx="2160000" cy="1620000"/>
          </a:xfrm>
        </p:grpSpPr>
        <p:sp>
          <p:nvSpPr>
            <p:cNvPr id="441" name="矩形 440"/>
            <p:cNvSpPr/>
            <p:nvPr/>
          </p:nvSpPr>
          <p:spPr>
            <a:xfrm>
              <a:off x="6120000" y="1980000"/>
              <a:ext cx="2160000" cy="1620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42" name="直接连接符 441"/>
            <p:cNvCxnSpPr/>
            <p:nvPr/>
          </p:nvCxnSpPr>
          <p:spPr>
            <a:xfrm>
              <a:off x="6300000" y="3240000"/>
              <a:ext cx="1800000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3" name="矩形 442"/>
            <p:cNvSpPr/>
            <p:nvPr/>
          </p:nvSpPr>
          <p:spPr>
            <a:xfrm>
              <a:off x="6372000" y="3060000"/>
              <a:ext cx="144000" cy="18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4" name="矩形 443"/>
            <p:cNvSpPr/>
            <p:nvPr/>
          </p:nvSpPr>
          <p:spPr>
            <a:xfrm>
              <a:off x="6588000" y="2160000"/>
              <a:ext cx="144000" cy="108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5" name="矩形 444"/>
            <p:cNvSpPr/>
            <p:nvPr/>
          </p:nvSpPr>
          <p:spPr>
            <a:xfrm>
              <a:off x="6804000" y="2700000"/>
              <a:ext cx="144000" cy="54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6" name="矩形 445"/>
            <p:cNvSpPr/>
            <p:nvPr/>
          </p:nvSpPr>
          <p:spPr>
            <a:xfrm>
              <a:off x="7020000" y="2340000"/>
              <a:ext cx="144000" cy="90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7" name="矩形 446"/>
            <p:cNvSpPr/>
            <p:nvPr/>
          </p:nvSpPr>
          <p:spPr>
            <a:xfrm>
              <a:off x="7236000" y="2880000"/>
              <a:ext cx="144000" cy="36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8" name="矩形 447"/>
            <p:cNvSpPr/>
            <p:nvPr/>
          </p:nvSpPr>
          <p:spPr>
            <a:xfrm>
              <a:off x="7452000" y="3060000"/>
              <a:ext cx="144000" cy="18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9" name="矩形 448"/>
            <p:cNvSpPr/>
            <p:nvPr/>
          </p:nvSpPr>
          <p:spPr>
            <a:xfrm>
              <a:off x="7667999" y="2700000"/>
              <a:ext cx="144000" cy="54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0" name="矩形 449"/>
            <p:cNvSpPr/>
            <p:nvPr/>
          </p:nvSpPr>
          <p:spPr>
            <a:xfrm>
              <a:off x="7884000" y="2520000"/>
              <a:ext cx="144000" cy="72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940000" y="4320000"/>
            <a:ext cx="360000" cy="1800000"/>
            <a:chOff x="5940000" y="4320000"/>
            <a:chExt cx="360000" cy="1800000"/>
          </a:xfrm>
        </p:grpSpPr>
        <p:sp>
          <p:nvSpPr>
            <p:cNvPr id="1028" name="矩形 1027"/>
            <p:cNvSpPr/>
            <p:nvPr/>
          </p:nvSpPr>
          <p:spPr>
            <a:xfrm>
              <a:off x="5940000" y="4320000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2" name="矩形 451"/>
            <p:cNvSpPr/>
            <p:nvPr/>
          </p:nvSpPr>
          <p:spPr>
            <a:xfrm>
              <a:off x="5940000" y="4680000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 smtClean="0"/>
                <a:t>A</a:t>
              </a:r>
              <a:endParaRPr lang="zh-CN" altLang="en-US" dirty="0"/>
            </a:p>
          </p:txBody>
        </p:sp>
        <p:sp>
          <p:nvSpPr>
            <p:cNvPr id="453" name="矩形 452"/>
            <p:cNvSpPr/>
            <p:nvPr/>
          </p:nvSpPr>
          <p:spPr>
            <a:xfrm>
              <a:off x="5940000" y="5040000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4" name="矩形 453"/>
            <p:cNvSpPr/>
            <p:nvPr/>
          </p:nvSpPr>
          <p:spPr>
            <a:xfrm>
              <a:off x="5940000" y="5400000"/>
              <a:ext cx="360000" cy="36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 smtClean="0"/>
                <a:t>B</a:t>
              </a:r>
              <a:endParaRPr lang="zh-CN" altLang="en-US" dirty="0"/>
            </a:p>
          </p:txBody>
        </p:sp>
        <p:sp>
          <p:nvSpPr>
            <p:cNvPr id="455" name="矩形 454"/>
            <p:cNvSpPr/>
            <p:nvPr/>
          </p:nvSpPr>
          <p:spPr>
            <a:xfrm>
              <a:off x="5940000" y="5760000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00000" y="4590000"/>
            <a:ext cx="2519999" cy="540000"/>
            <a:chOff x="6300000" y="4590000"/>
            <a:chExt cx="2519999" cy="540000"/>
          </a:xfrm>
        </p:grpSpPr>
        <p:sp>
          <p:nvSpPr>
            <p:cNvPr id="1029" name="矩形 1028"/>
            <p:cNvSpPr/>
            <p:nvPr/>
          </p:nvSpPr>
          <p:spPr>
            <a:xfrm>
              <a:off x="6660000" y="4590000"/>
              <a:ext cx="72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 err="1" smtClean="0">
                  <a:solidFill>
                    <a:schemeClr val="tx1"/>
                  </a:solidFill>
                </a:rPr>
                <a:t>Img</a:t>
              </a:r>
              <a:r>
                <a:rPr lang="en-US" altLang="zh-CN" dirty="0" smtClean="0">
                  <a:solidFill>
                    <a:schemeClr val="tx1"/>
                  </a:solidFill>
                </a:rPr>
                <a:t>. 1</a:t>
              </a:r>
            </a:p>
          </p:txBody>
        </p:sp>
        <p:sp>
          <p:nvSpPr>
            <p:cNvPr id="457" name="矩形 456"/>
            <p:cNvSpPr/>
            <p:nvPr/>
          </p:nvSpPr>
          <p:spPr>
            <a:xfrm>
              <a:off x="7380000" y="4590000"/>
              <a:ext cx="72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 err="1" smtClean="0">
                  <a:solidFill>
                    <a:schemeClr val="tx1"/>
                  </a:solidFill>
                </a:rPr>
                <a:t>Img</a:t>
              </a:r>
              <a:r>
                <a:rPr lang="en-US" altLang="zh-CN" dirty="0" smtClean="0">
                  <a:solidFill>
                    <a:schemeClr val="tx1"/>
                  </a:solidFill>
                </a:rPr>
                <a:t>. 2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8" name="矩形 457"/>
            <p:cNvSpPr/>
            <p:nvPr/>
          </p:nvSpPr>
          <p:spPr>
            <a:xfrm>
              <a:off x="8099999" y="4590000"/>
              <a:ext cx="72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 err="1" smtClean="0">
                  <a:solidFill>
                    <a:schemeClr val="tx1"/>
                  </a:solidFill>
                </a:rPr>
                <a:t>Img</a:t>
              </a:r>
              <a:r>
                <a:rPr lang="en-US" altLang="zh-CN" dirty="0" smtClean="0">
                  <a:solidFill>
                    <a:schemeClr val="tx1"/>
                  </a:solidFill>
                </a:rPr>
                <a:t>. 3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31" name="直接连接符 1030"/>
            <p:cNvCxnSpPr/>
            <p:nvPr/>
          </p:nvCxnSpPr>
          <p:spPr>
            <a:xfrm flipV="1">
              <a:off x="6300000" y="4590000"/>
              <a:ext cx="359999" cy="8999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直接连接符 460"/>
            <p:cNvCxnSpPr/>
            <p:nvPr/>
          </p:nvCxnSpPr>
          <p:spPr>
            <a:xfrm>
              <a:off x="6300000" y="5040000"/>
              <a:ext cx="360000" cy="90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6300000" y="5309998"/>
            <a:ext cx="2519999" cy="540000"/>
            <a:chOff x="6300000" y="5309998"/>
            <a:chExt cx="2519999" cy="540000"/>
          </a:xfrm>
        </p:grpSpPr>
        <p:sp>
          <p:nvSpPr>
            <p:cNvPr id="465" name="矩形 464"/>
            <p:cNvSpPr/>
            <p:nvPr/>
          </p:nvSpPr>
          <p:spPr>
            <a:xfrm>
              <a:off x="6660000" y="5309998"/>
              <a:ext cx="72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 err="1" smtClean="0">
                  <a:solidFill>
                    <a:schemeClr val="tx1"/>
                  </a:solidFill>
                </a:rPr>
                <a:t>Img</a:t>
              </a:r>
              <a:r>
                <a:rPr lang="en-US" altLang="zh-CN" dirty="0" smtClean="0">
                  <a:solidFill>
                    <a:schemeClr val="tx1"/>
                  </a:solidFill>
                </a:rPr>
                <a:t>. 2</a:t>
              </a:r>
            </a:p>
          </p:txBody>
        </p:sp>
        <p:sp>
          <p:nvSpPr>
            <p:cNvPr id="466" name="矩形 465"/>
            <p:cNvSpPr/>
            <p:nvPr/>
          </p:nvSpPr>
          <p:spPr>
            <a:xfrm>
              <a:off x="7380000" y="5309998"/>
              <a:ext cx="72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 err="1" smtClean="0">
                  <a:solidFill>
                    <a:schemeClr val="tx1"/>
                  </a:solidFill>
                </a:rPr>
                <a:t>Img</a:t>
              </a:r>
              <a:r>
                <a:rPr lang="en-US" altLang="zh-CN" dirty="0" smtClean="0">
                  <a:solidFill>
                    <a:schemeClr val="tx1"/>
                  </a:solidFill>
                </a:rPr>
                <a:t>. 4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7" name="矩形 466"/>
            <p:cNvSpPr/>
            <p:nvPr/>
          </p:nvSpPr>
          <p:spPr>
            <a:xfrm>
              <a:off x="8099999" y="5309998"/>
              <a:ext cx="72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 err="1" smtClean="0">
                  <a:solidFill>
                    <a:schemeClr val="tx1"/>
                  </a:solidFill>
                </a:rPr>
                <a:t>Img</a:t>
              </a:r>
              <a:r>
                <a:rPr lang="en-US" altLang="zh-CN" dirty="0" smtClean="0">
                  <a:solidFill>
                    <a:schemeClr val="tx1"/>
                  </a:solidFill>
                </a:rPr>
                <a:t>. 5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68" name="直接连接符 467"/>
            <p:cNvCxnSpPr/>
            <p:nvPr/>
          </p:nvCxnSpPr>
          <p:spPr>
            <a:xfrm flipV="1">
              <a:off x="6300000" y="5309998"/>
              <a:ext cx="359999" cy="8999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直接连接符 468"/>
            <p:cNvCxnSpPr/>
            <p:nvPr/>
          </p:nvCxnSpPr>
          <p:spPr>
            <a:xfrm>
              <a:off x="6300000" y="5759998"/>
              <a:ext cx="360000" cy="90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4" name="下箭头 1033"/>
          <p:cNvSpPr/>
          <p:nvPr/>
        </p:nvSpPr>
        <p:spPr>
          <a:xfrm>
            <a:off x="900000" y="3780000"/>
            <a:ext cx="1080000" cy="54000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6" name="右箭头 1035"/>
          <p:cNvSpPr/>
          <p:nvPr/>
        </p:nvSpPr>
        <p:spPr>
          <a:xfrm>
            <a:off x="2520000" y="4500000"/>
            <a:ext cx="540000" cy="10800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9" name="下箭头 478"/>
          <p:cNvSpPr/>
          <p:nvPr/>
        </p:nvSpPr>
        <p:spPr>
          <a:xfrm flipV="1">
            <a:off x="3600000" y="3780000"/>
            <a:ext cx="1080000" cy="54000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0" name="右箭头 479"/>
          <p:cNvSpPr/>
          <p:nvPr/>
        </p:nvSpPr>
        <p:spPr>
          <a:xfrm>
            <a:off x="5220000" y="3599999"/>
            <a:ext cx="720000" cy="10800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17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/>
      <p:bldP spid="311" grpId="0"/>
      <p:bldP spid="312" grpId="0"/>
      <p:bldP spid="313" grpId="0"/>
      <p:bldP spid="412" grpId="0"/>
      <p:bldP spid="413" grpId="0"/>
      <p:bldP spid="413" grpId="1"/>
      <p:bldP spid="414" grpId="0"/>
      <p:bldP spid="414" grpId="1"/>
      <p:bldP spid="417" grpId="0"/>
      <p:bldP spid="418" grpId="0"/>
      <p:bldP spid="1034" grpId="0" animBg="1"/>
      <p:bldP spid="1036" grpId="0" animBg="1"/>
      <p:bldP spid="479" grpId="0" animBg="1"/>
      <p:bldP spid="4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Classification and Retrieval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BoVW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and Motivation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ONE Algorithm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000" cy="1440000"/>
          </a:xfrm>
          <a:prstGeom prst="rect">
            <a:avLst/>
          </a:prstGeom>
        </p:spPr>
      </p:pic>
      <p:pic>
        <p:nvPicPr>
          <p:cNvPr id="8" name="Picture 53" descr="cs-utsa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4000" y="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290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Goal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720000" y="1620000"/>
            <a:ext cx="7704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Designing a 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UNIFIED</a:t>
            </a:r>
            <a:r>
              <a:rPr lang="en-US" altLang="zh-CN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model:</a:t>
            </a: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0000" y="2520000"/>
            <a:ext cx="72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1981200" y="2520000"/>
            <a:ext cx="360000" cy="720000"/>
          </a:xfrm>
          <a:prstGeom prst="leftBrace">
            <a:avLst>
              <a:gd name="adj1" fmla="val 22966"/>
              <a:gd name="adj2" fmla="val 50000"/>
            </a:avLst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520000" y="2340000"/>
            <a:ext cx="43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classification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20000" y="2880000"/>
            <a:ext cx="43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retrieval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0000" y="3780000"/>
            <a:ext cx="7704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Answering two questions:</a:t>
            </a: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80000" y="4500000"/>
            <a:ext cx="7344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between them?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80000" y="5218925"/>
            <a:ext cx="7344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we 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the unified model?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20000" y="4716000"/>
            <a:ext cx="288000" cy="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20000" y="5436000"/>
            <a:ext cx="288000" cy="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000" cy="1440000"/>
          </a:xfrm>
          <a:prstGeom prst="rect">
            <a:avLst/>
          </a:prstGeom>
        </p:spPr>
      </p:pic>
      <p:pic>
        <p:nvPicPr>
          <p:cNvPr id="21" name="Picture 53" descr="cs-utsa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4000" y="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983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61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61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61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50"/>
                            </p:stCondLst>
                            <p:childTnLst>
                              <p:par>
                                <p:cTn id="32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  <p:bldP spid="14" grpId="0"/>
      <p:bldP spid="15" grpId="0"/>
      <p:bldP spid="16" grpId="0"/>
      <p:bldP spid="17" grpId="0"/>
      <p:bldP spid="18" grpId="0" animBg="1"/>
      <p:bldP spid="18" grpId="1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Classification vs. Retrieval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5/26/2016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ICMR 2015, Shanghai, China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Oval 81"/>
          <p:cNvSpPr/>
          <p:nvPr/>
        </p:nvSpPr>
        <p:spPr>
          <a:xfrm>
            <a:off x="4716000" y="2988000"/>
            <a:ext cx="252000" cy="252000"/>
          </a:xfrm>
          <a:prstGeom prst="ellipse">
            <a:avLst/>
          </a:prstGeom>
          <a:solidFill>
            <a:srgbClr val="0070C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82"/>
          <p:cNvSpPr/>
          <p:nvPr/>
        </p:nvSpPr>
        <p:spPr>
          <a:xfrm>
            <a:off x="5292000" y="3420000"/>
            <a:ext cx="252000" cy="252000"/>
          </a:xfrm>
          <a:prstGeom prst="ellipse">
            <a:avLst/>
          </a:prstGeom>
          <a:solidFill>
            <a:srgbClr val="0070C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83"/>
          <p:cNvSpPr/>
          <p:nvPr/>
        </p:nvSpPr>
        <p:spPr>
          <a:xfrm>
            <a:off x="6804000" y="2592000"/>
            <a:ext cx="252000" cy="252000"/>
          </a:xfrm>
          <a:prstGeom prst="ellipse">
            <a:avLst/>
          </a:prstGeom>
          <a:solidFill>
            <a:srgbClr val="0070C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84"/>
          <p:cNvSpPr/>
          <p:nvPr/>
        </p:nvSpPr>
        <p:spPr>
          <a:xfrm>
            <a:off x="5148000" y="4428000"/>
            <a:ext cx="216000" cy="216000"/>
          </a:xfrm>
          <a:prstGeom prst="rect">
            <a:avLst/>
          </a:prstGeom>
          <a:solidFill>
            <a:srgbClr val="FF0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85"/>
          <p:cNvSpPr/>
          <p:nvPr/>
        </p:nvSpPr>
        <p:spPr>
          <a:xfrm>
            <a:off x="5940000" y="4032000"/>
            <a:ext cx="216000" cy="216000"/>
          </a:xfrm>
          <a:prstGeom prst="rect">
            <a:avLst/>
          </a:prstGeom>
          <a:solidFill>
            <a:srgbClr val="FF0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86"/>
          <p:cNvSpPr/>
          <p:nvPr/>
        </p:nvSpPr>
        <p:spPr>
          <a:xfrm>
            <a:off x="6768000" y="3528000"/>
            <a:ext cx="216000" cy="216000"/>
          </a:xfrm>
          <a:prstGeom prst="rect">
            <a:avLst/>
          </a:prstGeom>
          <a:solidFill>
            <a:srgbClr val="FF0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87"/>
          <p:cNvSpPr/>
          <p:nvPr/>
        </p:nvSpPr>
        <p:spPr>
          <a:xfrm>
            <a:off x="4428000" y="3672000"/>
            <a:ext cx="216000" cy="216000"/>
          </a:xfrm>
          <a:prstGeom prst="rect">
            <a:avLst/>
          </a:prstGeom>
          <a:solidFill>
            <a:srgbClr val="FF0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88"/>
          <p:cNvCxnSpPr/>
          <p:nvPr/>
        </p:nvCxnSpPr>
        <p:spPr>
          <a:xfrm flipH="1">
            <a:off x="4140000" y="2952000"/>
            <a:ext cx="3096000" cy="1764000"/>
          </a:xfrm>
          <a:prstGeom prst="line">
            <a:avLst/>
          </a:prstGeom>
          <a:ln w="63500" cmpd="dbl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9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5"/>
          <a:stretch/>
        </p:blipFill>
        <p:spPr>
          <a:xfrm>
            <a:off x="4320000" y="4698000"/>
            <a:ext cx="1080000" cy="810000"/>
          </a:xfrm>
          <a:prstGeom prst="rect">
            <a:avLst/>
          </a:prstGeom>
        </p:spPr>
      </p:pic>
      <p:sp>
        <p:nvSpPr>
          <p:cNvPr id="18" name="Rectangle 92"/>
          <p:cNvSpPr/>
          <p:nvPr/>
        </p:nvSpPr>
        <p:spPr>
          <a:xfrm>
            <a:off x="4320000" y="5508000"/>
            <a:ext cx="1440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standing people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sparse books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square tables</a:t>
            </a:r>
            <a:endParaRPr lang="en-US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000" y="4446000"/>
            <a:ext cx="1080000" cy="810000"/>
          </a:xfrm>
          <a:prstGeom prst="rect">
            <a:avLst/>
          </a:prstGeom>
        </p:spPr>
      </p:pic>
      <p:sp>
        <p:nvSpPr>
          <p:cNvPr id="20" name="Rectangle 95"/>
          <p:cNvSpPr/>
          <p:nvPr/>
        </p:nvSpPr>
        <p:spPr>
          <a:xfrm>
            <a:off x="5832000" y="5256000"/>
            <a:ext cx="1260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cashier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 styles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square tables</a:t>
            </a:r>
            <a:endParaRPr lang="en-US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000" y="3438000"/>
            <a:ext cx="1080000" cy="810000"/>
          </a:xfrm>
          <a:prstGeom prst="rect">
            <a:avLst/>
          </a:prstGeom>
        </p:spPr>
      </p:pic>
      <p:sp>
        <p:nvSpPr>
          <p:cNvPr id="22" name="Rectangle 98"/>
          <p:cNvSpPr/>
          <p:nvPr/>
        </p:nvSpPr>
        <p:spPr>
          <a:xfrm>
            <a:off x="7092000" y="4248000"/>
            <a:ext cx="1260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ladder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pictures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square tables</a:t>
            </a:r>
            <a:endParaRPr lang="en-US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10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3816000"/>
            <a:ext cx="1080000" cy="810680"/>
          </a:xfrm>
          <a:prstGeom prst="rect">
            <a:avLst/>
          </a:prstGeom>
        </p:spPr>
      </p:pic>
      <p:sp>
        <p:nvSpPr>
          <p:cNvPr id="24" name="Rectangle 101"/>
          <p:cNvSpPr/>
          <p:nvPr/>
        </p:nvSpPr>
        <p:spPr>
          <a:xfrm>
            <a:off x="3024000" y="4626000"/>
            <a:ext cx="1260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dense books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tidy shelves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square tables</a:t>
            </a:r>
            <a:endParaRPr lang="en-US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10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8"/>
          <a:stretch/>
        </p:blipFill>
        <p:spPr>
          <a:xfrm>
            <a:off x="4068000" y="2088000"/>
            <a:ext cx="1080000" cy="810000"/>
          </a:xfrm>
          <a:prstGeom prst="rect">
            <a:avLst/>
          </a:prstGeom>
        </p:spPr>
      </p:pic>
      <p:sp>
        <p:nvSpPr>
          <p:cNvPr id="26" name="Rectangle 104"/>
          <p:cNvSpPr/>
          <p:nvPr/>
        </p:nvSpPr>
        <p:spPr>
          <a:xfrm>
            <a:off x="4068000" y="1440000"/>
            <a:ext cx="1260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sitting people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tidy shelves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chessboard</a:t>
            </a:r>
            <a:endPara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10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85"/>
          <a:stretch/>
        </p:blipFill>
        <p:spPr>
          <a:xfrm>
            <a:off x="5436000" y="2484000"/>
            <a:ext cx="1080000" cy="810000"/>
          </a:xfrm>
          <a:prstGeom prst="rect">
            <a:avLst/>
          </a:prstGeom>
        </p:spPr>
      </p:pic>
      <p:sp>
        <p:nvSpPr>
          <p:cNvPr id="28" name="Rectangle 107"/>
          <p:cNvSpPr/>
          <p:nvPr/>
        </p:nvSpPr>
        <p:spPr>
          <a:xfrm>
            <a:off x="5436000" y="1836000"/>
            <a:ext cx="1260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arches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spaces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square table</a:t>
            </a:r>
            <a:endParaRPr lang="en-US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10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2088000"/>
            <a:ext cx="1080000" cy="810000"/>
          </a:xfrm>
          <a:prstGeom prst="rect">
            <a:avLst/>
          </a:prstGeom>
        </p:spPr>
      </p:pic>
      <p:sp>
        <p:nvSpPr>
          <p:cNvPr id="30" name="Rectangle 110"/>
          <p:cNvSpPr/>
          <p:nvPr/>
        </p:nvSpPr>
        <p:spPr>
          <a:xfrm>
            <a:off x="7128000" y="1440000"/>
            <a:ext cx="1260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tidy shelves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sitting people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laptops</a:t>
            </a:r>
            <a:endPara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1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4998"/>
          <a:stretch/>
        </p:blipFill>
        <p:spPr>
          <a:xfrm>
            <a:off x="2628000" y="2070000"/>
            <a:ext cx="1080000" cy="810000"/>
          </a:xfrm>
          <a:prstGeom prst="rect">
            <a:avLst/>
          </a:prstGeom>
        </p:spPr>
      </p:pic>
      <p:sp>
        <p:nvSpPr>
          <p:cNvPr id="32" name="Rectangle 112"/>
          <p:cNvSpPr/>
          <p:nvPr/>
        </p:nvSpPr>
        <p:spPr>
          <a:xfrm>
            <a:off x="2628000" y="2879660"/>
            <a:ext cx="1260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dense books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tidy shelves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square tables</a:t>
            </a:r>
            <a:endParaRPr lang="en-US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113"/>
          <p:cNvSpPr/>
          <p:nvPr/>
        </p:nvSpPr>
        <p:spPr>
          <a:xfrm>
            <a:off x="2538000" y="1440000"/>
            <a:ext cx="12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QUERY</a:t>
            </a:r>
            <a:endParaRPr lang="en-US" sz="2400" b="1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4" name="菱形 33"/>
          <p:cNvSpPr/>
          <p:nvPr/>
        </p:nvSpPr>
        <p:spPr>
          <a:xfrm>
            <a:off x="3924000" y="3240000"/>
            <a:ext cx="360000" cy="360000"/>
          </a:xfrm>
          <a:prstGeom prst="diamon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113"/>
          <p:cNvSpPr/>
          <p:nvPr/>
        </p:nvSpPr>
        <p:spPr>
          <a:xfrm>
            <a:off x="2628000" y="1800000"/>
            <a:ext cx="108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(library)</a:t>
            </a:r>
            <a:endParaRPr lang="en-US" sz="1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87"/>
          <p:cNvSpPr/>
          <p:nvPr/>
        </p:nvSpPr>
        <p:spPr>
          <a:xfrm>
            <a:off x="360000" y="2160000"/>
            <a:ext cx="180000" cy="180000"/>
          </a:xfrm>
          <a:prstGeom prst="rect">
            <a:avLst/>
          </a:prstGeom>
          <a:solidFill>
            <a:srgbClr val="FF00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81"/>
          <p:cNvSpPr/>
          <p:nvPr/>
        </p:nvSpPr>
        <p:spPr>
          <a:xfrm>
            <a:off x="360000" y="1800000"/>
            <a:ext cx="180000" cy="180000"/>
          </a:xfrm>
          <a:prstGeom prst="ellipse">
            <a:avLst/>
          </a:prstGeom>
          <a:solidFill>
            <a:srgbClr val="0070C0"/>
          </a:solidFill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113"/>
          <p:cNvSpPr/>
          <p:nvPr/>
        </p:nvSpPr>
        <p:spPr>
          <a:xfrm>
            <a:off x="720000" y="2160000"/>
            <a:ext cx="108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bookstore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113"/>
          <p:cNvSpPr/>
          <p:nvPr/>
        </p:nvSpPr>
        <p:spPr>
          <a:xfrm>
            <a:off x="720000" y="1800000"/>
            <a:ext cx="108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endParaRPr lang="en-US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112"/>
          <p:cNvSpPr/>
          <p:nvPr/>
        </p:nvSpPr>
        <p:spPr>
          <a:xfrm>
            <a:off x="360000" y="2700000"/>
            <a:ext cx="162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bookstore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60000" y="4320000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With</a:t>
            </a:r>
          </a:p>
          <a:p>
            <a:r>
              <a:rPr lang="en-US" altLang="zh-CN" sz="2400" dirty="0" smtClean="0">
                <a:solidFill>
                  <a:schemeClr val="tx1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Retrieval</a:t>
            </a:r>
            <a:endParaRPr lang="zh-CN" altLang="en-US" sz="2400" dirty="0">
              <a:solidFill>
                <a:schemeClr val="tx1"/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60000" y="4320000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With</a:t>
            </a:r>
          </a:p>
          <a:p>
            <a:r>
              <a:rPr lang="en-US" altLang="zh-CN" sz="2400" dirty="0" smtClean="0">
                <a:solidFill>
                  <a:schemeClr val="tx1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Classification</a:t>
            </a:r>
            <a:endParaRPr lang="zh-CN" altLang="en-US" sz="2400" dirty="0">
              <a:solidFill>
                <a:schemeClr val="tx1"/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80000" y="4320000"/>
            <a:ext cx="9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solidFill>
                  <a:srgbClr val="FF0000"/>
                </a:solidFill>
              </a:rPr>
              <a:t>×</a:t>
            </a:r>
            <a:endParaRPr lang="zh-CN" altLang="en-US" sz="7200" dirty="0">
              <a:solidFill>
                <a:srgbClr val="FF000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980000" y="4320000"/>
            <a:ext cx="9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dirty="0" smtClean="0">
                <a:solidFill>
                  <a:srgbClr val="00B050"/>
                </a:solidFill>
              </a:rPr>
              <a:t>√</a:t>
            </a:r>
            <a:endParaRPr lang="zh-CN" altLang="en-US" sz="7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0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5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5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1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1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2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2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42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5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uiExpand="1" build="allAtOnce" animBg="1"/>
      <p:bldP spid="8" grpId="2" uiExpand="1" build="allAtOnce" animBg="1"/>
      <p:bldP spid="10" grpId="0" animBg="1"/>
      <p:bldP spid="10" grpId="1" uiExpand="1" build="allAtOnce" animBg="1"/>
      <p:bldP spid="10" grpId="2" uiExpand="1" build="allAtOnce" animBg="1"/>
      <p:bldP spid="11" grpId="0" animBg="1"/>
      <p:bldP spid="11" grpId="1" uiExpand="1" build="allAtOnce" animBg="1"/>
      <p:bldP spid="11" grpId="2" uiExpand="1" build="allAtOnce" animBg="1"/>
      <p:bldP spid="12" grpId="0" animBg="1"/>
      <p:bldP spid="12" grpId="1" uiExpand="1" build="allAtOnce" animBg="1"/>
      <p:bldP spid="13" grpId="0" animBg="1"/>
      <p:bldP spid="13" grpId="1" uiExpand="1" build="allAtOnce" animBg="1"/>
      <p:bldP spid="14" grpId="0" animBg="1"/>
      <p:bldP spid="14" grpId="1" uiExpand="1" build="allAtOnce" animBg="1"/>
      <p:bldP spid="15" grpId="0" animBg="1"/>
      <p:bldP spid="15" grpId="1" uiExpand="1" build="allAtOnce" animBg="1"/>
      <p:bldP spid="15" grpId="2" uiExpand="1" build="allAtOnce" animBg="1"/>
      <p:bldP spid="18" grpId="0"/>
      <p:bldP spid="20" grpId="0"/>
      <p:bldP spid="22" grpId="0"/>
      <p:bldP spid="24" grpId="0"/>
      <p:bldP spid="26" grpId="0"/>
      <p:bldP spid="28" grpId="0"/>
      <p:bldP spid="30" grpId="0"/>
      <p:bldP spid="33" grpId="0"/>
      <p:bldP spid="34" grpId="0" animBg="1"/>
      <p:bldP spid="35" grpId="0"/>
      <p:bldP spid="36" grpId="0" animBg="1"/>
      <p:bldP spid="37" grpId="0" animBg="1"/>
      <p:bldP spid="38" grpId="0"/>
      <p:bldP spid="39" grpId="0"/>
      <p:bldP spid="40" grpId="0"/>
      <p:bldP spid="41" grpId="0"/>
      <p:bldP spid="41" grpId="1"/>
      <p:bldP spid="42" grpId="0"/>
      <p:bldP spid="3" grpId="0"/>
      <p:bldP spid="3" grpId="1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28921</TotalTime>
  <Words>1549</Words>
  <Application>Microsoft Office PowerPoint</Application>
  <PresentationFormat>全屏显示(4:3)</PresentationFormat>
  <Paragraphs>632</Paragraphs>
  <Slides>34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7" baseType="lpstr">
      <vt:lpstr>宋体</vt:lpstr>
      <vt:lpstr>Arial</vt:lpstr>
      <vt:lpstr>Baskerville Old Face</vt:lpstr>
      <vt:lpstr>Calibri</vt:lpstr>
      <vt:lpstr>Cambria Math</vt:lpstr>
      <vt:lpstr>Cooper Black</vt:lpstr>
      <vt:lpstr>David</vt:lpstr>
      <vt:lpstr>DejaVu Sans Mono</vt:lpstr>
      <vt:lpstr>Ebrima</vt:lpstr>
      <vt:lpstr>Impact</vt:lpstr>
      <vt:lpstr>Rockwell</vt:lpstr>
      <vt:lpstr>Times New Roman</vt:lpstr>
      <vt:lpstr>Office Theme</vt:lpstr>
      <vt:lpstr>ICMR 2015  Image Classification and Retrieval are ONE (Online NN Estimation)</vt:lpstr>
      <vt:lpstr>Outline</vt:lpstr>
      <vt:lpstr>Outline</vt:lpstr>
      <vt:lpstr>Introduction: Image Classification</vt:lpstr>
      <vt:lpstr>Introduction: Image Retrieval</vt:lpstr>
      <vt:lpstr>BoVW for Classification &amp; Retrieval</vt:lpstr>
      <vt:lpstr>Outline</vt:lpstr>
      <vt:lpstr>The Goal</vt:lpstr>
      <vt:lpstr>Classification vs. Retrieval</vt:lpstr>
      <vt:lpstr>Any Inspirations?</vt:lpstr>
      <vt:lpstr>Outline</vt:lpstr>
      <vt:lpstr>ONE: Online NN Estimation</vt:lpstr>
      <vt:lpstr>ONE: Online NN Estimation</vt:lpstr>
      <vt:lpstr>ONE: Online NN Estimation</vt:lpstr>
      <vt:lpstr>ONE: Online NN Estimation</vt:lpstr>
      <vt:lpstr>ONE: Online NN Estimation</vt:lpstr>
      <vt:lpstr>ONE: Online NN Estimation</vt:lpstr>
      <vt:lpstr>ONE: Online NN Estimation</vt:lpstr>
      <vt:lpstr>ONE: Online NN Estimation</vt:lpstr>
      <vt:lpstr>What is the Benefit?</vt:lpstr>
      <vt:lpstr>Definition of Object Proposals</vt:lpstr>
      <vt:lpstr>Time &amp; Memory Costs</vt:lpstr>
      <vt:lpstr>Approximation</vt:lpstr>
      <vt:lpstr>Parallelization</vt:lpstr>
      <vt:lpstr>Outline</vt:lpstr>
      <vt:lpstr>Experiments: Image Classification</vt:lpstr>
      <vt:lpstr>Results: Fine-Grained Recognition</vt:lpstr>
      <vt:lpstr>Results: Scene Recognition</vt:lpstr>
      <vt:lpstr>Experiments: Image Retrieval</vt:lpstr>
      <vt:lpstr>Results: Image Retrieval</vt:lpstr>
      <vt:lpstr>Outline</vt:lpstr>
      <vt:lpstr>What have we Learned?</vt:lpstr>
      <vt:lpstr>Why ONE Works Well?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ACM Multimedia 2012</dc:title>
  <dc:creator>198808xc</dc:creator>
  <cp:lastModifiedBy>198808xc</cp:lastModifiedBy>
  <cp:revision>1059</cp:revision>
  <dcterms:created xsi:type="dcterms:W3CDTF">2006-08-16T00:00:00Z</dcterms:created>
  <dcterms:modified xsi:type="dcterms:W3CDTF">2016-05-26T10:29:13Z</dcterms:modified>
  <cp:contentStatus/>
</cp:coreProperties>
</file>