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304" r:id="rId3"/>
    <p:sldId id="384" r:id="rId4"/>
    <p:sldId id="387" r:id="rId5"/>
    <p:sldId id="385" r:id="rId6"/>
    <p:sldId id="324" r:id="rId7"/>
    <p:sldId id="383" r:id="rId8"/>
    <p:sldId id="386" r:id="rId9"/>
    <p:sldId id="394" r:id="rId10"/>
    <p:sldId id="395" r:id="rId11"/>
    <p:sldId id="422" r:id="rId12"/>
    <p:sldId id="398" r:id="rId13"/>
    <p:sldId id="399" r:id="rId14"/>
    <p:sldId id="400" r:id="rId15"/>
    <p:sldId id="401" r:id="rId16"/>
    <p:sldId id="396" r:id="rId17"/>
    <p:sldId id="388" r:id="rId18"/>
    <p:sldId id="403" r:id="rId19"/>
    <p:sldId id="404" r:id="rId20"/>
    <p:sldId id="405" r:id="rId21"/>
    <p:sldId id="406" r:id="rId22"/>
    <p:sldId id="407" r:id="rId23"/>
    <p:sldId id="408" r:id="rId24"/>
    <p:sldId id="391" r:id="rId25"/>
    <p:sldId id="360" r:id="rId26"/>
    <p:sldId id="392" r:id="rId27"/>
    <p:sldId id="412" r:id="rId28"/>
    <p:sldId id="393" r:id="rId29"/>
    <p:sldId id="409" r:id="rId30"/>
    <p:sldId id="410" r:id="rId31"/>
    <p:sldId id="411" r:id="rId32"/>
    <p:sldId id="419" r:id="rId33"/>
    <p:sldId id="416" r:id="rId34"/>
    <p:sldId id="415" r:id="rId35"/>
    <p:sldId id="417" r:id="rId36"/>
    <p:sldId id="418" r:id="rId37"/>
    <p:sldId id="420" r:id="rId38"/>
    <p:sldId id="389" r:id="rId39"/>
    <p:sldId id="390" r:id="rId40"/>
    <p:sldId id="421" r:id="rId41"/>
    <p:sldId id="31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5182" autoAdjust="0"/>
  </p:normalViewPr>
  <p:slideViewPr>
    <p:cSldViewPr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B29C5-819F-4EE7-8414-41AACBCEB8D6}" type="datetimeFigureOut">
              <a:rPr lang="zh-CN" altLang="en-US" smtClean="0"/>
              <a:t>2015/9/6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CDBE-6225-43AD-9851-9E744E984E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8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69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44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22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06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4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5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8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80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88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5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95D0-8AB7-495A-B444-48E1F1F8D97E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9D80-DF0E-4DAC-A438-259F6A0631B1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9CD-AF0A-422D-A85B-FE514F4390A5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CBC-C18B-4D0A-BB65-4C4F3A521A94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4F32-DEE5-4838-A512-EC7EB7A5047A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5D76-5E93-4181-A221-1E7446CFAAC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C1D2-5F41-4CA2-B85E-D7C510873819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E864-63CC-446E-BB2F-F3A802FC8BA2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62C6-3301-4A3B-8028-6BE03786F7F9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5E00-4E6B-4FBB-AD10-9081FFDB57F0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D352-B69A-490C-B540-6A854FFE931F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2.png"/><Relationship Id="rId10" Type="http://schemas.openxmlformats.org/officeDocument/2006/relationships/image" Target="../media/image23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image" Target="../media/image3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9.jp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6.jpeg"/><Relationship Id="rId9" Type="http://schemas.openxmlformats.org/officeDocument/2006/relationships/image" Target="../media/image28.jp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1.png"/><Relationship Id="rId7" Type="http://schemas.openxmlformats.org/officeDocument/2006/relationships/image" Target="../media/image3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1242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</a:rPr>
              <a:t>ICCV </a:t>
            </a:r>
            <a:r>
              <a:rPr lang="en-US" altLang="zh-CN" sz="3200" dirty="0" smtClean="0">
                <a:solidFill>
                  <a:srgbClr val="00B050"/>
                </a:solidFill>
              </a:rPr>
              <a:t>2015</a:t>
            </a:r>
            <a:br>
              <a:rPr lang="en-US" altLang="zh-CN" sz="3200" dirty="0" smtClean="0">
                <a:solidFill>
                  <a:srgbClr val="00B050"/>
                </a:solidFill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RIDE: Reversal Invariant Descriptor Enhancement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667000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Speaker: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Lingxi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Xie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Authors: Lingxi Xie,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Jingdong</a:t>
            </a:r>
            <a:r>
              <a:rPr lang="en-US" altLang="zh-CN" sz="2000" dirty="0" smtClean="0">
                <a:solidFill>
                  <a:srgbClr val="0070C0"/>
                </a:solidFill>
              </a:rPr>
              <a:t> Wang,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Weiyao</a:t>
            </a:r>
            <a:r>
              <a:rPr lang="en-US" altLang="zh-CN" sz="2000" dirty="0" smtClean="0">
                <a:solidFill>
                  <a:srgbClr val="0070C0"/>
                </a:solidFill>
              </a:rPr>
              <a:t> Lin, Bo </a:t>
            </a:r>
            <a:r>
              <a:rPr lang="en-US" altLang="zh-CN" sz="2000" dirty="0" smtClean="0">
                <a:solidFill>
                  <a:srgbClr val="0070C0"/>
                </a:solidFill>
              </a:rPr>
              <a:t>Zhang, Qi Tian</a:t>
            </a:r>
          </a:p>
          <a:p>
            <a:endParaRPr lang="en-US" altLang="zh-CN" sz="2400" dirty="0" smtClean="0"/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State Key Laboratory of Intelligent Technology and Systems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Department of Computer Science and Technology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Tsinghua University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http://www.tsinghua.edu.cn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Matching: Reversal </a:t>
            </a:r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2" b="27315"/>
          <a:stretch/>
        </p:blipFill>
        <p:spPr>
          <a:xfrm>
            <a:off x="180000" y="1800000"/>
            <a:ext cx="4320000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800000"/>
            <a:ext cx="4320000" cy="287712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200400" y="2133600"/>
            <a:ext cx="2895600" cy="609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43200" y="2514600"/>
            <a:ext cx="3962400" cy="381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43200" y="2895600"/>
            <a:ext cx="4191000" cy="76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4600" y="2286000"/>
            <a:ext cx="4191000" cy="457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667000" y="3276600"/>
            <a:ext cx="403860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76400" y="3276600"/>
            <a:ext cx="60960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524000" y="3962400"/>
            <a:ext cx="6858000" cy="457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81200" y="3810000"/>
            <a:ext cx="4724400" cy="381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6000" y="2895600"/>
            <a:ext cx="48768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28800" y="3581400"/>
            <a:ext cx="5867400" cy="381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60000" y="5400000"/>
            <a:ext cx="540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080000" y="5040000"/>
            <a:ext cx="32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 We Want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676400" y="3429000"/>
            <a:ext cx="6019800" cy="381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524000" y="3048000"/>
            <a:ext cx="5638800" cy="12192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860000" y="5400000"/>
            <a:ext cx="5760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580000" y="5040000"/>
            <a:ext cx="32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What SIFT Does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Retrieval: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Aircraft-100 Dataset</a:t>
            </a:r>
          </a:p>
          <a:p>
            <a:pPr lvl="1"/>
            <a:r>
              <a:rPr lang="en-US" dirty="0" smtClean="0"/>
              <a:t>100 Aircraft Models, 100 Samples in each Model</a:t>
            </a:r>
          </a:p>
          <a:p>
            <a:pPr lvl="1"/>
            <a:r>
              <a:rPr lang="en-US" dirty="0" smtClean="0"/>
              <a:t>ALL Images are Manually Oriented to Right</a:t>
            </a:r>
          </a:p>
          <a:p>
            <a:r>
              <a:rPr lang="en-US" dirty="0" smtClean="0"/>
              <a:t>Why Aircrafts?</a:t>
            </a:r>
          </a:p>
          <a:p>
            <a:pPr lvl="1"/>
            <a:r>
              <a:rPr lang="en-US" dirty="0" smtClean="0"/>
              <a:t>The Orientation of an Aircraft is Easy to Judge!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500000"/>
            <a:ext cx="2160000" cy="17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4680000"/>
            <a:ext cx="2160000" cy="1438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500000"/>
            <a:ext cx="2160000" cy="171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-600000">
            <a:off x="900000" y="4680000"/>
            <a:ext cx="720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B050"/>
                </a:solidFill>
              </a:rPr>
              <a:t>Orientation?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Retrieval: Sample Images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0000"/>
            <a:ext cx="2160000" cy="592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620000"/>
            <a:ext cx="2160000" cy="5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0000" y="1620000"/>
            <a:ext cx="2160000" cy="60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000" y="2880000"/>
            <a:ext cx="2160000" cy="543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2880000"/>
            <a:ext cx="2160000" cy="6090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880000"/>
            <a:ext cx="2160000" cy="634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000" y="4140000"/>
            <a:ext cx="2160000" cy="755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4140000"/>
            <a:ext cx="2160000" cy="7345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0000" y="4140000"/>
            <a:ext cx="2160000" cy="7236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000" y="5400000"/>
            <a:ext cx="2160000" cy="670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5400000"/>
            <a:ext cx="2160000" cy="776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0000" y="5400000"/>
            <a:ext cx="2160000" cy="9327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1620000"/>
            <a:ext cx="2160000" cy="6052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2160000" cy="5438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140000"/>
            <a:ext cx="2160000" cy="755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140000"/>
            <a:ext cx="2160000" cy="7236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0"/>
            <a:ext cx="2160000" cy="670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400000"/>
            <a:ext cx="2160000" cy="9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Retrieval: Original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160000"/>
            <a:ext cx="2160000" cy="720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674000" y="361733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46000" y="3487739"/>
            <a:ext cx="90000" cy="12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90000" y="3186000"/>
            <a:ext cx="9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34000" y="3386939"/>
            <a:ext cx="90000" cy="230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78000" y="2970000"/>
            <a:ext cx="90000" cy="64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46000" y="3690000"/>
            <a:ext cx="90000" cy="9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1890000" y="3690000"/>
            <a:ext cx="90000" cy="90000"/>
          </a:xfrm>
          <a:prstGeom prst="diamon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34000" y="3690000"/>
            <a:ext cx="90000" cy="9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178000" y="3690000"/>
            <a:ext cx="90000" cy="90000"/>
          </a:xfrm>
          <a:prstGeom prst="triangl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0000" y="1620000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QUERY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000" y="4140000"/>
            <a:ext cx="252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Mean AP:</a:t>
            </a:r>
            <a:r>
              <a:rPr lang="en-US" sz="2400" dirty="0" smtClean="0">
                <a:solidFill>
                  <a:schemeClr val="tx1"/>
                </a:solidFill>
              </a:rPr>
              <a:t> 0.4143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Mean Dist.: 0.83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Mean </a:t>
            </a:r>
            <a:r>
              <a:rPr lang="en-US" sz="2400" b="1" u="sng" dirty="0" smtClean="0">
                <a:solidFill>
                  <a:srgbClr val="FF0000"/>
                </a:solidFill>
              </a:rPr>
              <a:t>TP</a:t>
            </a:r>
            <a:r>
              <a:rPr lang="en-US" sz="2400" dirty="0" smtClean="0">
                <a:solidFill>
                  <a:schemeClr val="tx1"/>
                </a:solidFill>
              </a:rPr>
              <a:t> Dist.: 0.34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Self-Ranking:</a:t>
            </a:r>
            <a:r>
              <a:rPr lang="en-US" sz="2400" dirty="0" smtClean="0">
                <a:solidFill>
                  <a:schemeClr val="tx1"/>
                </a:solidFill>
              </a:rPr>
              <a:t> #1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b="1" dirty="0" smtClean="0">
                <a:solidFill>
                  <a:srgbClr val="00B050"/>
                </a:solidFill>
              </a:rPr>
              <a:t>FP</a:t>
            </a:r>
            <a:r>
              <a:rPr lang="en-US" sz="2400" dirty="0" smtClean="0">
                <a:solidFill>
                  <a:schemeClr val="tx1"/>
                </a:solidFill>
              </a:rPr>
              <a:t>: #18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0"/>
            <a:ext cx="2160000" cy="72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160000"/>
            <a:ext cx="2160000" cy="72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80000" y="2879339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altLang="zh-CN" sz="2400" b="1" u="sng" dirty="0" smtClean="0">
                <a:solidFill>
                  <a:srgbClr val="FF0000"/>
                </a:solidFill>
              </a:rPr>
              <a:t>#1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: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20000" y="2879339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#2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94000" y="287933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66000" y="2749739"/>
            <a:ext cx="90000" cy="12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10000" y="2448000"/>
            <a:ext cx="9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54000" y="2648939"/>
            <a:ext cx="90000" cy="230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98000" y="2232000"/>
            <a:ext cx="90000" cy="64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96000" y="2880000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=0.00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2880000"/>
                <a:ext cx="1008000" cy="360000"/>
              </a:xfrm>
              <a:prstGeom prst="rect">
                <a:avLst/>
              </a:prstGeom>
              <a:blipFill rotWithShape="0">
                <a:blip r:embed="rId4"/>
                <a:stretch>
                  <a:fillRect l="-9036" r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8334000" y="287933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406000" y="2792939"/>
            <a:ext cx="90000" cy="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50000" y="2519339"/>
            <a:ext cx="9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694000" y="2490539"/>
            <a:ext cx="90000" cy="38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838000" y="2274539"/>
            <a:ext cx="90000" cy="6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36000" y="2880000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2880000"/>
                <a:ext cx="1008000" cy="360000"/>
              </a:xfrm>
              <a:prstGeom prst="rect">
                <a:avLst/>
              </a:prstGeom>
              <a:blipFill rotWithShape="0">
                <a:blip r:embed="rId5"/>
                <a:stretch>
                  <a:fillRect l="-9697" r="-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2160000" cy="720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880000" y="4320661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#3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094000" y="4320000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166000" y="4118400"/>
            <a:ext cx="90000" cy="20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10000" y="3952800"/>
            <a:ext cx="90000" cy="3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54000" y="3981600"/>
            <a:ext cx="90000" cy="338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98000" y="3772800"/>
            <a:ext cx="90000" cy="54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896000" y="4320661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4320661"/>
                <a:ext cx="1008000" cy="360000"/>
              </a:xfrm>
              <a:prstGeom prst="rect">
                <a:avLst/>
              </a:prstGeom>
              <a:blipFill rotWithShape="0">
                <a:blip r:embed="rId7"/>
                <a:stretch>
                  <a:fillRect l="-9036" r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600000"/>
            <a:ext cx="2160000" cy="72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120000" y="4320000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#4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332700" y="431933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404700" y="4247339"/>
            <a:ext cx="90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548700" y="3779339"/>
            <a:ext cx="9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692700" y="4031339"/>
            <a:ext cx="90000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836700" y="3779339"/>
            <a:ext cx="90000" cy="54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136000" y="4320000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=0.23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4320000"/>
                <a:ext cx="1008000" cy="360000"/>
              </a:xfrm>
              <a:prstGeom prst="rect">
                <a:avLst/>
              </a:prstGeom>
              <a:blipFill rotWithShape="0">
                <a:blip r:embed="rId9"/>
                <a:stretch>
                  <a:fillRect l="-9697" r="-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1983"/>
            <a:ext cx="2160000" cy="720000"/>
          </a:xfrm>
          <a:prstGeom prst="rect">
            <a:avLst/>
          </a:prstGeom>
        </p:spPr>
      </p:pic>
      <p:pic>
        <p:nvPicPr>
          <p:cNvPr id="61" name="Picture 6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1983"/>
            <a:ext cx="2160000" cy="72000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2880000" y="5760661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#5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20000" y="5760661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#6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094000" y="5760000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166000" y="5738400"/>
            <a:ext cx="90000" cy="2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10000" y="5392800"/>
            <a:ext cx="90000" cy="3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454000" y="5428800"/>
            <a:ext cx="90000" cy="331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98000" y="5040000"/>
            <a:ext cx="90000" cy="72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896000" y="5760661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=0.24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5760661"/>
                <a:ext cx="1008000" cy="360000"/>
              </a:xfrm>
              <a:prstGeom prst="rect">
                <a:avLst/>
              </a:prstGeom>
              <a:blipFill rotWithShape="0">
                <a:blip r:embed="rId12"/>
                <a:stretch>
                  <a:fillRect l="-9036" r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8334000" y="5760000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8406000" y="5580000"/>
            <a:ext cx="90000" cy="1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550000" y="5508000"/>
            <a:ext cx="90000" cy="25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694000" y="5400000"/>
            <a:ext cx="9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838000" y="5112000"/>
            <a:ext cx="90000" cy="64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136000" y="5760661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5760661"/>
                <a:ext cx="1008000" cy="360000"/>
              </a:xfrm>
              <a:prstGeom prst="rect">
                <a:avLst/>
              </a:prstGeom>
              <a:blipFill rotWithShape="0">
                <a:blip r:embed="rId13"/>
                <a:stretch>
                  <a:fillRect l="-9697" r="-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180000" y="3060000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Model: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2700000" y="1620000"/>
            <a:ext cx="0" cy="4500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880000" y="1619670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RESULT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build="allAtOnce"/>
      <p:bldP spid="22" grpId="0"/>
      <p:bldP spid="22" grpId="1"/>
      <p:bldP spid="22" grpId="2"/>
      <p:bldP spid="23" grpId="0"/>
      <p:bldP spid="23" grpId="1"/>
      <p:bldP spid="26" grpId="0" animBg="1"/>
      <p:bldP spid="27" grpId="0" animBg="1"/>
      <p:bldP spid="28" grpId="0" animBg="1"/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7" grpId="0"/>
      <p:bldP spid="40" grpId="0"/>
      <p:bldP spid="40" grpId="1"/>
      <p:bldP spid="45" grpId="0" animBg="1"/>
      <p:bldP spid="46" grpId="0" animBg="1"/>
      <p:bldP spid="47" grpId="0" animBg="1"/>
      <p:bldP spid="48" grpId="0" animBg="1"/>
      <p:bldP spid="49" grpId="0"/>
      <p:bldP spid="42" grpId="0"/>
      <p:bldP spid="42" grpId="1"/>
      <p:bldP spid="52" grpId="0" animBg="1"/>
      <p:bldP spid="53" grpId="0" animBg="1"/>
      <p:bldP spid="54" grpId="0" animBg="1"/>
      <p:bldP spid="55" grpId="0" animBg="1"/>
      <p:bldP spid="56" grpId="0"/>
      <p:bldP spid="62" grpId="0"/>
      <p:bldP spid="62" grpId="1"/>
      <p:bldP spid="63" grpId="0"/>
      <p:bldP spid="63" grpId="1"/>
      <p:bldP spid="66" grpId="0" animBg="1"/>
      <p:bldP spid="67" grpId="0" animBg="1"/>
      <p:bldP spid="68" grpId="0" animBg="1"/>
      <p:bldP spid="69" grpId="0" animBg="1"/>
      <p:bldP spid="70" grpId="0"/>
      <p:bldP spid="73" grpId="0" animBg="1"/>
      <p:bldP spid="74" grpId="0" animBg="1"/>
      <p:bldP spid="75" grpId="0" animBg="1"/>
      <p:bldP spid="76" grpId="0" animBg="1"/>
      <p:bldP spid="77" grpId="0"/>
      <p:bldP spid="79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Retrieval: Reversed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000" y="2160000"/>
            <a:ext cx="2160000" cy="720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74000" y="361733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46000" y="3150000"/>
            <a:ext cx="90000" cy="46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90000" y="3402000"/>
            <a:ext cx="90000" cy="21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34000" y="3006000"/>
            <a:ext cx="90000" cy="61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8000" y="3474000"/>
            <a:ext cx="90000" cy="144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46000" y="3690000"/>
            <a:ext cx="90000" cy="9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1890000" y="3690000"/>
            <a:ext cx="90000" cy="90000"/>
          </a:xfrm>
          <a:prstGeom prst="diamon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34000" y="3690000"/>
            <a:ext cx="90000" cy="9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2178000" y="3690000"/>
            <a:ext cx="90000" cy="90000"/>
          </a:xfrm>
          <a:prstGeom prst="triangl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0000" y="1620000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QUERY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000" y="3060000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Model: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00" y="4140000"/>
            <a:ext cx="252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Mean AP:</a:t>
            </a:r>
            <a:r>
              <a:rPr lang="en-US" sz="2400" dirty="0" smtClean="0">
                <a:solidFill>
                  <a:schemeClr val="tx1"/>
                </a:solidFill>
              </a:rPr>
              <a:t> 0.</a:t>
            </a:r>
            <a:r>
              <a:rPr lang="en-US" altLang="zh-CN" sz="2400" dirty="0" smtClean="0">
                <a:solidFill>
                  <a:schemeClr val="tx1"/>
                </a:solidFill>
              </a:rPr>
              <a:t>0025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Mean Dist.: 1.09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Mean </a:t>
            </a:r>
            <a:r>
              <a:rPr lang="en-US" sz="2400" b="1" u="sng" dirty="0" smtClean="0">
                <a:solidFill>
                  <a:srgbClr val="FF0000"/>
                </a:solidFill>
              </a:rPr>
              <a:t>TP</a:t>
            </a:r>
            <a:r>
              <a:rPr lang="en-US" sz="2400" dirty="0" smtClean="0">
                <a:solidFill>
                  <a:schemeClr val="tx1"/>
                </a:solidFill>
              </a:rPr>
              <a:t> Dist.: 1.06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Self-Ranking:</a:t>
            </a:r>
            <a:r>
              <a:rPr lang="en-US" sz="2400" dirty="0" smtClean="0">
                <a:solidFill>
                  <a:schemeClr val="tx1"/>
                </a:solidFill>
              </a:rPr>
              <a:t> #514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b="1" u="sng" dirty="0" smtClean="0">
                <a:solidFill>
                  <a:srgbClr val="FF0000"/>
                </a:solidFill>
              </a:rPr>
              <a:t>TP</a:t>
            </a:r>
            <a:r>
              <a:rPr lang="en-US" sz="2400" dirty="0" smtClean="0">
                <a:solidFill>
                  <a:schemeClr val="tx1"/>
                </a:solidFill>
              </a:rPr>
              <a:t>: #388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00000" y="1620000"/>
            <a:ext cx="0" cy="4500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880000" y="1619670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RESULT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59671"/>
            <a:ext cx="2160000" cy="72000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159670"/>
            <a:ext cx="2160000" cy="720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880000" y="2880000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#1: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707-320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20000" y="2880000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#2: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DC-3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094000" y="287900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66000" y="2728470"/>
            <a:ext cx="90000" cy="15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10000" y="2555670"/>
            <a:ext cx="90000" cy="32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54000" y="2519670"/>
            <a:ext cx="9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98000" y="2260470"/>
            <a:ext cx="90000" cy="619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896000" y="2879670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=0.81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2879670"/>
                <a:ext cx="1008000" cy="360000"/>
              </a:xfrm>
              <a:prstGeom prst="rect">
                <a:avLst/>
              </a:prstGeom>
              <a:blipFill rotWithShape="0">
                <a:blip r:embed="rId5"/>
                <a:stretch>
                  <a:fillRect l="-9036" r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8334000" y="287900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406000" y="2591670"/>
            <a:ext cx="9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550000" y="2375670"/>
            <a:ext cx="90000" cy="50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694000" y="2685270"/>
            <a:ext cx="90000" cy="19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838000" y="2426070"/>
            <a:ext cx="90000" cy="453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136000" y="2879670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=0.83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2879670"/>
                <a:ext cx="1008000" cy="360000"/>
              </a:xfrm>
              <a:prstGeom prst="rect">
                <a:avLst/>
              </a:prstGeom>
              <a:blipFill rotWithShape="0">
                <a:blip r:embed="rId6"/>
                <a:stretch>
                  <a:fillRect l="-9697" r="-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600000"/>
            <a:ext cx="2160000" cy="7200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880000" y="4320990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#3: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Cessna-560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094000" y="4319338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166000" y="4096799"/>
            <a:ext cx="90000" cy="22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310000" y="3787199"/>
            <a:ext cx="90000" cy="532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454000" y="4067999"/>
            <a:ext cx="90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598000" y="3887999"/>
            <a:ext cx="90000" cy="43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896000" y="4319999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4319999"/>
                <a:ext cx="1008000" cy="360000"/>
              </a:xfrm>
              <a:prstGeom prst="rect">
                <a:avLst/>
              </a:prstGeom>
              <a:blipFill rotWithShape="0">
                <a:blip r:embed="rId8"/>
                <a:stretch>
                  <a:fillRect l="-9036" r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600000"/>
            <a:ext cx="2160000" cy="720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20000" y="4320329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#4: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MD-80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8332700" y="4319670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404700" y="4025131"/>
            <a:ext cx="90000" cy="29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48700" y="3888331"/>
            <a:ext cx="9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692700" y="4140331"/>
            <a:ext cx="90000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836700" y="3787531"/>
            <a:ext cx="90000" cy="53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136000" y="4320331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=0.84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4320331"/>
                <a:ext cx="1008000" cy="360000"/>
              </a:xfrm>
              <a:prstGeom prst="rect">
                <a:avLst/>
              </a:prstGeom>
              <a:blipFill rotWithShape="0">
                <a:blip r:embed="rId10"/>
                <a:stretch>
                  <a:fillRect l="-9697" r="-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2160000" cy="720000"/>
          </a:xfrm>
          <a:prstGeom prst="rect">
            <a:avLst/>
          </a:prstGeom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2160000" cy="7200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880000" y="5759669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#5: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737-400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20000" y="5759669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#6: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747-100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094000" y="575933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166000" y="5544000"/>
            <a:ext cx="90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310000" y="5443200"/>
            <a:ext cx="90000" cy="31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54000" y="5500800"/>
            <a:ext cx="90000" cy="259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98000" y="5112000"/>
            <a:ext cx="90000" cy="64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896000" y="5760000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=0.84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5760000"/>
                <a:ext cx="1008000" cy="360000"/>
              </a:xfrm>
              <a:prstGeom prst="rect">
                <a:avLst/>
              </a:prstGeom>
              <a:blipFill rotWithShape="0">
                <a:blip r:embed="rId13"/>
                <a:stretch>
                  <a:fillRect l="-9036" r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>
            <a:off x="8334000" y="575933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8406000" y="5580000"/>
            <a:ext cx="90000" cy="1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550000" y="5328000"/>
            <a:ext cx="9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694000" y="5472000"/>
            <a:ext cx="90000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838000" y="5220000"/>
            <a:ext cx="90000" cy="54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136000" y="5760000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=0.85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5760000"/>
                <a:ext cx="1008000" cy="360000"/>
              </a:xfrm>
              <a:prstGeom prst="rect">
                <a:avLst/>
              </a:prstGeom>
              <a:blipFill rotWithShape="0">
                <a:blip r:embed="rId14"/>
                <a:stretch>
                  <a:fillRect l="-9697" r="-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/>
      <p:bldP spid="23" grpId="0"/>
      <p:bldP spid="25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/>
      <p:bldP spid="39" grpId="0" animBg="1"/>
      <p:bldP spid="40" grpId="0" animBg="1"/>
      <p:bldP spid="41" grpId="0" animBg="1"/>
      <p:bldP spid="42" grpId="0" animBg="1"/>
      <p:bldP spid="43" grpId="0"/>
      <p:bldP spid="47" grpId="0"/>
      <p:bldP spid="55" grpId="0" animBg="1"/>
      <p:bldP spid="56" grpId="0" animBg="1"/>
      <p:bldP spid="57" grpId="0" animBg="1"/>
      <p:bldP spid="58" grpId="0" animBg="1"/>
      <p:bldP spid="59" grpId="0"/>
      <p:bldP spid="48" grpId="0"/>
      <p:bldP spid="62" grpId="0" animBg="1"/>
      <p:bldP spid="63" grpId="0" animBg="1"/>
      <p:bldP spid="64" grpId="0" animBg="1"/>
      <p:bldP spid="65" grpId="0" animBg="1"/>
      <p:bldP spid="66" grpId="0"/>
      <p:bldP spid="51" grpId="0"/>
      <p:bldP spid="52" grpId="0"/>
      <p:bldP spid="69" grpId="0" animBg="1"/>
      <p:bldP spid="70" grpId="0" animBg="1"/>
      <p:bldP spid="71" grpId="0" animBg="1"/>
      <p:bldP spid="72" grpId="0" animBg="1"/>
      <p:bldP spid="73" grpId="0"/>
      <p:bldP spid="76" grpId="0" animBg="1"/>
      <p:bldP spid="77" grpId="0" animBg="1"/>
      <p:bldP spid="78" grpId="0" animBg="1"/>
      <p:bldP spid="79" grpId="0" animBg="1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Retrieval: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2160000" cy="720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34000" y="3617339"/>
            <a:ext cx="666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06000" y="3487739"/>
            <a:ext cx="90000" cy="12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50000" y="3186000"/>
            <a:ext cx="9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4000" y="3386939"/>
            <a:ext cx="90000" cy="230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38000" y="2970000"/>
            <a:ext cx="90000" cy="64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06000" y="3690000"/>
            <a:ext cx="90000" cy="9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3150000" y="3690000"/>
            <a:ext cx="90000" cy="90000"/>
          </a:xfrm>
          <a:prstGeom prst="diamon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94000" y="3690000"/>
            <a:ext cx="90000" cy="9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3438000" y="3690000"/>
            <a:ext cx="90000" cy="90000"/>
          </a:xfrm>
          <a:prstGeom prst="triangl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40000" y="1620000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QUERY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0000" y="4140000"/>
            <a:ext cx="252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Mean AP:</a:t>
            </a:r>
            <a:r>
              <a:rPr lang="en-US" sz="2400" dirty="0" smtClean="0">
                <a:solidFill>
                  <a:schemeClr val="tx1"/>
                </a:solidFill>
              </a:rPr>
              <a:t> 0.4143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Mean Dist.: 0.83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Mean </a:t>
            </a:r>
            <a:r>
              <a:rPr lang="en-US" sz="2400" b="1" u="sng" dirty="0" smtClean="0">
                <a:solidFill>
                  <a:srgbClr val="FF0000"/>
                </a:solidFill>
              </a:rPr>
              <a:t>TP</a:t>
            </a:r>
            <a:r>
              <a:rPr lang="en-US" sz="2400" dirty="0" smtClean="0">
                <a:solidFill>
                  <a:schemeClr val="tx1"/>
                </a:solidFill>
              </a:rPr>
              <a:t> Dist.: 0.34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Self-Ranking:</a:t>
            </a:r>
            <a:r>
              <a:rPr lang="en-US" sz="2400" dirty="0" smtClean="0">
                <a:solidFill>
                  <a:schemeClr val="tx1"/>
                </a:solidFill>
              </a:rPr>
              <a:t> #1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b="1" dirty="0" smtClean="0">
                <a:solidFill>
                  <a:srgbClr val="00B050"/>
                </a:solidFill>
              </a:rPr>
              <a:t>FP</a:t>
            </a:r>
            <a:r>
              <a:rPr lang="en-US" sz="2400" dirty="0" smtClean="0">
                <a:solidFill>
                  <a:schemeClr val="tx1"/>
                </a:solidFill>
              </a:rPr>
              <a:t>: #18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0000" y="3060000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Model: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00" y="2160000"/>
            <a:ext cx="2160000" cy="720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714000" y="3006000"/>
            <a:ext cx="666000" cy="774000"/>
            <a:chOff x="2394000" y="4788000"/>
            <a:chExt cx="666000" cy="774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394000" y="5399339"/>
              <a:ext cx="66600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466000" y="4932000"/>
              <a:ext cx="90000" cy="46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10000" y="5184000"/>
              <a:ext cx="90000" cy="216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54000" y="4788000"/>
              <a:ext cx="90000" cy="61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98000" y="5256000"/>
              <a:ext cx="90000" cy="144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66000" y="5472000"/>
              <a:ext cx="90000" cy="9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/>
            <p:cNvSpPr/>
            <p:nvPr/>
          </p:nvSpPr>
          <p:spPr>
            <a:xfrm>
              <a:off x="2610000" y="5472000"/>
              <a:ext cx="90000" cy="90000"/>
            </a:xfrm>
            <a:prstGeom prst="diamon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754000" y="5472000"/>
              <a:ext cx="90000" cy="9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2898000" y="5472000"/>
              <a:ext cx="90000" cy="90000"/>
            </a:xfrm>
            <a:prstGeom prst="triangl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20000" y="1620000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QUERY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20000" y="3060000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Model: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BAE-125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20000" y="4140000"/>
            <a:ext cx="252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Mean AP:</a:t>
            </a:r>
            <a:r>
              <a:rPr lang="en-US" sz="2400" dirty="0" smtClean="0">
                <a:solidFill>
                  <a:schemeClr val="tx1"/>
                </a:solidFill>
              </a:rPr>
              <a:t> 0.</a:t>
            </a:r>
            <a:r>
              <a:rPr lang="en-US" altLang="zh-CN" sz="2400" dirty="0" smtClean="0">
                <a:solidFill>
                  <a:schemeClr val="tx1"/>
                </a:solidFill>
              </a:rPr>
              <a:t>0025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Mean Dist.: 1.09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Mean </a:t>
            </a:r>
            <a:r>
              <a:rPr lang="en-US" sz="2400" b="1" u="sng" dirty="0" smtClean="0">
                <a:solidFill>
                  <a:srgbClr val="FF0000"/>
                </a:solidFill>
              </a:rPr>
              <a:t>TP</a:t>
            </a:r>
            <a:r>
              <a:rPr lang="en-US" sz="2400" dirty="0" smtClean="0">
                <a:solidFill>
                  <a:schemeClr val="tx1"/>
                </a:solidFill>
              </a:rPr>
              <a:t> Dist.: 1.06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Self-Ranking:</a:t>
            </a:r>
            <a:r>
              <a:rPr lang="en-US" sz="2400" dirty="0" smtClean="0">
                <a:solidFill>
                  <a:schemeClr val="tx1"/>
                </a:solidFill>
              </a:rPr>
              <a:t> #514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b="1" u="sng" dirty="0" smtClean="0">
                <a:solidFill>
                  <a:srgbClr val="FF0000"/>
                </a:solidFill>
              </a:rPr>
              <a:t>TP</a:t>
            </a:r>
            <a:r>
              <a:rPr lang="en-US" sz="2400" dirty="0" smtClean="0">
                <a:solidFill>
                  <a:schemeClr val="tx1"/>
                </a:solidFill>
              </a:rPr>
              <a:t>: #388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Observed?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After an Image is Reversed ...</a:t>
            </a:r>
          </a:p>
          <a:p>
            <a:pPr lvl="1"/>
            <a:r>
              <a:rPr lang="en-US" altLang="zh-CN" dirty="0" smtClean="0"/>
              <a:t>Handcrafted Descriptors cannot be Matched</a:t>
            </a:r>
          </a:p>
          <a:p>
            <a:pPr lvl="1"/>
            <a:r>
              <a:rPr lang="en-US" altLang="zh-CN" dirty="0" smtClean="0"/>
              <a:t>Feature Representations are Completely Different</a:t>
            </a:r>
          </a:p>
          <a:p>
            <a:r>
              <a:rPr lang="en-US" altLang="zh-CN" dirty="0" smtClean="0"/>
              <a:t>Classifying a Dataset with Reversed Objects</a:t>
            </a:r>
          </a:p>
          <a:p>
            <a:pPr lvl="1"/>
            <a:r>
              <a:rPr lang="en-US" altLang="zh-CN" dirty="0" smtClean="0"/>
              <a:t>Reversed Objects are Different Prototypes</a:t>
            </a:r>
          </a:p>
          <a:p>
            <a:pPr lvl="1"/>
            <a:r>
              <a:rPr lang="en-US" altLang="zh-CN" dirty="0" smtClean="0"/>
              <a:t>Less # of Training Samples for each Prototype</a:t>
            </a:r>
          </a:p>
          <a:p>
            <a:pPr lvl="1"/>
            <a:r>
              <a:rPr lang="en-US" altLang="zh-CN" dirty="0" smtClean="0"/>
              <a:t>Inferior Recognition Accuracy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smtClean="0"/>
              <a:t>The RIDE Algorithm</a:t>
            </a:r>
          </a:p>
          <a:p>
            <a:pPr lvl="1"/>
            <a:r>
              <a:rPr lang="en-US" altLang="zh-CN" dirty="0" smtClean="0"/>
              <a:t>Motivation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Towards Reversal Invariance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/>
          <p:cNvGrpSpPr/>
          <p:nvPr/>
        </p:nvGrpSpPr>
        <p:grpSpPr>
          <a:xfrm>
            <a:off x="2880000" y="5040000"/>
            <a:ext cx="1440000" cy="1446577"/>
            <a:chOff x="3032400" y="5192400"/>
            <a:chExt cx="1440000" cy="1446577"/>
          </a:xfrm>
        </p:grpSpPr>
        <p:sp>
          <p:nvSpPr>
            <p:cNvPr id="125" name="矩形 276"/>
            <p:cNvSpPr/>
            <p:nvPr/>
          </p:nvSpPr>
          <p:spPr>
            <a:xfrm>
              <a:off x="3032400" y="5192400"/>
              <a:ext cx="1440000" cy="14400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6" name="直接箭头连接符 277"/>
            <p:cNvCxnSpPr/>
            <p:nvPr/>
          </p:nvCxnSpPr>
          <p:spPr>
            <a:xfrm flipV="1">
              <a:off x="3752400" y="5372400"/>
              <a:ext cx="0" cy="540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278"/>
            <p:cNvCxnSpPr/>
            <p:nvPr/>
          </p:nvCxnSpPr>
          <p:spPr>
            <a:xfrm flipV="1">
              <a:off x="3752400" y="5444400"/>
              <a:ext cx="468000" cy="468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279"/>
            <p:cNvCxnSpPr/>
            <p:nvPr/>
          </p:nvCxnSpPr>
          <p:spPr>
            <a:xfrm flipV="1">
              <a:off x="3752400" y="5912400"/>
              <a:ext cx="4320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280"/>
            <p:cNvCxnSpPr/>
            <p:nvPr/>
          </p:nvCxnSpPr>
          <p:spPr>
            <a:xfrm>
              <a:off x="3752400" y="5912400"/>
              <a:ext cx="288000" cy="288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281"/>
            <p:cNvCxnSpPr/>
            <p:nvPr/>
          </p:nvCxnSpPr>
          <p:spPr>
            <a:xfrm>
              <a:off x="3752399" y="5912400"/>
              <a:ext cx="0" cy="432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箭头连接符 283"/>
            <p:cNvCxnSpPr/>
            <p:nvPr/>
          </p:nvCxnSpPr>
          <p:spPr>
            <a:xfrm flipH="1" flipV="1">
              <a:off x="3140400" y="5912400"/>
              <a:ext cx="6120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284"/>
            <p:cNvCxnSpPr/>
            <p:nvPr/>
          </p:nvCxnSpPr>
          <p:spPr>
            <a:xfrm flipH="1" flipV="1">
              <a:off x="3500400" y="5660400"/>
              <a:ext cx="252000" cy="252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282"/>
            <p:cNvCxnSpPr/>
            <p:nvPr/>
          </p:nvCxnSpPr>
          <p:spPr>
            <a:xfrm flipH="1">
              <a:off x="3284400" y="5912400"/>
              <a:ext cx="468000" cy="468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矩形 10"/>
            <p:cNvSpPr/>
            <p:nvPr/>
          </p:nvSpPr>
          <p:spPr>
            <a:xfrm>
              <a:off x="3608400" y="5198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2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5" name="矩形 171"/>
            <p:cNvSpPr/>
            <p:nvPr/>
          </p:nvSpPr>
          <p:spPr>
            <a:xfrm>
              <a:off x="4184400" y="5198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1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6" name="矩形 172"/>
            <p:cNvSpPr/>
            <p:nvPr/>
          </p:nvSpPr>
          <p:spPr>
            <a:xfrm>
              <a:off x="4184400" y="5774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0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7" name="矩形 173"/>
            <p:cNvSpPr/>
            <p:nvPr/>
          </p:nvSpPr>
          <p:spPr>
            <a:xfrm>
              <a:off x="4184400" y="6350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7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8" name="矩形 174"/>
            <p:cNvSpPr/>
            <p:nvPr/>
          </p:nvSpPr>
          <p:spPr>
            <a:xfrm>
              <a:off x="3608400" y="6350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6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9" name="矩形 175"/>
            <p:cNvSpPr/>
            <p:nvPr/>
          </p:nvSpPr>
          <p:spPr>
            <a:xfrm>
              <a:off x="3033676" y="6350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5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0" name="矩形 176"/>
            <p:cNvSpPr/>
            <p:nvPr/>
          </p:nvSpPr>
          <p:spPr>
            <a:xfrm>
              <a:off x="3032625" y="5774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4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1" name="矩形 177"/>
            <p:cNvSpPr/>
            <p:nvPr/>
          </p:nvSpPr>
          <p:spPr>
            <a:xfrm>
              <a:off x="3032400" y="5198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3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960000" y="5040000"/>
            <a:ext cx="1441576" cy="1446577"/>
            <a:chOff x="5192400" y="5192400"/>
            <a:chExt cx="1441576" cy="1446577"/>
          </a:xfrm>
        </p:grpSpPr>
        <p:sp>
          <p:nvSpPr>
            <p:cNvPr id="144" name="矩形 286"/>
            <p:cNvSpPr/>
            <p:nvPr/>
          </p:nvSpPr>
          <p:spPr>
            <a:xfrm>
              <a:off x="5193976" y="5192400"/>
              <a:ext cx="1440000" cy="144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5" name="直接箭头连接符 287"/>
            <p:cNvCxnSpPr/>
            <p:nvPr/>
          </p:nvCxnSpPr>
          <p:spPr>
            <a:xfrm flipV="1">
              <a:off x="5913976" y="5372400"/>
              <a:ext cx="0" cy="540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箭头连接符 288"/>
            <p:cNvCxnSpPr/>
            <p:nvPr/>
          </p:nvCxnSpPr>
          <p:spPr>
            <a:xfrm flipV="1">
              <a:off x="5913976" y="5660400"/>
              <a:ext cx="252000" cy="252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289"/>
            <p:cNvCxnSpPr/>
            <p:nvPr/>
          </p:nvCxnSpPr>
          <p:spPr>
            <a:xfrm flipV="1">
              <a:off x="5913976" y="5912400"/>
              <a:ext cx="6120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291"/>
            <p:cNvCxnSpPr/>
            <p:nvPr/>
          </p:nvCxnSpPr>
          <p:spPr>
            <a:xfrm>
              <a:off x="5913975" y="5912400"/>
              <a:ext cx="0" cy="432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292"/>
            <p:cNvCxnSpPr/>
            <p:nvPr/>
          </p:nvCxnSpPr>
          <p:spPr>
            <a:xfrm flipH="1">
              <a:off x="5625976" y="5912400"/>
              <a:ext cx="288000" cy="288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293"/>
            <p:cNvCxnSpPr/>
            <p:nvPr/>
          </p:nvCxnSpPr>
          <p:spPr>
            <a:xfrm flipH="1" flipV="1">
              <a:off x="5481976" y="5912400"/>
              <a:ext cx="4320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箭头连接符 294"/>
            <p:cNvCxnSpPr/>
            <p:nvPr/>
          </p:nvCxnSpPr>
          <p:spPr>
            <a:xfrm flipH="1" flipV="1">
              <a:off x="5445976" y="5444400"/>
              <a:ext cx="468000" cy="468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箭头连接符 290"/>
            <p:cNvCxnSpPr/>
            <p:nvPr/>
          </p:nvCxnSpPr>
          <p:spPr>
            <a:xfrm>
              <a:off x="5913976" y="5912400"/>
              <a:ext cx="468000" cy="468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矩形 180"/>
            <p:cNvSpPr/>
            <p:nvPr/>
          </p:nvSpPr>
          <p:spPr>
            <a:xfrm>
              <a:off x="5769976" y="5198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2’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4" name="矩形 181"/>
            <p:cNvSpPr/>
            <p:nvPr/>
          </p:nvSpPr>
          <p:spPr>
            <a:xfrm>
              <a:off x="6345976" y="5198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3’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5" name="矩形 182"/>
            <p:cNvSpPr/>
            <p:nvPr/>
          </p:nvSpPr>
          <p:spPr>
            <a:xfrm>
              <a:off x="6345976" y="5774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4’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6" name="矩形 183"/>
            <p:cNvSpPr/>
            <p:nvPr/>
          </p:nvSpPr>
          <p:spPr>
            <a:xfrm>
              <a:off x="6345976" y="6350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5’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7" name="矩形 184"/>
            <p:cNvSpPr/>
            <p:nvPr/>
          </p:nvSpPr>
          <p:spPr>
            <a:xfrm>
              <a:off x="5769976" y="6350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6’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8" name="矩形 185"/>
            <p:cNvSpPr/>
            <p:nvPr/>
          </p:nvSpPr>
          <p:spPr>
            <a:xfrm>
              <a:off x="5193676" y="6350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smtClean="0">
                  <a:solidFill>
                    <a:schemeClr val="tx1"/>
                  </a:solidFill>
                </a:rPr>
                <a:t>7’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9" name="矩形 186"/>
            <p:cNvSpPr/>
            <p:nvPr/>
          </p:nvSpPr>
          <p:spPr>
            <a:xfrm>
              <a:off x="5192625" y="5774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0’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0" name="矩形 187"/>
            <p:cNvSpPr/>
            <p:nvPr/>
          </p:nvSpPr>
          <p:spPr>
            <a:xfrm>
              <a:off x="5192400" y="5198977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800" dirty="0" smtClean="0">
                  <a:solidFill>
                    <a:schemeClr val="tx1"/>
                  </a:solidFill>
                </a:rPr>
                <a:t>1’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组合 257"/>
          <p:cNvGrpSpPr/>
          <p:nvPr/>
        </p:nvGrpSpPr>
        <p:grpSpPr>
          <a:xfrm>
            <a:off x="3240000" y="1620000"/>
            <a:ext cx="2880000" cy="2880000"/>
            <a:chOff x="180000" y="180000"/>
            <a:chExt cx="2880000" cy="288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8" name="矩形 258"/>
            <p:cNvSpPr/>
            <p:nvPr/>
          </p:nvSpPr>
          <p:spPr>
            <a:xfrm>
              <a:off x="180000" y="18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3’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9" name="矩形 259"/>
            <p:cNvSpPr/>
            <p:nvPr/>
          </p:nvSpPr>
          <p:spPr>
            <a:xfrm>
              <a:off x="900000" y="18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2’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0" name="矩形 260"/>
            <p:cNvSpPr/>
            <p:nvPr/>
          </p:nvSpPr>
          <p:spPr>
            <a:xfrm>
              <a:off x="1620000" y="18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1" name="矩形 261"/>
            <p:cNvSpPr/>
            <p:nvPr/>
          </p:nvSpPr>
          <p:spPr>
            <a:xfrm>
              <a:off x="2340000" y="180000"/>
              <a:ext cx="720000" cy="72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0’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2" name="矩形 262"/>
            <p:cNvSpPr/>
            <p:nvPr/>
          </p:nvSpPr>
          <p:spPr>
            <a:xfrm>
              <a:off x="180000" y="90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7’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3" name="矩形 263"/>
            <p:cNvSpPr/>
            <p:nvPr/>
          </p:nvSpPr>
          <p:spPr>
            <a:xfrm>
              <a:off x="900000" y="90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6’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4" name="矩形 264"/>
            <p:cNvSpPr/>
            <p:nvPr/>
          </p:nvSpPr>
          <p:spPr>
            <a:xfrm>
              <a:off x="1620000" y="90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5’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5" name="矩形 265"/>
            <p:cNvSpPr/>
            <p:nvPr/>
          </p:nvSpPr>
          <p:spPr>
            <a:xfrm>
              <a:off x="2340000" y="90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4’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6" name="矩形 266"/>
            <p:cNvSpPr/>
            <p:nvPr/>
          </p:nvSpPr>
          <p:spPr>
            <a:xfrm>
              <a:off x="180000" y="162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11’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7" name="矩形 267"/>
            <p:cNvSpPr/>
            <p:nvPr/>
          </p:nvSpPr>
          <p:spPr>
            <a:xfrm>
              <a:off x="900000" y="162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10’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8" name="矩形 268"/>
            <p:cNvSpPr/>
            <p:nvPr/>
          </p:nvSpPr>
          <p:spPr>
            <a:xfrm>
              <a:off x="1620000" y="162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9’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9" name="矩形 269"/>
            <p:cNvSpPr/>
            <p:nvPr/>
          </p:nvSpPr>
          <p:spPr>
            <a:xfrm>
              <a:off x="2340000" y="162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8’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0" name="矩形 270"/>
            <p:cNvSpPr/>
            <p:nvPr/>
          </p:nvSpPr>
          <p:spPr>
            <a:xfrm>
              <a:off x="180000" y="2340000"/>
              <a:ext cx="720000" cy="72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15’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1" name="矩形 272"/>
            <p:cNvSpPr/>
            <p:nvPr/>
          </p:nvSpPr>
          <p:spPr>
            <a:xfrm>
              <a:off x="1620000" y="234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13’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2" name="矩形 273"/>
            <p:cNvSpPr/>
            <p:nvPr/>
          </p:nvSpPr>
          <p:spPr>
            <a:xfrm>
              <a:off x="2340000" y="2340000"/>
              <a:ext cx="720000" cy="72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12’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3" name="矩形 271"/>
            <p:cNvSpPr/>
            <p:nvPr/>
          </p:nvSpPr>
          <p:spPr>
            <a:xfrm>
              <a:off x="900000" y="2340000"/>
              <a:ext cx="720000" cy="72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14’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after Reversal?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组合 257"/>
          <p:cNvGrpSpPr/>
          <p:nvPr/>
        </p:nvGrpSpPr>
        <p:grpSpPr>
          <a:xfrm>
            <a:off x="1620000" y="1620000"/>
            <a:ext cx="2880000" cy="2880000"/>
            <a:chOff x="180000" y="180000"/>
            <a:chExt cx="2880000" cy="2880000"/>
          </a:xfrm>
        </p:grpSpPr>
        <p:sp>
          <p:nvSpPr>
            <p:cNvPr id="8" name="矩形 258"/>
            <p:cNvSpPr/>
            <p:nvPr/>
          </p:nvSpPr>
          <p:spPr>
            <a:xfrm>
              <a:off x="180000" y="18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0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259"/>
            <p:cNvSpPr/>
            <p:nvPr/>
          </p:nvSpPr>
          <p:spPr>
            <a:xfrm>
              <a:off x="900000" y="18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260"/>
            <p:cNvSpPr/>
            <p:nvPr/>
          </p:nvSpPr>
          <p:spPr>
            <a:xfrm>
              <a:off x="1620000" y="18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2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261"/>
            <p:cNvSpPr/>
            <p:nvPr/>
          </p:nvSpPr>
          <p:spPr>
            <a:xfrm>
              <a:off x="2340000" y="180000"/>
              <a:ext cx="720000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</a:rPr>
                <a:t>3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262"/>
            <p:cNvSpPr/>
            <p:nvPr/>
          </p:nvSpPr>
          <p:spPr>
            <a:xfrm>
              <a:off x="180000" y="90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4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263"/>
            <p:cNvSpPr/>
            <p:nvPr/>
          </p:nvSpPr>
          <p:spPr>
            <a:xfrm>
              <a:off x="900000" y="90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5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264"/>
            <p:cNvSpPr/>
            <p:nvPr/>
          </p:nvSpPr>
          <p:spPr>
            <a:xfrm>
              <a:off x="1620000" y="90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6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265"/>
            <p:cNvSpPr/>
            <p:nvPr/>
          </p:nvSpPr>
          <p:spPr>
            <a:xfrm>
              <a:off x="2340000" y="90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7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266"/>
            <p:cNvSpPr/>
            <p:nvPr/>
          </p:nvSpPr>
          <p:spPr>
            <a:xfrm>
              <a:off x="180000" y="162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8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267"/>
            <p:cNvSpPr/>
            <p:nvPr/>
          </p:nvSpPr>
          <p:spPr>
            <a:xfrm>
              <a:off x="900000" y="162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9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268"/>
            <p:cNvSpPr/>
            <p:nvPr/>
          </p:nvSpPr>
          <p:spPr>
            <a:xfrm>
              <a:off x="1620000" y="162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10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269"/>
            <p:cNvSpPr/>
            <p:nvPr/>
          </p:nvSpPr>
          <p:spPr>
            <a:xfrm>
              <a:off x="2340000" y="162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11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270"/>
            <p:cNvSpPr/>
            <p:nvPr/>
          </p:nvSpPr>
          <p:spPr>
            <a:xfrm>
              <a:off x="180000" y="234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12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71"/>
            <p:cNvSpPr/>
            <p:nvPr/>
          </p:nvSpPr>
          <p:spPr>
            <a:xfrm>
              <a:off x="900000" y="234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13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73"/>
            <p:cNvSpPr/>
            <p:nvPr/>
          </p:nvSpPr>
          <p:spPr>
            <a:xfrm>
              <a:off x="2340000" y="2340000"/>
              <a:ext cx="720000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15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72"/>
            <p:cNvSpPr/>
            <p:nvPr/>
          </p:nvSpPr>
          <p:spPr>
            <a:xfrm>
              <a:off x="1620000" y="2340000"/>
              <a:ext cx="720000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14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 297"/>
          <p:cNvSpPr/>
          <p:nvPr/>
        </p:nvSpPr>
        <p:spPr>
          <a:xfrm>
            <a:off x="1620000" y="1260000"/>
            <a:ext cx="2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Original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SIFT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25" name="组合 257"/>
          <p:cNvGrpSpPr/>
          <p:nvPr/>
        </p:nvGrpSpPr>
        <p:grpSpPr>
          <a:xfrm>
            <a:off x="4860000" y="1620000"/>
            <a:ext cx="2880000" cy="2880000"/>
            <a:chOff x="180000" y="180000"/>
            <a:chExt cx="2880000" cy="288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" name="矩形 258"/>
            <p:cNvSpPr/>
            <p:nvPr/>
          </p:nvSpPr>
          <p:spPr>
            <a:xfrm>
              <a:off x="180000" y="18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3’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59"/>
            <p:cNvSpPr/>
            <p:nvPr/>
          </p:nvSpPr>
          <p:spPr>
            <a:xfrm>
              <a:off x="900000" y="18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2’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60"/>
            <p:cNvSpPr/>
            <p:nvPr/>
          </p:nvSpPr>
          <p:spPr>
            <a:xfrm>
              <a:off x="1620000" y="18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61"/>
            <p:cNvSpPr/>
            <p:nvPr/>
          </p:nvSpPr>
          <p:spPr>
            <a:xfrm>
              <a:off x="2340000" y="180000"/>
              <a:ext cx="720000" cy="72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0’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62"/>
            <p:cNvSpPr/>
            <p:nvPr/>
          </p:nvSpPr>
          <p:spPr>
            <a:xfrm>
              <a:off x="180000" y="90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7’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263"/>
            <p:cNvSpPr/>
            <p:nvPr/>
          </p:nvSpPr>
          <p:spPr>
            <a:xfrm>
              <a:off x="900000" y="90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6’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264"/>
            <p:cNvSpPr/>
            <p:nvPr/>
          </p:nvSpPr>
          <p:spPr>
            <a:xfrm>
              <a:off x="1620000" y="90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5’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265"/>
            <p:cNvSpPr/>
            <p:nvPr/>
          </p:nvSpPr>
          <p:spPr>
            <a:xfrm>
              <a:off x="2340000" y="90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4’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266"/>
            <p:cNvSpPr/>
            <p:nvPr/>
          </p:nvSpPr>
          <p:spPr>
            <a:xfrm>
              <a:off x="180000" y="162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11’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267"/>
            <p:cNvSpPr/>
            <p:nvPr/>
          </p:nvSpPr>
          <p:spPr>
            <a:xfrm>
              <a:off x="900000" y="162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10’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268"/>
            <p:cNvSpPr/>
            <p:nvPr/>
          </p:nvSpPr>
          <p:spPr>
            <a:xfrm>
              <a:off x="1620000" y="162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9’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269"/>
            <p:cNvSpPr/>
            <p:nvPr/>
          </p:nvSpPr>
          <p:spPr>
            <a:xfrm>
              <a:off x="2340000" y="162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8’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270"/>
            <p:cNvSpPr/>
            <p:nvPr/>
          </p:nvSpPr>
          <p:spPr>
            <a:xfrm>
              <a:off x="180000" y="2340000"/>
              <a:ext cx="720000" cy="72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15’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272"/>
            <p:cNvSpPr/>
            <p:nvPr/>
          </p:nvSpPr>
          <p:spPr>
            <a:xfrm>
              <a:off x="1620000" y="2340000"/>
              <a:ext cx="720000" cy="72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13’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273"/>
            <p:cNvSpPr/>
            <p:nvPr/>
          </p:nvSpPr>
          <p:spPr>
            <a:xfrm>
              <a:off x="2340000" y="2340000"/>
              <a:ext cx="720000" cy="72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12’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271"/>
            <p:cNvSpPr/>
            <p:nvPr/>
          </p:nvSpPr>
          <p:spPr>
            <a:xfrm>
              <a:off x="900000" y="2340000"/>
              <a:ext cx="720000" cy="72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14’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矩形 297"/>
          <p:cNvSpPr/>
          <p:nvPr/>
        </p:nvSpPr>
        <p:spPr>
          <a:xfrm>
            <a:off x="4860000" y="1260000"/>
            <a:ext cx="2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Reversed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SIFT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矩形 276"/>
          <p:cNvSpPr/>
          <p:nvPr/>
        </p:nvSpPr>
        <p:spPr>
          <a:xfrm>
            <a:off x="2880000" y="5040000"/>
            <a:ext cx="1440000" cy="144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277"/>
          <p:cNvCxnSpPr/>
          <p:nvPr/>
        </p:nvCxnSpPr>
        <p:spPr>
          <a:xfrm flipV="1">
            <a:off x="3600000" y="5220000"/>
            <a:ext cx="0" cy="540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278"/>
          <p:cNvCxnSpPr/>
          <p:nvPr/>
        </p:nvCxnSpPr>
        <p:spPr>
          <a:xfrm flipV="1">
            <a:off x="3600000" y="5292000"/>
            <a:ext cx="468000" cy="468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279"/>
          <p:cNvCxnSpPr/>
          <p:nvPr/>
        </p:nvCxnSpPr>
        <p:spPr>
          <a:xfrm flipV="1">
            <a:off x="3600000" y="5760000"/>
            <a:ext cx="432000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280"/>
          <p:cNvCxnSpPr/>
          <p:nvPr/>
        </p:nvCxnSpPr>
        <p:spPr>
          <a:xfrm>
            <a:off x="3600000" y="5760000"/>
            <a:ext cx="288000" cy="288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281"/>
          <p:cNvCxnSpPr/>
          <p:nvPr/>
        </p:nvCxnSpPr>
        <p:spPr>
          <a:xfrm>
            <a:off x="3599999" y="5760000"/>
            <a:ext cx="0" cy="432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283"/>
          <p:cNvCxnSpPr/>
          <p:nvPr/>
        </p:nvCxnSpPr>
        <p:spPr>
          <a:xfrm flipH="1" flipV="1">
            <a:off x="2988000" y="5760000"/>
            <a:ext cx="612000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284"/>
          <p:cNvCxnSpPr/>
          <p:nvPr/>
        </p:nvCxnSpPr>
        <p:spPr>
          <a:xfrm flipH="1" flipV="1">
            <a:off x="3348000" y="5508000"/>
            <a:ext cx="252000" cy="252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282"/>
          <p:cNvCxnSpPr/>
          <p:nvPr/>
        </p:nvCxnSpPr>
        <p:spPr>
          <a:xfrm flipH="1">
            <a:off x="3132000" y="5760000"/>
            <a:ext cx="468000" cy="468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10"/>
          <p:cNvSpPr/>
          <p:nvPr/>
        </p:nvSpPr>
        <p:spPr>
          <a:xfrm>
            <a:off x="3456000" y="5046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2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5" name="矩形 171"/>
          <p:cNvSpPr/>
          <p:nvPr/>
        </p:nvSpPr>
        <p:spPr>
          <a:xfrm>
            <a:off x="4032000" y="5046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1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6" name="矩形 172"/>
          <p:cNvSpPr/>
          <p:nvPr/>
        </p:nvSpPr>
        <p:spPr>
          <a:xfrm>
            <a:off x="4032000" y="5622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0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7" name="矩形 173"/>
          <p:cNvSpPr/>
          <p:nvPr/>
        </p:nvSpPr>
        <p:spPr>
          <a:xfrm>
            <a:off x="4032000" y="6198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7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8" name="矩形 174"/>
          <p:cNvSpPr/>
          <p:nvPr/>
        </p:nvSpPr>
        <p:spPr>
          <a:xfrm>
            <a:off x="3456000" y="6198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6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9" name="矩形 175"/>
          <p:cNvSpPr/>
          <p:nvPr/>
        </p:nvSpPr>
        <p:spPr>
          <a:xfrm>
            <a:off x="2881276" y="6198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5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0" name="矩形 176"/>
          <p:cNvSpPr/>
          <p:nvPr/>
        </p:nvSpPr>
        <p:spPr>
          <a:xfrm>
            <a:off x="2880225" y="5622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4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1" name="矩形 177"/>
          <p:cNvSpPr/>
          <p:nvPr/>
        </p:nvSpPr>
        <p:spPr>
          <a:xfrm>
            <a:off x="2880000" y="5046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3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3" name="矩形 286"/>
          <p:cNvSpPr/>
          <p:nvPr/>
        </p:nvSpPr>
        <p:spPr>
          <a:xfrm>
            <a:off x="5041576" y="5040000"/>
            <a:ext cx="1440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箭头连接符 287"/>
          <p:cNvCxnSpPr/>
          <p:nvPr/>
        </p:nvCxnSpPr>
        <p:spPr>
          <a:xfrm flipV="1">
            <a:off x="5761576" y="5220000"/>
            <a:ext cx="0" cy="540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288"/>
          <p:cNvCxnSpPr/>
          <p:nvPr/>
        </p:nvCxnSpPr>
        <p:spPr>
          <a:xfrm flipV="1">
            <a:off x="5761576" y="5508000"/>
            <a:ext cx="252000" cy="252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289"/>
          <p:cNvCxnSpPr/>
          <p:nvPr/>
        </p:nvCxnSpPr>
        <p:spPr>
          <a:xfrm flipV="1">
            <a:off x="5761576" y="5760000"/>
            <a:ext cx="612000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291"/>
          <p:cNvCxnSpPr/>
          <p:nvPr/>
        </p:nvCxnSpPr>
        <p:spPr>
          <a:xfrm>
            <a:off x="5761575" y="5760000"/>
            <a:ext cx="0" cy="432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292"/>
          <p:cNvCxnSpPr/>
          <p:nvPr/>
        </p:nvCxnSpPr>
        <p:spPr>
          <a:xfrm flipH="1">
            <a:off x="5473576" y="5760000"/>
            <a:ext cx="288000" cy="288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293"/>
          <p:cNvCxnSpPr/>
          <p:nvPr/>
        </p:nvCxnSpPr>
        <p:spPr>
          <a:xfrm flipH="1" flipV="1">
            <a:off x="5329576" y="5760000"/>
            <a:ext cx="432000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294"/>
          <p:cNvCxnSpPr/>
          <p:nvPr/>
        </p:nvCxnSpPr>
        <p:spPr>
          <a:xfrm flipH="1" flipV="1">
            <a:off x="5293576" y="5292000"/>
            <a:ext cx="468000" cy="468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290"/>
          <p:cNvCxnSpPr/>
          <p:nvPr/>
        </p:nvCxnSpPr>
        <p:spPr>
          <a:xfrm>
            <a:off x="5761576" y="5760000"/>
            <a:ext cx="468000" cy="468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180"/>
          <p:cNvSpPr/>
          <p:nvPr/>
        </p:nvSpPr>
        <p:spPr>
          <a:xfrm>
            <a:off x="5617576" y="5046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2’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3" name="矩形 181"/>
          <p:cNvSpPr/>
          <p:nvPr/>
        </p:nvSpPr>
        <p:spPr>
          <a:xfrm>
            <a:off x="6193576" y="5046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3’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4" name="矩形 182"/>
          <p:cNvSpPr/>
          <p:nvPr/>
        </p:nvSpPr>
        <p:spPr>
          <a:xfrm>
            <a:off x="6193576" y="5622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4’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5" name="矩形 183"/>
          <p:cNvSpPr/>
          <p:nvPr/>
        </p:nvSpPr>
        <p:spPr>
          <a:xfrm>
            <a:off x="6193576" y="6198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5’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6" name="矩形 184"/>
          <p:cNvSpPr/>
          <p:nvPr/>
        </p:nvSpPr>
        <p:spPr>
          <a:xfrm>
            <a:off x="5617576" y="6198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6’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7" name="矩形 185"/>
          <p:cNvSpPr/>
          <p:nvPr/>
        </p:nvSpPr>
        <p:spPr>
          <a:xfrm>
            <a:off x="5041276" y="6198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smtClean="0">
                <a:solidFill>
                  <a:schemeClr val="tx1"/>
                </a:solidFill>
              </a:rPr>
              <a:t>7’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8" name="矩形 186"/>
          <p:cNvSpPr/>
          <p:nvPr/>
        </p:nvSpPr>
        <p:spPr>
          <a:xfrm>
            <a:off x="5040225" y="5622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0’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9" name="矩形 187"/>
          <p:cNvSpPr/>
          <p:nvPr/>
        </p:nvSpPr>
        <p:spPr>
          <a:xfrm>
            <a:off x="5040000" y="50465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</a:rPr>
              <a:t>1’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1" name="矩形 1"/>
          <p:cNvSpPr/>
          <p:nvPr/>
        </p:nvSpPr>
        <p:spPr>
          <a:xfrm>
            <a:off x="1440000" y="5220000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Original</a:t>
            </a:r>
          </a:p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Index</a:t>
            </a:r>
            <a:endParaRPr lang="zh-CN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2"/>
              <p:cNvSpPr txBox="1"/>
              <p:nvPr/>
            </p:nvSpPr>
            <p:spPr>
              <a:xfrm>
                <a:off x="1440000" y="5940000"/>
                <a:ext cx="1440000" cy="568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×8+5=1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2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5940000"/>
                <a:ext cx="1440000" cy="5689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矩形 82"/>
          <p:cNvSpPr/>
          <p:nvPr/>
        </p:nvSpPr>
        <p:spPr>
          <a:xfrm>
            <a:off x="6480000" y="5220000"/>
            <a:ext cx="14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Reversed</a:t>
            </a:r>
          </a:p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Index</a:t>
            </a:r>
            <a:endParaRPr lang="zh-CN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3"/>
              <p:cNvSpPr txBox="1"/>
              <p:nvPr/>
            </p:nvSpPr>
            <p:spPr>
              <a:xfrm>
                <a:off x="6480000" y="5940000"/>
                <a:ext cx="1440000" cy="568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×8+7=111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5" name="文本框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5940000"/>
                <a:ext cx="1440000" cy="568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 flipH="1">
            <a:off x="2880000" y="4500000"/>
            <a:ext cx="180000" cy="5400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780000" y="4499999"/>
            <a:ext cx="540000" cy="5400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038424" y="4499999"/>
            <a:ext cx="541576" cy="5400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300000" y="4464000"/>
            <a:ext cx="180000" cy="575999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257"/>
          <p:cNvGrpSpPr/>
          <p:nvPr/>
        </p:nvGrpSpPr>
        <p:grpSpPr>
          <a:xfrm>
            <a:off x="1620000" y="1620000"/>
            <a:ext cx="2880000" cy="2880000"/>
            <a:chOff x="180000" y="180000"/>
            <a:chExt cx="2880000" cy="2880000"/>
          </a:xfrm>
        </p:grpSpPr>
        <p:sp>
          <p:nvSpPr>
            <p:cNvPr id="91" name="矩形 258"/>
            <p:cNvSpPr/>
            <p:nvPr/>
          </p:nvSpPr>
          <p:spPr>
            <a:xfrm>
              <a:off x="180000" y="18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0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2" name="矩形 259"/>
            <p:cNvSpPr/>
            <p:nvPr/>
          </p:nvSpPr>
          <p:spPr>
            <a:xfrm>
              <a:off x="900000" y="18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3" name="矩形 260"/>
            <p:cNvSpPr/>
            <p:nvPr/>
          </p:nvSpPr>
          <p:spPr>
            <a:xfrm>
              <a:off x="1620000" y="18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2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4" name="矩形 261"/>
            <p:cNvSpPr/>
            <p:nvPr/>
          </p:nvSpPr>
          <p:spPr>
            <a:xfrm>
              <a:off x="2340000" y="180000"/>
              <a:ext cx="720000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</a:rPr>
                <a:t>3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5" name="矩形 262"/>
            <p:cNvSpPr/>
            <p:nvPr/>
          </p:nvSpPr>
          <p:spPr>
            <a:xfrm>
              <a:off x="180000" y="90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4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6" name="矩形 263"/>
            <p:cNvSpPr/>
            <p:nvPr/>
          </p:nvSpPr>
          <p:spPr>
            <a:xfrm>
              <a:off x="900000" y="90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5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7" name="矩形 264"/>
            <p:cNvSpPr/>
            <p:nvPr/>
          </p:nvSpPr>
          <p:spPr>
            <a:xfrm>
              <a:off x="1620000" y="90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6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8" name="矩形 265"/>
            <p:cNvSpPr/>
            <p:nvPr/>
          </p:nvSpPr>
          <p:spPr>
            <a:xfrm>
              <a:off x="2340000" y="90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7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266"/>
            <p:cNvSpPr/>
            <p:nvPr/>
          </p:nvSpPr>
          <p:spPr>
            <a:xfrm>
              <a:off x="180000" y="162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8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0" name="矩形 267"/>
            <p:cNvSpPr/>
            <p:nvPr/>
          </p:nvSpPr>
          <p:spPr>
            <a:xfrm>
              <a:off x="900000" y="162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9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1" name="矩形 268"/>
            <p:cNvSpPr/>
            <p:nvPr/>
          </p:nvSpPr>
          <p:spPr>
            <a:xfrm>
              <a:off x="1620000" y="162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10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2" name="矩形 269"/>
            <p:cNvSpPr/>
            <p:nvPr/>
          </p:nvSpPr>
          <p:spPr>
            <a:xfrm>
              <a:off x="2340000" y="162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11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3" name="矩形 270"/>
            <p:cNvSpPr/>
            <p:nvPr/>
          </p:nvSpPr>
          <p:spPr>
            <a:xfrm>
              <a:off x="180000" y="234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12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4" name="矩形 271"/>
            <p:cNvSpPr/>
            <p:nvPr/>
          </p:nvSpPr>
          <p:spPr>
            <a:xfrm>
              <a:off x="900000" y="2340000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13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273"/>
            <p:cNvSpPr/>
            <p:nvPr/>
          </p:nvSpPr>
          <p:spPr>
            <a:xfrm>
              <a:off x="2340000" y="2340000"/>
              <a:ext cx="720000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15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06" name="矩形 272"/>
            <p:cNvSpPr/>
            <p:nvPr/>
          </p:nvSpPr>
          <p:spPr>
            <a:xfrm>
              <a:off x="1620000" y="2340000"/>
              <a:ext cx="720000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14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3060000" y="3780000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578424" y="3780000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Arrow Connector 163"/>
          <p:cNvCxnSpPr/>
          <p:nvPr/>
        </p:nvCxnSpPr>
        <p:spPr>
          <a:xfrm flipH="1">
            <a:off x="3132000" y="5760000"/>
            <a:ext cx="467999" cy="468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5759999" y="5760000"/>
            <a:ext cx="468000" cy="468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17378 -0.0009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17725 0.000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4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1823 0.0004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11805 -0.0013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84" grpId="0"/>
      <p:bldP spid="85" grpId="0"/>
      <p:bldP spid="124" grpId="0" animBg="1"/>
      <p:bldP spid="1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Reversal Invariance: Formulation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Descriptors</a:t>
                </a:r>
              </a:p>
              <a:p>
                <a:pPr lvl="1"/>
                <a:r>
                  <a:rPr lang="en-US" altLang="zh-CN" dirty="0" smtClean="0"/>
                  <a:t>Original Descriptor: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altLang="zh-CN" b="1" dirty="0" smtClean="0"/>
              </a:p>
              <a:p>
                <a:pPr lvl="1"/>
                <a:r>
                  <a:rPr lang="en-US" altLang="zh-CN" dirty="0" smtClean="0"/>
                  <a:t>Reversed Descriptor: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What is Reversal Invariance?</a:t>
                </a:r>
              </a:p>
              <a:p>
                <a:pPr lvl="1"/>
                <a:r>
                  <a:rPr lang="en-US" altLang="zh-CN" dirty="0" smtClean="0"/>
                  <a:t>A Function: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Which Holds: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ANY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smtClean="0"/>
              <a:t>The RIDE Algorithm</a:t>
            </a:r>
          </a:p>
          <a:p>
            <a:pPr lvl="1"/>
            <a:r>
              <a:rPr lang="en-US" altLang="zh-CN" dirty="0" smtClean="0"/>
              <a:t>Motivation</a:t>
            </a:r>
          </a:p>
          <a:p>
            <a:pPr lvl="1"/>
            <a:r>
              <a:rPr lang="en-US" altLang="zh-CN" dirty="0" smtClean="0"/>
              <a:t>Towards Reversal Invariance</a:t>
            </a:r>
            <a:endParaRPr lang="en-US" altLang="zh-CN" dirty="0"/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Find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</m:oMath>
                </a14:m>
                <a:r>
                  <a:rPr lang="en-US" altLang="zh-CN" dirty="0" smtClean="0"/>
                  <a:t>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 Specific Definition</a:t>
                </a:r>
              </a:p>
              <a:p>
                <a:pPr lvl="1"/>
                <a:r>
                  <a:rPr lang="en-US" altLang="zh-CN" dirty="0" smtClean="0"/>
                  <a:t>Define: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In Which,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 smtClean="0"/>
                  <a:t> must be Symmetric</a:t>
                </a:r>
              </a:p>
              <a:p>
                <a:pPr lvl="1"/>
                <a:r>
                  <a:rPr lang="en-US" altLang="zh-CN" dirty="0" smtClean="0"/>
                  <a:t>So,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Reversing an Image Twice is NO Change!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Find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 smtClean="0"/>
                  <a:t>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Another Specific Definition</a:t>
                </a:r>
              </a:p>
              <a:p>
                <a:pPr lvl="1"/>
                <a:r>
                  <a:rPr lang="en-US" altLang="zh-CN" dirty="0" smtClean="0"/>
                  <a:t>Define: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 smtClean="0"/>
                  <a:t> is either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altLang="zh-CN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Maximally Preserving the Description Power of SIFT</a:t>
                </a:r>
              </a:p>
              <a:p>
                <a:pPr lvl="2"/>
                <a:r>
                  <a:rPr lang="en-US" altLang="zh-CN" dirty="0" smtClean="0"/>
                  <a:t>There can be Many Other Solutions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An Orientation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The Extent that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altLang="zh-CN" dirty="0" smtClean="0"/>
                  <a:t> is Oriented to Right</a:t>
                </a:r>
              </a:p>
              <a:p>
                <a:pPr lvl="1"/>
                <a:r>
                  <a:rPr lang="en-US" altLang="zh-CN" dirty="0" smtClean="0"/>
                  <a:t>Compare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</m:oMath>
                </a14:m>
                <a:r>
                  <a:rPr lang="en-US" altLang="zh-CN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The One with Larger Value is Selected</a:t>
                </a:r>
              </a:p>
              <a:p>
                <a:pPr lvl="2"/>
                <a:r>
                  <a:rPr lang="en-US" altLang="zh-CN" dirty="0" smtClean="0"/>
                  <a:t>If Equal, Select the One with Larger Alphabetical Order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Find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</m:oMath>
                </a14:m>
                <a:r>
                  <a:rPr lang="en-US" altLang="zh-CN" dirty="0" smtClean="0"/>
                  <a:t>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20000" y="216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440000" y="216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60000" y="216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80000" y="216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0000" y="288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440000" y="288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60000" y="288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6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880000" y="288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7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20000" y="360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8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40000" y="360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9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60000" y="360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80000" y="360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0000" y="432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40000" y="432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60000" y="432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880000" y="4320000"/>
            <a:ext cx="719781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320834" y="2016000"/>
            <a:ext cx="1439561" cy="14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040615" y="2736000"/>
            <a:ext cx="503846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040615" y="2304000"/>
            <a:ext cx="431868" cy="432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040615" y="2376000"/>
            <a:ext cx="0" cy="360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536768" y="2232000"/>
            <a:ext cx="503846" cy="504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4680724" y="2736000"/>
            <a:ext cx="359890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4824680" y="2736000"/>
            <a:ext cx="215934" cy="216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040615" y="2736000"/>
            <a:ext cx="0" cy="432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40615" y="2736000"/>
            <a:ext cx="143956" cy="1440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600000" y="2016000"/>
            <a:ext cx="719781" cy="1459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600000" y="2880000"/>
            <a:ext cx="719781" cy="5760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20000" y="1440000"/>
            <a:ext cx="288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Descriptor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06815" y="1440000"/>
            <a:ext cx="863737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Bin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840000" y="3744000"/>
            <a:ext cx="431868" cy="432000"/>
          </a:xfrm>
          <a:prstGeom prst="straightConnector1">
            <a:avLst/>
          </a:prstGeom>
          <a:ln w="50800">
            <a:solidFill>
              <a:srgbClr val="7030A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840000" y="4176000"/>
            <a:ext cx="431868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6840000" y="3745932"/>
            <a:ext cx="0" cy="4320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400000" y="4500000"/>
                <a:ext cx="288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4500000"/>
                <a:ext cx="2880000" cy="720000"/>
              </a:xfrm>
              <a:prstGeom prst="rect">
                <a:avLst/>
              </a:prstGeom>
              <a:blipFill rotWithShape="0">
                <a:blip r:embed="rId3"/>
                <a:stretch>
                  <a:fillRect b="-42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80000" y="3600000"/>
                <a:ext cx="288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3600000"/>
                <a:ext cx="2880000" cy="720000"/>
              </a:xfrm>
              <a:prstGeom prst="rect">
                <a:avLst/>
              </a:prstGeom>
              <a:blipFill rotWithShape="0">
                <a:blip r:embed="rId4"/>
                <a:stretch>
                  <a:fillRect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5472483" y="2592966"/>
            <a:ext cx="28791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472000" y="2016000"/>
            <a:ext cx="28791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896000" y="2016000"/>
            <a:ext cx="28791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320834" y="2016000"/>
            <a:ext cx="28791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320834" y="2592000"/>
            <a:ext cx="28791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320834" y="3168000"/>
            <a:ext cx="28791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96658" y="3168000"/>
            <a:ext cx="28791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472483" y="3168000"/>
            <a:ext cx="28791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900000" y="5220000"/>
                <a:ext cx="2159342" cy="10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5220000"/>
                <a:ext cx="2159342" cy="1080000"/>
              </a:xfrm>
              <a:prstGeom prst="rect">
                <a:avLst/>
              </a:prstGeom>
              <a:blipFill rotWithShape="0">
                <a:blip r:embed="rId5"/>
                <a:stretch>
                  <a:fillRect l="-2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3420000" y="5220000"/>
                <a:ext cx="2159342" cy="10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5220000"/>
                <a:ext cx="2159342" cy="108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/>
          <p:cNvCxnSpPr/>
          <p:nvPr/>
        </p:nvCxnSpPr>
        <p:spPr>
          <a:xfrm>
            <a:off x="6480002" y="2376000"/>
            <a:ext cx="71978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480000" y="2374068"/>
            <a:ext cx="0" cy="720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6911869" y="2160000"/>
                <a:ext cx="215934" cy="21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869" y="2160000"/>
                <a:ext cx="215934" cy="216000"/>
              </a:xfrm>
              <a:prstGeom prst="rect">
                <a:avLst/>
              </a:prstGeom>
              <a:blipFill rotWithShape="0">
                <a:blip r:embed="rId7"/>
                <a:stretch>
                  <a:fillRect l="-20000"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6481931" y="3024000"/>
                <a:ext cx="215934" cy="21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931" y="3024000"/>
                <a:ext cx="215934" cy="216000"/>
              </a:xfrm>
              <a:prstGeom prst="rect">
                <a:avLst/>
              </a:prstGeom>
              <a:blipFill rotWithShape="0">
                <a:blip r:embed="rId8"/>
                <a:stretch>
                  <a:fillRect l="-30556" r="-5556" b="-4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/>
          <p:cNvSpPr/>
          <p:nvPr/>
        </p:nvSpPr>
        <p:spPr>
          <a:xfrm>
            <a:off x="2879276" y="2160000"/>
            <a:ext cx="720000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5940000" y="5400000"/>
                <a:ext cx="2880000" cy="10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0" y="5400000"/>
                <a:ext cx="2880000" cy="1080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5040000" y="2304000"/>
            <a:ext cx="432000" cy="4326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4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20017 0.20995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87" grpId="0"/>
      <p:bldP spid="88" grpId="0"/>
      <p:bldP spid="93" grpId="0"/>
      <p:bldP spid="94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9" grpId="0"/>
      <p:bldP spid="109" grpId="1"/>
      <p:bldP spid="110" grpId="0"/>
      <p:bldP spid="110" grpId="1"/>
      <p:bldP spid="112" grpId="0" animBg="1"/>
      <p:bldP spid="114" grpId="0"/>
      <p:bldP spid="1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Reversal Invariance?</a:t>
            </a:r>
          </a:p>
          <a:p>
            <a:pPr lvl="1"/>
            <a:r>
              <a:rPr lang="en-US" dirty="0" smtClean="0"/>
              <a:t>Reversal Generates Different Prototypes</a:t>
            </a:r>
          </a:p>
          <a:p>
            <a:r>
              <a:rPr lang="en-US" dirty="0" smtClean="0"/>
              <a:t>How to Obtain Reversal Invariance?</a:t>
            </a:r>
          </a:p>
          <a:p>
            <a:pPr lvl="1"/>
            <a:r>
              <a:rPr lang="en-US" dirty="0" smtClean="0"/>
              <a:t>Compute Orientation, Get the Maximum</a:t>
            </a:r>
          </a:p>
          <a:p>
            <a:r>
              <a:rPr lang="en-US" dirty="0" smtClean="0"/>
              <a:t>Extra Computational Costs</a:t>
            </a:r>
          </a:p>
          <a:p>
            <a:pPr lvl="1"/>
            <a:r>
              <a:rPr lang="en-US" dirty="0" smtClean="0"/>
              <a:t>Cheap: Little Time, No Memory</a:t>
            </a:r>
          </a:p>
          <a:p>
            <a:r>
              <a:rPr lang="en-US" dirty="0" smtClean="0"/>
              <a:t>RIDE can be Applied to Other Descriptors!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smtClean="0"/>
              <a:t>The RIDE Algorithm</a:t>
            </a:r>
          </a:p>
          <a:p>
            <a:pPr lvl="1"/>
            <a:r>
              <a:rPr lang="en-US" altLang="zh-CN" dirty="0" smtClean="0"/>
              <a:t>Motivation</a:t>
            </a:r>
          </a:p>
          <a:p>
            <a:pPr lvl="1"/>
            <a:r>
              <a:rPr lang="en-US" altLang="zh-CN" dirty="0" smtClean="0"/>
              <a:t>Towards Reversal Invariance</a:t>
            </a:r>
            <a:endParaRPr lang="en-US" altLang="zh-CN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Datasets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Fine-Grained Object Recognition</a:t>
            </a:r>
          </a:p>
          <a:p>
            <a:pPr lvl="1"/>
            <a:r>
              <a:rPr lang="en-US" altLang="zh-CN" dirty="0" smtClean="0"/>
              <a:t>Oxford Pet-37 (37 Cats &amp; Dogs, 7390 Images)</a:t>
            </a:r>
          </a:p>
          <a:p>
            <a:pPr lvl="1"/>
            <a:r>
              <a:rPr lang="en-US" altLang="zh-CN" dirty="0" smtClean="0"/>
              <a:t>Aircraft-100 (100 Aircraft Models, 10000 Images)</a:t>
            </a:r>
          </a:p>
          <a:p>
            <a:pPr lvl="1"/>
            <a:r>
              <a:rPr lang="en-US" altLang="zh-CN" dirty="0" smtClean="0"/>
              <a:t>Stanford Dog-120 (120 Dogs, 20780 Images)</a:t>
            </a:r>
          </a:p>
          <a:p>
            <a:pPr lvl="1"/>
            <a:r>
              <a:rPr lang="en-US" altLang="zh-CN" dirty="0" smtClean="0"/>
              <a:t>Caltech-UCSD Bird-200 (200 Birds, 11788 Images)</a:t>
            </a:r>
          </a:p>
          <a:p>
            <a:r>
              <a:rPr lang="en-US" altLang="zh-CN" dirty="0" smtClean="0"/>
              <a:t>Scene Classification</a:t>
            </a:r>
          </a:p>
          <a:p>
            <a:pPr lvl="1"/>
            <a:r>
              <a:rPr lang="en-US" altLang="zh-CN" dirty="0" smtClean="0"/>
              <a:t>LandUse-21 (21 Land Uses, 2100 Images)</a:t>
            </a:r>
          </a:p>
          <a:p>
            <a:pPr lvl="1"/>
            <a:r>
              <a:rPr lang="en-US" altLang="zh-CN" dirty="0" smtClean="0"/>
              <a:t>MIT Indoor-67 (67 Indoor Scenes, 15620 Images)</a:t>
            </a:r>
          </a:p>
          <a:p>
            <a:pPr lvl="1"/>
            <a:r>
              <a:rPr lang="en-US" altLang="zh-CN" dirty="0"/>
              <a:t>SUN-397 </a:t>
            </a:r>
            <a:r>
              <a:rPr lang="en-US" altLang="zh-CN" dirty="0" smtClean="0"/>
              <a:t>(397 In/Out-door Scenes</a:t>
            </a:r>
            <a:r>
              <a:rPr lang="en-US" altLang="zh-CN" dirty="0"/>
              <a:t>, </a:t>
            </a:r>
            <a:r>
              <a:rPr lang="en-US" altLang="zh-CN" dirty="0" smtClean="0"/>
              <a:t>108754 Images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Settings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BoVW</a:t>
            </a:r>
            <a:r>
              <a:rPr lang="en-US" altLang="zh-CN" dirty="0" smtClean="0"/>
              <a:t> Model</a:t>
            </a:r>
          </a:p>
          <a:p>
            <a:pPr lvl="1"/>
            <a:r>
              <a:rPr lang="en-US" altLang="zh-CN" dirty="0" smtClean="0"/>
              <a:t>Images are Resized, 300 Pixels on Longer Axis</a:t>
            </a:r>
          </a:p>
          <a:p>
            <a:pPr lvl="1"/>
            <a:r>
              <a:rPr lang="en-US" altLang="zh-CN" dirty="0" smtClean="0"/>
              <a:t>Various Descriptors, Step = 6, Window Size = 12</a:t>
            </a:r>
          </a:p>
          <a:p>
            <a:pPr lvl="1"/>
            <a:r>
              <a:rPr lang="en-US" altLang="zh-CN" dirty="0" smtClean="0"/>
              <a:t>PCA Reduced to 64 (Color-SIFT to 128)</a:t>
            </a:r>
          </a:p>
          <a:p>
            <a:pPr lvl="1"/>
            <a:r>
              <a:rPr lang="en-US" altLang="zh-CN" dirty="0" smtClean="0"/>
              <a:t>GMM with 32 Components</a:t>
            </a:r>
          </a:p>
          <a:p>
            <a:pPr lvl="1"/>
            <a:r>
              <a:rPr lang="en-US" altLang="zh-CN" dirty="0" smtClean="0"/>
              <a:t>Fisher Vector Encoding</a:t>
            </a:r>
          </a:p>
          <a:p>
            <a:pPr lvl="1"/>
            <a:r>
              <a:rPr lang="en-US" altLang="zh-CN" dirty="0" smtClean="0"/>
              <a:t>Spatial Pyramid with 3 Horizontal Stripes</a:t>
            </a:r>
            <a:endParaRPr lang="en-US" altLang="zh-CN" b="1" dirty="0"/>
          </a:p>
          <a:p>
            <a:pPr lvl="1"/>
            <a:r>
              <a:rPr lang="en-US" altLang="zh-CN" dirty="0" smtClean="0"/>
              <a:t>Linear SVM with C = 10</a:t>
            </a:r>
          </a:p>
          <a:p>
            <a:r>
              <a:rPr lang="en-US" altLang="zh-CN" dirty="0" smtClean="0"/>
              <a:t>Stronger Features can be Used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Models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Four Different Models</a:t>
            </a:r>
          </a:p>
          <a:p>
            <a:pPr lvl="1"/>
            <a:r>
              <a:rPr lang="en-US" altLang="zh-CN" dirty="0" smtClean="0"/>
              <a:t>Original Descriptors (</a:t>
            </a:r>
            <a:r>
              <a:rPr lang="en-US" altLang="zh-CN" b="1" dirty="0" smtClean="0"/>
              <a:t>ORIG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RIDE on Original Descriptors (</a:t>
            </a:r>
            <a:r>
              <a:rPr lang="en-US" altLang="zh-CN" b="1" dirty="0" smtClean="0"/>
              <a:t>RIDE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Original Descriptors with Augmentation (</a:t>
            </a:r>
            <a:r>
              <a:rPr lang="en-US" altLang="zh-CN" b="1" dirty="0" smtClean="0"/>
              <a:t>AUGM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RIDE with Doubled Codebook Size (</a:t>
            </a:r>
            <a:r>
              <a:rPr lang="en-US" altLang="zh-CN" b="1" dirty="0" smtClean="0"/>
              <a:t>RIDEx2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Why Using </a:t>
            </a:r>
            <a:r>
              <a:rPr lang="en-US" altLang="zh-CN" b="1" dirty="0" smtClean="0"/>
              <a:t>RIDEx2</a:t>
            </a:r>
            <a:r>
              <a:rPr lang="en-US" altLang="zh-CN" dirty="0" smtClean="0"/>
              <a:t>?</a:t>
            </a:r>
          </a:p>
          <a:p>
            <a:pPr lvl="1"/>
            <a:r>
              <a:rPr lang="en-US" altLang="zh-CN" dirty="0" smtClean="0"/>
              <a:t>Comparable Computational Costs </a:t>
            </a:r>
            <a:r>
              <a:rPr lang="en-US" altLang="zh-CN" dirty="0"/>
              <a:t>with </a:t>
            </a:r>
            <a:r>
              <a:rPr lang="en-US" altLang="zh-CN" b="1" dirty="0" smtClean="0"/>
              <a:t>AUGM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Fair Comparison</a:t>
            </a:r>
            <a:endParaRPr lang="zh-CN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Pet-37 Performance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720000" y="522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OPP-SIFT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2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46.53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131" y="162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131" y="234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130" y="306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LCS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0130" y="3780000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Fused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130" y="4499998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RGB-SIFT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2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ORIG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2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37.92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2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43.25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52.06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44.90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96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49.01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6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96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42.28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96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44.27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96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54.69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96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47.35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0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48.72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40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AUGM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0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42.24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40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45.12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0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54.67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40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46.98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840130" y="5220004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51.19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840130" y="162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RIDEx2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840130" y="2339995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45.61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840130" y="305932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46.83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840130" y="3779998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57.51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840130" y="4500004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49.53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96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540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684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828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131" y="16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0131" y="23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0131" y="306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0131" y="378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20131" y="450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0131" y="52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20000" y="59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Aircraft-100 Performance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720000" y="522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OPP-SIFT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2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47.06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131" y="162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131" y="234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130" y="306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LCS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0130" y="3780000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Fused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130" y="4499998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RGB-SIFT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2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ORIG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2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53.13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2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41.82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57.36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57.89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96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53.12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6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96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57.82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96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42.86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96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61.27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96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63.09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0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51.39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40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AUGM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0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57.16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40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43.13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0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60.59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40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62.48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840130" y="5220004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smtClean="0">
                <a:solidFill>
                  <a:schemeClr val="tx1"/>
                </a:solidFill>
              </a:rPr>
              <a:t>55.79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840130" y="162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RIDEx2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840130" y="2339995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60.14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840130" y="305932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44.81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840130" y="3779998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63.62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840130" y="4500004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65.11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96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540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684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828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131" y="16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0131" y="23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0131" y="306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0131" y="378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20131" y="450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0131" y="52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20000" y="59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smtClean="0"/>
              <a:t>The RIDE Algorithm</a:t>
            </a:r>
          </a:p>
          <a:p>
            <a:pPr lvl="1"/>
            <a:r>
              <a:rPr lang="en-US" altLang="zh-CN" dirty="0" smtClean="0"/>
              <a:t>Motivation</a:t>
            </a:r>
          </a:p>
          <a:p>
            <a:pPr lvl="1"/>
            <a:r>
              <a:rPr lang="en-US" altLang="zh-CN" dirty="0" smtClean="0"/>
              <a:t>Towards Reversal Invariance</a:t>
            </a:r>
            <a:endParaRPr lang="en-US" altLang="zh-CN" dirty="0"/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Flower-102 Performance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720000" y="522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OPP-SIFT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2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76.12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131" y="162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131" y="234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130" y="306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LCS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0130" y="3780000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Fused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130" y="4499998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RGB-SIFT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2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ORIG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2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53.68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2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73.47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76.96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71.52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96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79.68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6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96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59.12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96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75.30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96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80.51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96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74.97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0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78.83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40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AUGM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0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58.01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40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75.88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0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79.49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40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74.18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840130" y="5220004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81.69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840130" y="162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RIDEx2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840130" y="2339995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61.09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840130" y="305932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77.40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840130" y="3779998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82.14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840130" y="4500004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77.10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96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540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684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828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131" y="16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0131" y="23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0131" y="306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0131" y="378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20131" y="450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0131" y="52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20000" y="59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Bird-200 Performance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720000" y="522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OPP-SIFT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2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35.40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131" y="162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131" y="234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130" y="306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LCS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0130" y="3780000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Fused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130" y="4499998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RGB-SIFT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2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ORIG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2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25.77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2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36.18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38.11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31.36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96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42.18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6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96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32.14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96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38.50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96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44.73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96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39.16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0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41.72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40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AUGM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0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31.60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40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38.97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0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43.98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40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39.79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840130" y="5220004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44.30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840130" y="162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RIDEx2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840130" y="2339995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34.07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840130" y="305932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40.16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840130" y="3779998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46.38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840130" y="4500004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41.73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96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540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684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828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131" y="16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0131" y="23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0131" y="306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0131" y="378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20131" y="450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0131" y="52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20000" y="59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&amp; Memory Costs (on Bird-200)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720000" y="522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(RAM)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2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3.71GB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131" y="162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131" y="234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err="1" smtClean="0">
                <a:solidFill>
                  <a:schemeClr val="tx1"/>
                </a:solidFill>
              </a:rPr>
              <a:t>Desc</a:t>
            </a:r>
            <a:r>
              <a:rPr lang="en-US" altLang="zh-CN" sz="3600" dirty="0" smtClean="0">
                <a:solidFill>
                  <a:schemeClr val="tx1"/>
                </a:solidFill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130" y="306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err="1" smtClean="0">
                <a:solidFill>
                  <a:schemeClr val="tx1"/>
                </a:solidFill>
              </a:rPr>
              <a:t>Codeb</a:t>
            </a:r>
            <a:r>
              <a:rPr lang="en-US" altLang="zh-CN" sz="3600" dirty="0" smtClean="0">
                <a:solidFill>
                  <a:schemeClr val="tx1"/>
                </a:solidFill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0130" y="3780000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err="1" smtClean="0">
                <a:solidFill>
                  <a:schemeClr val="tx1"/>
                </a:solidFill>
              </a:rPr>
              <a:t>Encod</a:t>
            </a:r>
            <a:r>
              <a:rPr lang="en-US" altLang="zh-CN" sz="3600" dirty="0" smtClean="0">
                <a:solidFill>
                  <a:schemeClr val="tx1"/>
                </a:solidFill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130" y="4499998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</a:rPr>
              <a:t>Classifi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2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ORIG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2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2.27Hrs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2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0.13Hrs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0.78Hrs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1.21Hrs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96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3.71GB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6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96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2.29Hrs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96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0.13Hrs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96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0.78Hrs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96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1.21Hrs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0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7.52GB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40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AUGM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0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2.30Hrs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40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0.13Hrs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0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1.56Hrs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40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2.46Hrs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840130" y="5220004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7.51GB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840130" y="162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RIDEx2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840130" y="2339995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2.29Hrs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840130" y="305932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0.27Hrs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840130" y="3779998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1.28Hrs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840130" y="4500004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2.42Hrs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96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540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684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828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131" y="16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0131" y="23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0131" y="306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0131" y="378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20131" y="450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0131" y="52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20000" y="59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to the State-of-the-Art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Compared with</a:t>
            </a:r>
          </a:p>
          <a:p>
            <a:pPr lvl="1"/>
            <a:r>
              <a:rPr lang="en-US" altLang="zh-CN" dirty="0" smtClean="0"/>
              <a:t>[DB</a:t>
            </a:r>
            <a:r>
              <a:rPr lang="en-US" altLang="zh-CN" dirty="0"/>
              <a:t>]: the Paper which Proposed </a:t>
            </a:r>
            <a:r>
              <a:rPr lang="en-US" altLang="zh-CN" dirty="0" smtClean="0"/>
              <a:t>Database</a:t>
            </a:r>
            <a:endParaRPr lang="en-US" altLang="zh-CN" dirty="0"/>
          </a:p>
          <a:p>
            <a:pPr lvl="1"/>
            <a:r>
              <a:rPr lang="en-US" altLang="zh-CN" dirty="0" smtClean="0"/>
              <a:t>[MAX</a:t>
            </a:r>
            <a:r>
              <a:rPr lang="en-US" altLang="zh-CN" dirty="0"/>
              <a:t>]: Max-SIFT, Another Reversal Invariant Descriptors for Image </a:t>
            </a:r>
            <a:r>
              <a:rPr lang="en-US" altLang="zh-CN" dirty="0" smtClean="0"/>
              <a:t>Classification, </a:t>
            </a:r>
            <a:r>
              <a:rPr lang="en-US" altLang="zh-CN" i="1" dirty="0" smtClean="0"/>
              <a:t>ICASSP 2015</a:t>
            </a:r>
            <a:endParaRPr lang="en-US" altLang="zh-CN" i="1" dirty="0"/>
          </a:p>
          <a:p>
            <a:r>
              <a:rPr lang="en-US" altLang="zh-CN" dirty="0" smtClean="0"/>
              <a:t>Fine-Grained Object Recognition</a:t>
            </a:r>
          </a:p>
          <a:p>
            <a:pPr lvl="1"/>
            <a:r>
              <a:rPr lang="en-US" altLang="zh-CN" dirty="0" smtClean="0"/>
              <a:t>[GMP]: Generalized Max Pooling, CVPR 2014</a:t>
            </a:r>
          </a:p>
          <a:p>
            <a:r>
              <a:rPr lang="en-US" altLang="zh-CN" dirty="0" smtClean="0"/>
              <a:t>Scene Classification</a:t>
            </a:r>
          </a:p>
          <a:p>
            <a:pPr lvl="1"/>
            <a:r>
              <a:rPr lang="en-US" altLang="zh-CN" dirty="0" smtClean="0"/>
              <a:t>[DIR]: </a:t>
            </a:r>
            <a:r>
              <a:rPr lang="en-US" altLang="zh-CN" dirty="0" err="1" smtClean="0"/>
              <a:t>Dirichlet</a:t>
            </a:r>
            <a:r>
              <a:rPr lang="en-US" altLang="zh-CN" dirty="0" smtClean="0"/>
              <a:t>-based Features, CVPR 2014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Comparison: Fine-Grained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720000" y="522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[GMP]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2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56.8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131" y="162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131" y="234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ORIG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130" y="306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0130" y="3780000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[DB]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130" y="4499998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[MAX]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2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P-37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2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60.24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2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63.49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59.21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60.65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96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N/A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6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A-100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96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74.61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96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78.92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96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48.69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96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74.39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00131" y="5220002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84.6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400131" y="162000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F-102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00131" y="2339993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83.53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400131" y="3059318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86.45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00131" y="3779996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72.8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400131" y="450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83.13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840130" y="5220004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33.3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840130" y="1620002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B-200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840130" y="2339995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47.61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840130" y="3059320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50.81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840130" y="3779998"/>
            <a:ext cx="14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17.0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840130" y="4500004"/>
            <a:ext cx="14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47.20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96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540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6840131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828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131" y="16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0131" y="23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0131" y="306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0131" y="378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20131" y="450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0131" y="52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20000" y="59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Comparison: Fine-Grained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720000" y="522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[DIR]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20131" y="5220002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92.8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131" y="162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131" y="234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ORIG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130" y="306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RIDE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0130" y="3780000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[DB]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130" y="4499998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[MAX]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20131" y="1620000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LandU-21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20131" y="2339993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93.64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20131" y="3059318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94.71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0131" y="3779996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81.19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131" y="4500002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92.91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20131" y="1620002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4500000" y="5220002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63.4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500000" y="1620000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Indoor-67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500000" y="2339993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63.17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500000" y="3059318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64.93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500000" y="3779996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26.1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500000" y="4500002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62.45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480000" y="5220002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46.1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480000" y="1620000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SUN-397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480000" y="2339993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48.35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480000" y="3059318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50.12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480000" y="3779996"/>
            <a:ext cx="19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38.0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480000" y="4500002"/>
            <a:ext cx="19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47.69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00000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6480000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8460000" y="1620001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131" y="1620002"/>
            <a:ext cx="77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0131" y="2340002"/>
            <a:ext cx="77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0131" y="3060002"/>
            <a:ext cx="77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0131" y="3780002"/>
            <a:ext cx="77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20131" y="4500002"/>
            <a:ext cx="77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0131" y="5220002"/>
            <a:ext cx="77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20000" y="5940002"/>
            <a:ext cx="77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Bird-200 with Detected Parts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720131" y="162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131" y="2340002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Paper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130" y="3060002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Ours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0130" y="3780000"/>
            <a:ext cx="180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+RIDE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130" y="4499998"/>
            <a:ext cx="180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+RIDEx2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20131" y="1620000"/>
            <a:ext cx="28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Chai, ICCV13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20131" y="2339993"/>
            <a:ext cx="28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56.6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20131" y="3059318"/>
            <a:ext cx="28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57.7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20131" y="3779996"/>
            <a:ext cx="28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60.7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131" y="4500002"/>
            <a:ext cx="28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61.9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20131" y="1620002"/>
            <a:ext cx="0" cy="36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520131" y="1620002"/>
            <a:ext cx="0" cy="36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5400000" y="1620000"/>
            <a:ext cx="28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err="1" smtClean="0">
                <a:solidFill>
                  <a:schemeClr val="tx1"/>
                </a:solidFill>
              </a:rPr>
              <a:t>Gavves</a:t>
            </a:r>
            <a:r>
              <a:rPr lang="en-US" altLang="zh-CN" sz="3600" dirty="0" smtClean="0">
                <a:solidFill>
                  <a:schemeClr val="tx1"/>
                </a:solidFill>
              </a:rPr>
              <a:t>, ICCV13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400000" y="2339993"/>
            <a:ext cx="28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62.7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400000" y="3059318"/>
            <a:ext cx="28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62.9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400000" y="3779996"/>
            <a:ext cx="288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65.2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400000" y="4500002"/>
            <a:ext cx="288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66.1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5400000" y="1620001"/>
            <a:ext cx="0" cy="36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8280000" y="1620001"/>
            <a:ext cx="0" cy="36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131" y="16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0131" y="234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0131" y="306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0131" y="378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20131" y="450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0131" y="5220002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Reversal Invariance is Useful for Recognition</a:t>
            </a:r>
          </a:p>
          <a:p>
            <a:pPr lvl="1"/>
            <a:r>
              <a:rPr lang="en-US" altLang="zh-CN" dirty="0" smtClean="0"/>
              <a:t>RIDE Produces Consistent Accuracy Gain</a:t>
            </a:r>
          </a:p>
          <a:p>
            <a:pPr lvl="1"/>
            <a:r>
              <a:rPr lang="en-US" altLang="zh-CN" dirty="0" smtClean="0"/>
              <a:t>For Every Single Case (Dataset</a:t>
            </a:r>
            <a:r>
              <a:rPr lang="en-US" altLang="zh-CN" dirty="0"/>
              <a:t> </a:t>
            </a:r>
            <a:r>
              <a:rPr lang="en-US" altLang="zh-CN" dirty="0" smtClean="0"/>
              <a:t>with Descriptor)</a:t>
            </a:r>
          </a:p>
          <a:p>
            <a:pPr lvl="1"/>
            <a:r>
              <a:rPr lang="en-US" altLang="zh-CN" dirty="0" smtClean="0"/>
              <a:t>RIDE Cooperates well with Part Detectors</a:t>
            </a:r>
          </a:p>
          <a:p>
            <a:r>
              <a:rPr lang="en-US" altLang="zh-CN" dirty="0" smtClean="0"/>
              <a:t>RIDE is Cheap and Efficient</a:t>
            </a:r>
          </a:p>
          <a:p>
            <a:pPr lvl="1"/>
            <a:r>
              <a:rPr lang="en-US" altLang="zh-CN" dirty="0" smtClean="0"/>
              <a:t>Extra Time and Memory Costs are Ignorable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smtClean="0"/>
              <a:t>The RIDE Algorithm</a:t>
            </a:r>
          </a:p>
          <a:p>
            <a:pPr lvl="1"/>
            <a:r>
              <a:rPr lang="en-US" altLang="zh-CN" dirty="0" smtClean="0"/>
              <a:t>Motivation</a:t>
            </a:r>
          </a:p>
          <a:p>
            <a:pPr lvl="1"/>
            <a:r>
              <a:rPr lang="en-US" altLang="zh-CN" dirty="0" smtClean="0"/>
              <a:t>Towards Reversal Invariance</a:t>
            </a:r>
            <a:endParaRPr lang="en-US" altLang="zh-CN" dirty="0"/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Conclusions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Reversal Invariance is Important</a:t>
            </a:r>
          </a:p>
          <a:p>
            <a:pPr lvl="1"/>
            <a:r>
              <a:rPr lang="en-US" altLang="zh-CN" dirty="0" smtClean="0"/>
              <a:t>Causes Significant Difference in Images</a:t>
            </a:r>
          </a:p>
          <a:p>
            <a:pPr lvl="1"/>
            <a:r>
              <a:rPr lang="en-US" altLang="zh-CN" dirty="0" smtClean="0"/>
              <a:t>More Prototypes, Less Training Samples</a:t>
            </a:r>
            <a:endParaRPr lang="en-US" altLang="zh-CN" dirty="0"/>
          </a:p>
          <a:p>
            <a:pPr lvl="1"/>
            <a:r>
              <a:rPr lang="en-US" altLang="zh-CN" dirty="0" smtClean="0"/>
              <a:t>A Popular Solution: Data Augmentation</a:t>
            </a:r>
          </a:p>
          <a:p>
            <a:r>
              <a:rPr lang="en-US" altLang="zh-CN" dirty="0" smtClean="0"/>
              <a:t>Our Solution: RIDE</a:t>
            </a:r>
          </a:p>
          <a:p>
            <a:pPr lvl="1"/>
            <a:r>
              <a:rPr lang="en-US" altLang="zh-CN" dirty="0" smtClean="0"/>
              <a:t>Reversal Invariant Descriptor Enhancement</a:t>
            </a:r>
          </a:p>
          <a:p>
            <a:pPr lvl="1"/>
            <a:r>
              <a:rPr lang="en-US" altLang="zh-CN" dirty="0" smtClean="0"/>
              <a:t>Aligning an Image with Its Orientation</a:t>
            </a:r>
          </a:p>
          <a:p>
            <a:pPr lvl="1"/>
            <a:r>
              <a:rPr lang="en-US" altLang="zh-CN" dirty="0" smtClean="0"/>
              <a:t>Accuracy Gain, Little Extra Computation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Image Classification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Proposals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Other Image Applications?</a:t>
            </a:r>
          </a:p>
          <a:p>
            <a:pPr lvl="1"/>
            <a:r>
              <a:rPr lang="en-US" altLang="zh-CN" dirty="0" smtClean="0"/>
              <a:t>Tell the Orientation of an Image</a:t>
            </a:r>
            <a:endParaRPr lang="en-US" altLang="zh-CN" dirty="0"/>
          </a:p>
          <a:p>
            <a:r>
              <a:rPr lang="en-US" altLang="zh-CN" dirty="0" smtClean="0"/>
              <a:t>Cooperation with Deep CNN?</a:t>
            </a:r>
          </a:p>
          <a:p>
            <a:pPr lvl="1"/>
            <a:r>
              <a:rPr lang="en-US" altLang="zh-CN" dirty="0" smtClean="0"/>
              <a:t>Convolutional is NOT Reversal Invariant!</a:t>
            </a:r>
          </a:p>
          <a:p>
            <a:pPr lvl="1"/>
            <a:r>
              <a:rPr lang="en-US" altLang="zh-CN" dirty="0" smtClean="0"/>
              <a:t>Can we Apply Similar Techniques?</a:t>
            </a:r>
          </a:p>
          <a:p>
            <a:pPr lvl="1"/>
            <a:r>
              <a:rPr lang="en-US" altLang="zh-CN" dirty="0" smtClean="0"/>
              <a:t>Reversal Invariance vs. Data Augmentation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000" y="1440000"/>
            <a:ext cx="435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/>
              <a:t>Thank you!</a:t>
            </a:r>
            <a:endParaRPr lang="zh-CN" alt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349919" y="3600000"/>
            <a:ext cx="4736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Questions please?</a:t>
            </a:r>
            <a:endParaRPr lang="zh-CN" altLang="en-US" sz="4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2677-48EE-40B3-8072-593DD6835F57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The Bag-of-Feature Model</a:t>
            </a:r>
          </a:p>
          <a:p>
            <a:r>
              <a:rPr lang="en-US" altLang="zh-CN" dirty="0" smtClean="0"/>
              <a:t>The RIDE Algorithm</a:t>
            </a:r>
          </a:p>
          <a:p>
            <a:pPr lvl="1"/>
            <a:r>
              <a:rPr lang="en-US" altLang="zh-CN" dirty="0" smtClean="0"/>
              <a:t>Motivation</a:t>
            </a:r>
          </a:p>
          <a:p>
            <a:pPr lvl="1"/>
            <a:r>
              <a:rPr lang="en-US" altLang="zh-CN" dirty="0" smtClean="0"/>
              <a:t>Towards Reversal Invariance</a:t>
            </a:r>
            <a:endParaRPr lang="en-US" altLang="zh-CN" dirty="0"/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DDE-7EF9-49C0-9432-50B4BCE79D94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Rectangle 5"/>
          <p:cNvSpPr/>
          <p:nvPr/>
        </p:nvSpPr>
        <p:spPr>
          <a:xfrm>
            <a:off x="720000" y="594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Raw Image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720000" y="450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 Descriptors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7"/>
          <p:cNvSpPr/>
          <p:nvPr/>
        </p:nvSpPr>
        <p:spPr>
          <a:xfrm>
            <a:off x="720000" y="306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Visual Vocabulary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720000" y="162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Compact Feature Codes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10"/>
          <p:cNvSpPr/>
          <p:nvPr/>
        </p:nvSpPr>
        <p:spPr>
          <a:xfrm>
            <a:off x="720000" y="18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Image-level Vector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Up Arrow 12"/>
          <p:cNvSpPr/>
          <p:nvPr/>
        </p:nvSpPr>
        <p:spPr>
          <a:xfrm>
            <a:off x="1440000" y="522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13"/>
          <p:cNvSpPr/>
          <p:nvPr/>
        </p:nvSpPr>
        <p:spPr>
          <a:xfrm>
            <a:off x="1440000" y="378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14"/>
          <p:cNvSpPr/>
          <p:nvPr/>
        </p:nvSpPr>
        <p:spPr>
          <a:xfrm>
            <a:off x="1440000" y="234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15"/>
          <p:cNvSpPr/>
          <p:nvPr/>
        </p:nvSpPr>
        <p:spPr>
          <a:xfrm>
            <a:off x="1440000" y="90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6"/>
          <p:cNvSpPr/>
          <p:nvPr/>
        </p:nvSpPr>
        <p:spPr>
          <a:xfrm>
            <a:off x="3420000" y="504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Gradient-based Local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escriptors: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SIFT [Lowe, IJCV04]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HOG [</a:t>
            </a:r>
            <a:r>
              <a:rPr lang="en-US" dirty="0" err="1" smtClean="0">
                <a:solidFill>
                  <a:schemeClr val="tx1"/>
                </a:solidFill>
              </a:rPr>
              <a:t>Dalal</a:t>
            </a:r>
            <a:r>
              <a:rPr lang="en-US" dirty="0" smtClean="0">
                <a:solidFill>
                  <a:schemeClr val="tx1"/>
                </a:solidFill>
              </a:rPr>
              <a:t>, CVPR05]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LCS [</a:t>
            </a:r>
            <a:r>
              <a:rPr lang="en-US" dirty="0" err="1" smtClean="0">
                <a:solidFill>
                  <a:schemeClr val="tx1"/>
                </a:solidFill>
              </a:rPr>
              <a:t>Perronnin</a:t>
            </a:r>
            <a:r>
              <a:rPr lang="en-US" dirty="0" smtClean="0">
                <a:solidFill>
                  <a:schemeClr val="tx1"/>
                </a:solidFill>
              </a:rPr>
              <a:t>, ECCV10]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17"/>
          <p:cNvSpPr/>
          <p:nvPr/>
        </p:nvSpPr>
        <p:spPr>
          <a:xfrm>
            <a:off x="3420000" y="360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Clustering Methods: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K-Means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Hierarchical K-Means [</a:t>
            </a:r>
            <a:r>
              <a:rPr lang="en-US" dirty="0" err="1" smtClean="0">
                <a:solidFill>
                  <a:schemeClr val="tx1"/>
                </a:solidFill>
              </a:rPr>
              <a:t>Nister</a:t>
            </a:r>
            <a:r>
              <a:rPr lang="en-US" dirty="0" smtClean="0">
                <a:solidFill>
                  <a:schemeClr val="tx1"/>
                </a:solidFill>
              </a:rPr>
              <a:t>, CVPR06]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Approximate K-Means [</a:t>
            </a:r>
            <a:r>
              <a:rPr lang="en-US" dirty="0" err="1" smtClean="0">
                <a:solidFill>
                  <a:schemeClr val="tx1"/>
                </a:solidFill>
              </a:rPr>
              <a:t>Philbin</a:t>
            </a:r>
            <a:r>
              <a:rPr lang="en-US" dirty="0" smtClean="0">
                <a:solidFill>
                  <a:schemeClr val="tx1"/>
                </a:solidFill>
              </a:rPr>
              <a:t>, CVPR07]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18"/>
          <p:cNvSpPr/>
          <p:nvPr/>
        </p:nvSpPr>
        <p:spPr>
          <a:xfrm>
            <a:off x="3420000" y="216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Hard/Soft/Sparse Coding methods: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Vector Quantization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LLC Encoding [Wang, CVPR10]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Fisher Vector Encoding [</a:t>
            </a:r>
            <a:r>
              <a:rPr lang="en-US" dirty="0" err="1" smtClean="0">
                <a:solidFill>
                  <a:schemeClr val="tx1"/>
                </a:solidFill>
              </a:rPr>
              <a:t>Perronnin</a:t>
            </a:r>
            <a:r>
              <a:rPr lang="en-US" dirty="0" smtClean="0">
                <a:solidFill>
                  <a:schemeClr val="tx1"/>
                </a:solidFill>
              </a:rPr>
              <a:t>, ECCV10]</a:t>
            </a:r>
          </a:p>
        </p:txBody>
      </p:sp>
      <p:sp>
        <p:nvSpPr>
          <p:cNvPr id="48" name="Rectangle 19"/>
          <p:cNvSpPr/>
          <p:nvPr/>
        </p:nvSpPr>
        <p:spPr>
          <a:xfrm>
            <a:off x="3420000" y="72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Spatial Pooling: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Sum Pooling/Max Pooling,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Spatial Pyramid Matching [</a:t>
            </a:r>
            <a:r>
              <a:rPr lang="en-US" dirty="0" err="1" smtClean="0">
                <a:solidFill>
                  <a:schemeClr val="tx1"/>
                </a:solidFill>
              </a:rPr>
              <a:t>Lazebnik</a:t>
            </a:r>
            <a:r>
              <a:rPr lang="en-US" dirty="0" smtClean="0">
                <a:solidFill>
                  <a:schemeClr val="tx1"/>
                </a:solidFill>
              </a:rPr>
              <a:t>, CVPR06]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Geometric Phrase Pooling [Xie, ACMMM12]</a:t>
            </a:r>
          </a:p>
        </p:txBody>
      </p:sp>
    </p:spTree>
    <p:extLst>
      <p:ext uri="{BB962C8B-B14F-4D97-AF65-F5344CB8AC3E}">
        <p14:creationId xmlns:p14="http://schemas.microsoft.com/office/powerpoint/2010/main" val="35897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DDE-7EF9-49C0-9432-50B4BCE79D94}" type="datetime1">
              <a:rPr lang="en-US" altLang="zh-CN" smtClean="0"/>
              <a:t>9/6/2015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" name="Rectangle 5"/>
          <p:cNvSpPr/>
          <p:nvPr/>
        </p:nvSpPr>
        <p:spPr>
          <a:xfrm>
            <a:off x="720000" y="594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Raw Image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720000" y="450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 Descriptors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7"/>
          <p:cNvSpPr/>
          <p:nvPr/>
        </p:nvSpPr>
        <p:spPr>
          <a:xfrm>
            <a:off x="720000" y="306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Visual Vocabulary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720000" y="162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Compact Feature Codes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10"/>
          <p:cNvSpPr/>
          <p:nvPr/>
        </p:nvSpPr>
        <p:spPr>
          <a:xfrm>
            <a:off x="720000" y="18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Image-level Vector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Up Arrow 12"/>
          <p:cNvSpPr/>
          <p:nvPr/>
        </p:nvSpPr>
        <p:spPr>
          <a:xfrm>
            <a:off x="1440000" y="522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13"/>
          <p:cNvSpPr/>
          <p:nvPr/>
        </p:nvSpPr>
        <p:spPr>
          <a:xfrm>
            <a:off x="1440000" y="378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14"/>
          <p:cNvSpPr/>
          <p:nvPr/>
        </p:nvSpPr>
        <p:spPr>
          <a:xfrm>
            <a:off x="1440000" y="234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15"/>
          <p:cNvSpPr/>
          <p:nvPr/>
        </p:nvSpPr>
        <p:spPr>
          <a:xfrm>
            <a:off x="1440000" y="90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6"/>
          <p:cNvSpPr/>
          <p:nvPr/>
        </p:nvSpPr>
        <p:spPr>
          <a:xfrm>
            <a:off x="3420000" y="504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Gradient-based Local Descriptors:</a:t>
            </a:r>
          </a:p>
          <a:p>
            <a:r>
              <a:rPr lang="en-US" dirty="0">
                <a:solidFill>
                  <a:srgbClr val="FF0000"/>
                </a:solidFill>
              </a:rPr>
              <a:t>SIFT [Lowe, IJCV04]</a:t>
            </a:r>
          </a:p>
          <a:p>
            <a:r>
              <a:rPr lang="en-US" dirty="0">
                <a:solidFill>
                  <a:schemeClr val="tx1"/>
                </a:solidFill>
              </a:rPr>
              <a:t>HOG [</a:t>
            </a:r>
            <a:r>
              <a:rPr lang="en-US" dirty="0" err="1">
                <a:solidFill>
                  <a:schemeClr val="tx1"/>
                </a:solidFill>
              </a:rPr>
              <a:t>Dalal</a:t>
            </a:r>
            <a:r>
              <a:rPr lang="en-US" dirty="0">
                <a:solidFill>
                  <a:schemeClr val="tx1"/>
                </a:solidFill>
              </a:rPr>
              <a:t>, CVPR05]</a:t>
            </a:r>
          </a:p>
          <a:p>
            <a:r>
              <a:rPr lang="en-US" dirty="0">
                <a:solidFill>
                  <a:srgbClr val="FF0000"/>
                </a:solidFill>
              </a:rPr>
              <a:t>LCS [</a:t>
            </a:r>
            <a:r>
              <a:rPr lang="en-US" dirty="0" err="1">
                <a:solidFill>
                  <a:srgbClr val="FF0000"/>
                </a:solidFill>
              </a:rPr>
              <a:t>Perronnin</a:t>
            </a:r>
            <a:r>
              <a:rPr lang="en-US" dirty="0">
                <a:solidFill>
                  <a:srgbClr val="FF0000"/>
                </a:solidFill>
              </a:rPr>
              <a:t>, ECCV10]</a:t>
            </a:r>
          </a:p>
        </p:txBody>
      </p:sp>
      <p:sp>
        <p:nvSpPr>
          <p:cNvPr id="46" name="Rectangle 17"/>
          <p:cNvSpPr/>
          <p:nvPr/>
        </p:nvSpPr>
        <p:spPr>
          <a:xfrm>
            <a:off x="3420000" y="360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Clustering Methods: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K-Means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Hierarchical K-Means [</a:t>
            </a:r>
            <a:r>
              <a:rPr lang="en-US" dirty="0" err="1" smtClean="0">
                <a:solidFill>
                  <a:schemeClr val="tx1"/>
                </a:solidFill>
              </a:rPr>
              <a:t>Nister</a:t>
            </a:r>
            <a:r>
              <a:rPr lang="en-US" dirty="0" smtClean="0">
                <a:solidFill>
                  <a:schemeClr val="tx1"/>
                </a:solidFill>
              </a:rPr>
              <a:t>, CVPR06]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Approximate K-Means [</a:t>
            </a:r>
            <a:r>
              <a:rPr lang="en-US" dirty="0" err="1" smtClean="0">
                <a:solidFill>
                  <a:schemeClr val="tx1"/>
                </a:solidFill>
              </a:rPr>
              <a:t>Philbin</a:t>
            </a:r>
            <a:r>
              <a:rPr lang="en-US" dirty="0" smtClean="0">
                <a:solidFill>
                  <a:schemeClr val="tx1"/>
                </a:solidFill>
              </a:rPr>
              <a:t>, CVPR07]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18"/>
          <p:cNvSpPr/>
          <p:nvPr/>
        </p:nvSpPr>
        <p:spPr>
          <a:xfrm>
            <a:off x="3420000" y="216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Hard/Soft/Sparse Coding methods: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Vector Quantization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LLC Encoding [Wang, CVPR10]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Fisher Vector Encoding [</a:t>
            </a:r>
            <a:r>
              <a:rPr lang="en-US" dirty="0" err="1" smtClean="0">
                <a:solidFill>
                  <a:srgbClr val="FF0000"/>
                </a:solidFill>
              </a:rPr>
              <a:t>Perronnin</a:t>
            </a:r>
            <a:r>
              <a:rPr lang="en-US" dirty="0" smtClean="0">
                <a:solidFill>
                  <a:srgbClr val="FF0000"/>
                </a:solidFill>
              </a:rPr>
              <a:t>, ECCV10]</a:t>
            </a:r>
          </a:p>
        </p:txBody>
      </p:sp>
      <p:sp>
        <p:nvSpPr>
          <p:cNvPr id="48" name="Rectangle 19"/>
          <p:cNvSpPr/>
          <p:nvPr/>
        </p:nvSpPr>
        <p:spPr>
          <a:xfrm>
            <a:off x="3420000" y="72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Spatial Pooling: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Sum Pooling/Max Pooling,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Spatial Pyramid Matching [</a:t>
            </a:r>
            <a:r>
              <a:rPr lang="en-US" dirty="0" err="1" smtClean="0">
                <a:solidFill>
                  <a:srgbClr val="FF0000"/>
                </a:solidFill>
              </a:rPr>
              <a:t>Lazebnik</a:t>
            </a:r>
            <a:r>
              <a:rPr lang="en-US" dirty="0" smtClean="0">
                <a:solidFill>
                  <a:srgbClr val="FF0000"/>
                </a:solidFill>
              </a:rPr>
              <a:t>, CVPR06]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Geometric Phrase Pooling [Xie, ACMMM12]</a:t>
            </a:r>
          </a:p>
        </p:txBody>
      </p:sp>
    </p:spTree>
    <p:extLst>
      <p:ext uri="{BB962C8B-B14F-4D97-AF65-F5344CB8AC3E}">
        <p14:creationId xmlns:p14="http://schemas.microsoft.com/office/powerpoint/2010/main" val="15191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smtClean="0"/>
              <a:t>The RIDE Algorithm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Motivation</a:t>
            </a:r>
          </a:p>
          <a:p>
            <a:pPr lvl="1"/>
            <a:r>
              <a:rPr lang="en-US" altLang="zh-CN" dirty="0" smtClean="0"/>
              <a:t>Towards Reversal Invariance</a:t>
            </a:r>
            <a:endParaRPr lang="en-US" altLang="zh-CN" dirty="0"/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3"/>
          <a:stretch/>
        </p:blipFill>
        <p:spPr>
          <a:xfrm>
            <a:off x="180000" y="1800000"/>
            <a:ext cx="4320000" cy="2880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3"/>
          <a:stretch/>
        </p:blipFill>
        <p:spPr>
          <a:xfrm>
            <a:off x="180000" y="1800000"/>
            <a:ext cx="4320000" cy="2880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3"/>
          <a:stretch/>
        </p:blipFill>
        <p:spPr>
          <a:xfrm flipH="1">
            <a:off x="2430000" y="1800000"/>
            <a:ext cx="4320000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Matching: Reversal 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3"/>
          <a:stretch/>
        </p:blipFill>
        <p:spPr>
          <a:xfrm flipH="1">
            <a:off x="4680000" y="1800000"/>
            <a:ext cx="4320000" cy="288000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096000" y="2268000"/>
            <a:ext cx="298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32000" y="2520000"/>
            <a:ext cx="291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879999" y="2880000"/>
            <a:ext cx="3420000" cy="15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68000" y="3564000"/>
            <a:ext cx="6444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4800" y="3024000"/>
            <a:ext cx="802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22800" y="2700000"/>
            <a:ext cx="1332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80000" y="4392000"/>
            <a:ext cx="7020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60000" y="3886200"/>
            <a:ext cx="4860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6392" y="3132000"/>
            <a:ext cx="154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16000" y="3312000"/>
            <a:ext cx="334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00400" y="2700000"/>
            <a:ext cx="2341799" cy="79200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97207" y="3452587"/>
            <a:ext cx="6727593" cy="586013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0000" y="5400000"/>
            <a:ext cx="540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0000" y="5400000"/>
            <a:ext cx="5760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80000" y="5040000"/>
            <a:ext cx="32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 We Want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80000" y="5040000"/>
            <a:ext cx="324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What SIFT Does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2441 -0.003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24809 -3.7037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21950</TotalTime>
  <Words>1766</Words>
  <Application>Microsoft Office PowerPoint</Application>
  <PresentationFormat>全屏显示(4:3)</PresentationFormat>
  <Paragraphs>773</Paragraphs>
  <Slides>41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6" baseType="lpstr">
      <vt:lpstr>宋体</vt:lpstr>
      <vt:lpstr>Arial</vt:lpstr>
      <vt:lpstr>Calibri</vt:lpstr>
      <vt:lpstr>Cambria Math</vt:lpstr>
      <vt:lpstr>Office Theme</vt:lpstr>
      <vt:lpstr>ICCV 2015  RIDE: Reversal Invariant Descriptor Enhancement</vt:lpstr>
      <vt:lpstr>Outline</vt:lpstr>
      <vt:lpstr>Outline</vt:lpstr>
      <vt:lpstr>Image Classification</vt:lpstr>
      <vt:lpstr>Outline</vt:lpstr>
      <vt:lpstr>PowerPoint 演示文稿</vt:lpstr>
      <vt:lpstr>PowerPoint 演示文稿</vt:lpstr>
      <vt:lpstr>Outline</vt:lpstr>
      <vt:lpstr>Image Matching: Reversal Copy</vt:lpstr>
      <vt:lpstr>Image Matching: Reversal Objects</vt:lpstr>
      <vt:lpstr>Image Retrieval: Settings</vt:lpstr>
      <vt:lpstr>Image Retrieval: Sample Images</vt:lpstr>
      <vt:lpstr>Image Retrieval: Original Image</vt:lpstr>
      <vt:lpstr>Image Retrieval: Reversed Image</vt:lpstr>
      <vt:lpstr>Image Retrieval: Comparison</vt:lpstr>
      <vt:lpstr>What is Observed?</vt:lpstr>
      <vt:lpstr>Outline</vt:lpstr>
      <vt:lpstr>What Happened after Reversal?</vt:lpstr>
      <vt:lpstr>Reversal Invariance: Formulation</vt:lpstr>
      <vt:lpstr>How to Find r(d)?</vt:lpstr>
      <vt:lpstr>How to Find s(d,d^R )?</vt:lpstr>
      <vt:lpstr>How to Find q(d)?</vt:lpstr>
      <vt:lpstr>Summary</vt:lpstr>
      <vt:lpstr>Outline</vt:lpstr>
      <vt:lpstr>Datasets</vt:lpstr>
      <vt:lpstr>Settings</vt:lpstr>
      <vt:lpstr>Models</vt:lpstr>
      <vt:lpstr>Pet-37 Performance</vt:lpstr>
      <vt:lpstr>Aircraft-100 Performance</vt:lpstr>
      <vt:lpstr>Flower-102 Performance</vt:lpstr>
      <vt:lpstr>Bird-200 Performance</vt:lpstr>
      <vt:lpstr>Time &amp; Memory Costs (on Bird-200)</vt:lpstr>
      <vt:lpstr>Comparison to the State-of-the-Art</vt:lpstr>
      <vt:lpstr>Comparison: Fine-Grained</vt:lpstr>
      <vt:lpstr>Comparison: Fine-Grained</vt:lpstr>
      <vt:lpstr>Bird-200 with Detected Parts</vt:lpstr>
      <vt:lpstr>Summary</vt:lpstr>
      <vt:lpstr>Outline</vt:lpstr>
      <vt:lpstr>Conclusions</vt:lpstr>
      <vt:lpstr>Future Proposals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 Multimedia 2012</dc:title>
  <dc:creator>198808xc</dc:creator>
  <cp:lastModifiedBy>198808xc</cp:lastModifiedBy>
  <cp:revision>789</cp:revision>
  <dcterms:created xsi:type="dcterms:W3CDTF">2006-08-16T00:00:00Z</dcterms:created>
  <dcterms:modified xsi:type="dcterms:W3CDTF">2015-09-06T05:28:11Z</dcterms:modified>
  <cp:contentStatus/>
</cp:coreProperties>
</file>