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04" r:id="rId3"/>
    <p:sldId id="343" r:id="rId4"/>
    <p:sldId id="322" r:id="rId5"/>
    <p:sldId id="344" r:id="rId6"/>
    <p:sldId id="324" r:id="rId7"/>
    <p:sldId id="326" r:id="rId8"/>
    <p:sldId id="349" r:id="rId9"/>
    <p:sldId id="345" r:id="rId10"/>
    <p:sldId id="352" r:id="rId11"/>
    <p:sldId id="366" r:id="rId12"/>
    <p:sldId id="367" r:id="rId13"/>
    <p:sldId id="353" r:id="rId14"/>
    <p:sldId id="368" r:id="rId15"/>
    <p:sldId id="369" r:id="rId16"/>
    <p:sldId id="370" r:id="rId17"/>
    <p:sldId id="355" r:id="rId18"/>
    <p:sldId id="371" r:id="rId19"/>
    <p:sldId id="372" r:id="rId20"/>
    <p:sldId id="354" r:id="rId21"/>
    <p:sldId id="373" r:id="rId22"/>
    <p:sldId id="374" r:id="rId23"/>
    <p:sldId id="347" r:id="rId24"/>
    <p:sldId id="360" r:id="rId25"/>
    <p:sldId id="362" r:id="rId26"/>
    <p:sldId id="364" r:id="rId27"/>
    <p:sldId id="365" r:id="rId28"/>
    <p:sldId id="375" r:id="rId29"/>
    <p:sldId id="376" r:id="rId30"/>
    <p:sldId id="381" r:id="rId31"/>
    <p:sldId id="377" r:id="rId32"/>
    <p:sldId id="382" r:id="rId33"/>
    <p:sldId id="378" r:id="rId34"/>
    <p:sldId id="379" r:id="rId35"/>
    <p:sldId id="380" r:id="rId36"/>
    <p:sldId id="348" r:id="rId37"/>
    <p:sldId id="325" r:id="rId38"/>
    <p:sldId id="334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82" autoAdjust="0"/>
  </p:normalViewPr>
  <p:slideViewPr>
    <p:cSldViewPr>
      <p:cViewPr>
        <p:scale>
          <a:sx n="75" d="100"/>
          <a:sy n="75" d="100"/>
        </p:scale>
        <p:origin x="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B29C5-819F-4EE7-8414-41AACBCEB8D6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CDBE-6225-43AD-9851-9E744E984E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8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190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6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194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41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490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06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9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3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0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599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5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690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411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75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595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53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24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6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16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41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339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67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95D0-8AB7-495A-B444-48E1F1F8D97E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9D80-DF0E-4DAC-A438-259F6A0631B1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9CD-AF0A-422D-A85B-FE514F4390A5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CBC-C18B-4D0A-BB65-4C4F3A521A94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4F32-DEE5-4838-A512-EC7EB7A5047A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5D76-5E93-4181-A221-1E7446CFAACD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C1D2-5F41-4CA2-B85E-D7C510873819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E864-63CC-446E-BB2F-F3A802FC8BA2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62C6-3301-4A3B-8028-6BE03786F7F9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5E00-4E6B-4FBB-AD10-9081FFDB57F0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D352-B69A-490C-B540-6A854FFE931F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g"/><Relationship Id="rId2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1242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</a:rPr>
              <a:t>CVPR 2014</a:t>
            </a:r>
            <a:br>
              <a:rPr lang="en-US" altLang="zh-CN" sz="3200" dirty="0" smtClean="0">
                <a:solidFill>
                  <a:srgbClr val="00B050"/>
                </a:solidFill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Orientational</a:t>
            </a:r>
            <a:r>
              <a:rPr lang="en-US" altLang="zh-CN" dirty="0" smtClean="0"/>
              <a:t> Pyramid Matching</a:t>
            </a:r>
            <a:br>
              <a:rPr lang="en-US" altLang="zh-CN" dirty="0" smtClean="0"/>
            </a:br>
            <a:r>
              <a:rPr lang="en-US" altLang="zh-CN" dirty="0" smtClean="0"/>
              <a:t>for Recognizing Indoor Scenes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667000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Speaker: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Lingxi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Xie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Authors: Lingxi Xie,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Jingdong</a:t>
            </a:r>
            <a:r>
              <a:rPr lang="en-US" altLang="zh-CN" sz="2000" dirty="0" smtClean="0">
                <a:solidFill>
                  <a:srgbClr val="0070C0"/>
                </a:solidFill>
              </a:rPr>
              <a:t> Wang,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Baining</a:t>
            </a:r>
            <a:r>
              <a:rPr lang="en-US" altLang="zh-CN" sz="2000" dirty="0" smtClean="0">
                <a:solidFill>
                  <a:srgbClr val="0070C0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Guo</a:t>
            </a:r>
            <a:r>
              <a:rPr lang="en-US" altLang="zh-CN" sz="2000" dirty="0" smtClean="0">
                <a:solidFill>
                  <a:srgbClr val="0070C0"/>
                </a:solidFill>
              </a:rPr>
              <a:t>, Bo Zhang, Qi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Tian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endParaRPr lang="en-US" altLang="zh-CN" sz="2400" dirty="0" smtClean="0"/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State Key Laboratory of Intelligent Technology and Systems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Department of Computer Science and Technology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Tsinghua University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http://www.tsinghua.edu.cn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720000" y="3420000"/>
            <a:ext cx="28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</a:rPr>
              <a:t>Examples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20000" y="1260000"/>
            <a:ext cx="396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 smtClean="0">
                <a:solidFill>
                  <a:schemeClr val="tx1"/>
                </a:solidFill>
              </a:rPr>
              <a:t>classroom</a:t>
            </a:r>
            <a:endParaRPr lang="zh-CN" altLang="en-US" sz="4800" i="1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20000" y="2700000"/>
            <a:ext cx="396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 smtClean="0">
                <a:solidFill>
                  <a:schemeClr val="tx1"/>
                </a:solidFill>
              </a:rPr>
              <a:t>meeting room</a:t>
            </a:r>
            <a:endParaRPr lang="zh-CN" altLang="en-US" sz="4800" i="1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20000" y="4140000"/>
            <a:ext cx="396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 smtClean="0">
                <a:solidFill>
                  <a:schemeClr val="tx1"/>
                </a:solidFill>
              </a:rPr>
              <a:t>inside bus</a:t>
            </a:r>
            <a:endParaRPr lang="zh-CN" altLang="en-US" sz="4800" i="1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320000" y="5580000"/>
            <a:ext cx="396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 smtClean="0">
                <a:solidFill>
                  <a:schemeClr val="tx1"/>
                </a:solidFill>
              </a:rPr>
              <a:t>inside subway</a:t>
            </a:r>
            <a:endParaRPr lang="zh-CN" altLang="en-US" sz="4800" i="1" dirty="0">
              <a:solidFill>
                <a:schemeClr val="tx1"/>
              </a:solidFill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3600000" y="1620000"/>
            <a:ext cx="720000" cy="4680000"/>
          </a:xfrm>
          <a:prstGeom prst="leftBrace">
            <a:avLst>
              <a:gd name="adj1" fmla="val 89840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79841" y="1440000"/>
            <a:ext cx="8640159" cy="5148000"/>
            <a:chOff x="179841" y="1440000"/>
            <a:chExt cx="8640159" cy="5148000"/>
          </a:xfrm>
        </p:grpSpPr>
        <p:pic>
          <p:nvPicPr>
            <p:cNvPr id="38" name="Picture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43"/>
            <a:stretch/>
          </p:blipFill>
          <p:spPr>
            <a:xfrm>
              <a:off x="180000" y="4500000"/>
              <a:ext cx="1440000" cy="864000"/>
            </a:xfrm>
            <a:prstGeom prst="rect">
              <a:avLst/>
            </a:prstGeom>
          </p:spPr>
        </p:pic>
        <p:pic>
          <p:nvPicPr>
            <p:cNvPr id="39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67"/>
            <a:stretch/>
          </p:blipFill>
          <p:spPr>
            <a:xfrm>
              <a:off x="1980000" y="4500000"/>
              <a:ext cx="1440000" cy="864000"/>
            </a:xfrm>
            <a:prstGeom prst="rect">
              <a:avLst/>
            </a:prstGeom>
          </p:spPr>
        </p:pic>
        <p:pic>
          <p:nvPicPr>
            <p:cNvPr id="40" name="Picture 1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3780000" y="4500000"/>
              <a:ext cx="1440000" cy="864000"/>
            </a:xfrm>
            <a:prstGeom prst="rect">
              <a:avLst/>
            </a:prstGeom>
          </p:spPr>
        </p:pic>
        <p:pic>
          <p:nvPicPr>
            <p:cNvPr id="41" name="Picture 1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5580000" y="4500000"/>
              <a:ext cx="1440000" cy="864000"/>
            </a:xfrm>
            <a:prstGeom prst="rect">
              <a:avLst/>
            </a:prstGeom>
          </p:spPr>
        </p:pic>
        <p:pic>
          <p:nvPicPr>
            <p:cNvPr id="42" name="Picture 1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7380000" y="4500000"/>
              <a:ext cx="1440000" cy="864000"/>
            </a:xfrm>
            <a:prstGeom prst="rect">
              <a:avLst/>
            </a:prstGeom>
          </p:spPr>
        </p:pic>
        <p:pic>
          <p:nvPicPr>
            <p:cNvPr id="43" name="Picture 1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21"/>
            <a:stretch/>
          </p:blipFill>
          <p:spPr>
            <a:xfrm>
              <a:off x="180000" y="5724000"/>
              <a:ext cx="1440000" cy="864000"/>
            </a:xfrm>
            <a:prstGeom prst="rect">
              <a:avLst/>
            </a:prstGeom>
          </p:spPr>
        </p:pic>
        <p:pic>
          <p:nvPicPr>
            <p:cNvPr id="44" name="Picture 1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1980000" y="5724000"/>
              <a:ext cx="1440000" cy="864000"/>
            </a:xfrm>
            <a:prstGeom prst="rect">
              <a:avLst/>
            </a:prstGeom>
          </p:spPr>
        </p:pic>
        <p:pic>
          <p:nvPicPr>
            <p:cNvPr id="45" name="Picture 1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60" b="20960"/>
            <a:stretch/>
          </p:blipFill>
          <p:spPr>
            <a:xfrm>
              <a:off x="5580000" y="5724000"/>
              <a:ext cx="1440000" cy="864000"/>
            </a:xfrm>
            <a:prstGeom prst="rect">
              <a:avLst/>
            </a:prstGeom>
          </p:spPr>
        </p:pic>
        <p:pic>
          <p:nvPicPr>
            <p:cNvPr id="46" name="Picture 12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10"/>
            <a:stretch/>
          </p:blipFill>
          <p:spPr>
            <a:xfrm>
              <a:off x="3780000" y="5724000"/>
              <a:ext cx="1440000" cy="864000"/>
            </a:xfrm>
            <a:prstGeom prst="rect">
              <a:avLst/>
            </a:prstGeom>
          </p:spPr>
        </p:pic>
        <p:pic>
          <p:nvPicPr>
            <p:cNvPr id="47" name="Picture 1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7380000" y="5724000"/>
              <a:ext cx="1440000" cy="864000"/>
            </a:xfrm>
            <a:prstGeom prst="rect">
              <a:avLst/>
            </a:prstGeom>
          </p:spPr>
        </p:pic>
        <p:pic>
          <p:nvPicPr>
            <p:cNvPr id="48" name="Picture 10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180000" y="1440000"/>
              <a:ext cx="1440000" cy="1152000"/>
            </a:xfrm>
            <a:prstGeom prst="rect">
              <a:avLst/>
            </a:prstGeom>
          </p:spPr>
        </p:pic>
        <p:pic>
          <p:nvPicPr>
            <p:cNvPr id="49" name="Picture 10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1980000" y="1440000"/>
              <a:ext cx="1440000" cy="1152000"/>
            </a:xfrm>
            <a:prstGeom prst="rect">
              <a:avLst/>
            </a:prstGeom>
          </p:spPr>
        </p:pic>
        <p:pic>
          <p:nvPicPr>
            <p:cNvPr id="50" name="Picture 109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3780000" y="1440000"/>
              <a:ext cx="1440000" cy="1152000"/>
            </a:xfrm>
            <a:prstGeom prst="rect">
              <a:avLst/>
            </a:prstGeom>
          </p:spPr>
        </p:pic>
        <p:pic>
          <p:nvPicPr>
            <p:cNvPr id="51" name="Picture 110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5580000" y="1440000"/>
              <a:ext cx="1440000" cy="1152000"/>
            </a:xfrm>
            <a:prstGeom prst="rect">
              <a:avLst/>
            </a:prstGeom>
          </p:spPr>
        </p:pic>
        <p:pic>
          <p:nvPicPr>
            <p:cNvPr id="52" name="Picture 11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7380000" y="1440000"/>
              <a:ext cx="1440000" cy="1152000"/>
            </a:xfrm>
            <a:prstGeom prst="rect">
              <a:avLst/>
            </a:prstGeom>
          </p:spPr>
        </p:pic>
        <p:pic>
          <p:nvPicPr>
            <p:cNvPr id="53" name="Picture 11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42"/>
            <a:stretch/>
          </p:blipFill>
          <p:spPr>
            <a:xfrm>
              <a:off x="1980000" y="2952000"/>
              <a:ext cx="1440000" cy="1152000"/>
            </a:xfrm>
            <a:prstGeom prst="rect">
              <a:avLst/>
            </a:prstGeom>
          </p:spPr>
        </p:pic>
        <p:pic>
          <p:nvPicPr>
            <p:cNvPr id="54" name="Picture 113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3780000" y="2952000"/>
              <a:ext cx="1440000" cy="1152000"/>
            </a:xfrm>
            <a:prstGeom prst="rect">
              <a:avLst/>
            </a:prstGeom>
          </p:spPr>
        </p:pic>
        <p:pic>
          <p:nvPicPr>
            <p:cNvPr id="55" name="Picture 114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5580000" y="2952000"/>
              <a:ext cx="1440000" cy="1152000"/>
            </a:xfrm>
            <a:prstGeom prst="rect">
              <a:avLst/>
            </a:prstGeom>
          </p:spPr>
        </p:pic>
        <p:pic>
          <p:nvPicPr>
            <p:cNvPr id="56" name="Picture 115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7380000" y="2952000"/>
              <a:ext cx="1440000" cy="1152000"/>
            </a:xfrm>
            <a:prstGeom prst="rect">
              <a:avLst/>
            </a:prstGeom>
          </p:spPr>
        </p:pic>
        <p:pic>
          <p:nvPicPr>
            <p:cNvPr id="57" name="图片 1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>
            <a:xfrm>
              <a:off x="179841" y="2952000"/>
              <a:ext cx="1440000" cy="1152000"/>
            </a:xfrm>
            <a:prstGeom prst="rect">
              <a:avLst/>
            </a:prstGeom>
          </p:spPr>
        </p:pic>
      </p:grpSp>
      <p:sp>
        <p:nvSpPr>
          <p:cNvPr id="58" name="矩形 57"/>
          <p:cNvSpPr/>
          <p:nvPr/>
        </p:nvSpPr>
        <p:spPr>
          <a:xfrm>
            <a:off x="720000" y="3240000"/>
            <a:ext cx="7560000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</a:rPr>
              <a:t>What’s the Main Difference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</a:rPr>
              <a:t>between the Confusing Pairs?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 rot="-600000">
            <a:off x="720000" y="3780000"/>
            <a:ext cx="7560000" cy="108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00B050"/>
                </a:solidFill>
              </a:rPr>
              <a:t>The </a:t>
            </a:r>
            <a:r>
              <a:rPr lang="en-US" altLang="zh-CN" sz="4800" b="1" dirty="0" smtClean="0">
                <a:solidFill>
                  <a:srgbClr val="00B050"/>
                </a:solidFill>
              </a:rPr>
              <a:t>Orientation</a:t>
            </a:r>
            <a:r>
              <a:rPr lang="en-US" altLang="zh-CN" sz="4800" dirty="0" smtClean="0">
                <a:solidFill>
                  <a:srgbClr val="00B050"/>
                </a:solidFill>
              </a:rPr>
              <a:t> of </a:t>
            </a:r>
            <a:r>
              <a:rPr lang="en-US" altLang="zh-CN" sz="4800" i="1" dirty="0" smtClean="0">
                <a:solidFill>
                  <a:srgbClr val="00B050"/>
                </a:solidFill>
              </a:rPr>
              <a:t>Chairs</a:t>
            </a:r>
            <a:r>
              <a:rPr lang="en-US" altLang="zh-CN" sz="4800" dirty="0" smtClean="0">
                <a:solidFill>
                  <a:srgbClr val="00B050"/>
                </a:solidFill>
              </a:rPr>
              <a:t>!</a:t>
            </a:r>
            <a:endParaRPr lang="zh-CN" alt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6" grpId="1" animBg="1"/>
      <p:bldP spid="58" grpId="0"/>
      <p:bldP spid="58" grpId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1" name="Group 20"/>
          <p:cNvGrpSpPr/>
          <p:nvPr/>
        </p:nvGrpSpPr>
        <p:grpSpPr>
          <a:xfrm>
            <a:off x="180000" y="1440000"/>
            <a:ext cx="4320000" cy="4680000"/>
            <a:chOff x="179841" y="8820000"/>
            <a:chExt cx="4320000" cy="4680000"/>
          </a:xfrm>
        </p:grpSpPr>
        <p:cxnSp>
          <p:nvCxnSpPr>
            <p:cNvPr id="62" name="Straight Arrow Connector 173"/>
            <p:cNvCxnSpPr/>
            <p:nvPr/>
          </p:nvCxnSpPr>
          <p:spPr>
            <a:xfrm>
              <a:off x="720000" y="12778896"/>
              <a:ext cx="3600000" cy="0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174"/>
            <p:cNvCxnSpPr/>
            <p:nvPr/>
          </p:nvCxnSpPr>
          <p:spPr>
            <a:xfrm flipV="1">
              <a:off x="720000" y="8820000"/>
              <a:ext cx="0" cy="3960000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175"/>
            <p:cNvSpPr/>
            <p:nvPr/>
          </p:nvSpPr>
          <p:spPr>
            <a:xfrm>
              <a:off x="180000" y="12600000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0.0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76"/>
            <p:cNvSpPr/>
            <p:nvPr/>
          </p:nvSpPr>
          <p:spPr>
            <a:xfrm>
              <a:off x="719841" y="13140000"/>
              <a:ext cx="1620000" cy="3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upper-left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177"/>
            <p:cNvSpPr/>
            <p:nvPr/>
          </p:nvSpPr>
          <p:spPr>
            <a:xfrm>
              <a:off x="1439841" y="13140000"/>
              <a:ext cx="1620000" cy="3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upper-right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178"/>
            <p:cNvSpPr/>
            <p:nvPr/>
          </p:nvSpPr>
          <p:spPr>
            <a:xfrm>
              <a:off x="2159841" y="13140000"/>
              <a:ext cx="1620000" cy="3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lower-left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179"/>
            <p:cNvSpPr/>
            <p:nvPr/>
          </p:nvSpPr>
          <p:spPr>
            <a:xfrm>
              <a:off x="2879841" y="13140000"/>
              <a:ext cx="1620000" cy="3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lower-right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180"/>
            <p:cNvSpPr/>
            <p:nvPr/>
          </p:nvSpPr>
          <p:spPr>
            <a:xfrm>
              <a:off x="180000" y="11880000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0.2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81"/>
            <p:cNvSpPr/>
            <p:nvPr/>
          </p:nvSpPr>
          <p:spPr>
            <a:xfrm>
              <a:off x="180000" y="11160000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0.4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182"/>
            <p:cNvSpPr/>
            <p:nvPr/>
          </p:nvSpPr>
          <p:spPr>
            <a:xfrm>
              <a:off x="180000" y="10438896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0.6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183"/>
            <p:cNvSpPr/>
            <p:nvPr/>
          </p:nvSpPr>
          <p:spPr>
            <a:xfrm>
              <a:off x="179841" y="9720000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0.8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84"/>
            <p:cNvSpPr/>
            <p:nvPr/>
          </p:nvSpPr>
          <p:spPr>
            <a:xfrm>
              <a:off x="179841" y="9000000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1.0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185"/>
            <p:cNvSpPr/>
            <p:nvPr/>
          </p:nvSpPr>
          <p:spPr>
            <a:xfrm>
              <a:off x="720000" y="8820000"/>
              <a:ext cx="1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spatial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histogram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Group 3"/>
            <p:cNvGrpSpPr/>
            <p:nvPr/>
          </p:nvGrpSpPr>
          <p:grpSpPr>
            <a:xfrm>
              <a:off x="2160000" y="9180000"/>
              <a:ext cx="2160000" cy="1260000"/>
              <a:chOff x="2200039" y="9208248"/>
              <a:chExt cx="2160000" cy="1260000"/>
            </a:xfrm>
          </p:grpSpPr>
          <p:sp>
            <p:nvSpPr>
              <p:cNvPr id="89" name="Rectangle 1"/>
              <p:cNvSpPr/>
              <p:nvPr/>
            </p:nvSpPr>
            <p:spPr>
              <a:xfrm>
                <a:off x="2200039" y="9208248"/>
                <a:ext cx="2160000" cy="12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2"/>
              <p:cNvSpPr/>
              <p:nvPr/>
            </p:nvSpPr>
            <p:spPr>
              <a:xfrm>
                <a:off x="2344039" y="9388248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211"/>
              <p:cNvSpPr/>
              <p:nvPr/>
            </p:nvSpPr>
            <p:spPr>
              <a:xfrm>
                <a:off x="2344039" y="9928248"/>
                <a:ext cx="360000" cy="36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212"/>
              <p:cNvSpPr/>
              <p:nvPr/>
            </p:nvSpPr>
            <p:spPr>
              <a:xfrm>
                <a:off x="2704039" y="9388248"/>
                <a:ext cx="16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classroom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213"/>
              <p:cNvSpPr/>
              <p:nvPr/>
            </p:nvSpPr>
            <p:spPr>
              <a:xfrm>
                <a:off x="2704039" y="9928248"/>
                <a:ext cx="16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meeting room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Rectangle 214"/>
            <p:cNvSpPr/>
            <p:nvPr/>
          </p:nvSpPr>
          <p:spPr>
            <a:xfrm>
              <a:off x="1152000" y="12096000"/>
              <a:ext cx="288000" cy="68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15"/>
            <p:cNvSpPr/>
            <p:nvPr/>
          </p:nvSpPr>
          <p:spPr>
            <a:xfrm>
              <a:off x="1872000" y="12060000"/>
              <a:ext cx="288000" cy="72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216"/>
            <p:cNvSpPr/>
            <p:nvPr/>
          </p:nvSpPr>
          <p:spPr>
            <a:xfrm>
              <a:off x="2556000" y="11520000"/>
              <a:ext cx="288000" cy="126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17"/>
            <p:cNvSpPr/>
            <p:nvPr/>
          </p:nvSpPr>
          <p:spPr>
            <a:xfrm>
              <a:off x="3312000" y="11844000"/>
              <a:ext cx="288000" cy="93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186"/>
            <p:cNvSpPr/>
            <p:nvPr/>
          </p:nvSpPr>
          <p:spPr>
            <a:xfrm>
              <a:off x="2268000" y="11482896"/>
              <a:ext cx="288000" cy="129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187"/>
            <p:cNvSpPr/>
            <p:nvPr/>
          </p:nvSpPr>
          <p:spPr>
            <a:xfrm>
              <a:off x="3024000" y="11770896"/>
              <a:ext cx="288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188"/>
            <p:cNvSpPr/>
            <p:nvPr/>
          </p:nvSpPr>
          <p:spPr>
            <a:xfrm>
              <a:off x="1584000" y="12096000"/>
              <a:ext cx="288000" cy="68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189"/>
            <p:cNvSpPr/>
            <p:nvPr/>
          </p:nvSpPr>
          <p:spPr>
            <a:xfrm>
              <a:off x="864000" y="12168000"/>
              <a:ext cx="288000" cy="61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14"/>
            <p:cNvCxnSpPr/>
            <p:nvPr/>
          </p:nvCxnSpPr>
          <p:spPr>
            <a:xfrm>
              <a:off x="719960" y="918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48"/>
            <p:cNvCxnSpPr/>
            <p:nvPr/>
          </p:nvCxnSpPr>
          <p:spPr>
            <a:xfrm>
              <a:off x="719960" y="990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68"/>
            <p:cNvCxnSpPr/>
            <p:nvPr/>
          </p:nvCxnSpPr>
          <p:spPr>
            <a:xfrm>
              <a:off x="719841" y="10618896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69"/>
            <p:cNvCxnSpPr/>
            <p:nvPr/>
          </p:nvCxnSpPr>
          <p:spPr>
            <a:xfrm>
              <a:off x="719841" y="11339424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70"/>
            <p:cNvCxnSpPr/>
            <p:nvPr/>
          </p:nvCxnSpPr>
          <p:spPr>
            <a:xfrm>
              <a:off x="719841" y="1206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22"/>
          <p:cNvGrpSpPr/>
          <p:nvPr/>
        </p:nvGrpSpPr>
        <p:grpSpPr>
          <a:xfrm>
            <a:off x="4680000" y="1440000"/>
            <a:ext cx="4320000" cy="4680000"/>
            <a:chOff x="180000" y="14040000"/>
            <a:chExt cx="4320000" cy="4680000"/>
          </a:xfrm>
        </p:grpSpPr>
        <p:cxnSp>
          <p:nvCxnSpPr>
            <p:cNvPr id="128" name="Straight Arrow Connector 194"/>
            <p:cNvCxnSpPr/>
            <p:nvPr/>
          </p:nvCxnSpPr>
          <p:spPr>
            <a:xfrm>
              <a:off x="720159" y="17997792"/>
              <a:ext cx="3600000" cy="0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95"/>
            <p:cNvCxnSpPr/>
            <p:nvPr/>
          </p:nvCxnSpPr>
          <p:spPr>
            <a:xfrm flipV="1">
              <a:off x="720159" y="14040000"/>
              <a:ext cx="0" cy="3960000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96"/>
            <p:cNvSpPr/>
            <p:nvPr/>
          </p:nvSpPr>
          <p:spPr>
            <a:xfrm>
              <a:off x="180000" y="17820000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0.0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97"/>
            <p:cNvSpPr/>
            <p:nvPr/>
          </p:nvSpPr>
          <p:spPr>
            <a:xfrm>
              <a:off x="720000" y="18360000"/>
              <a:ext cx="1620000" cy="3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upper-left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98"/>
            <p:cNvSpPr/>
            <p:nvPr/>
          </p:nvSpPr>
          <p:spPr>
            <a:xfrm>
              <a:off x="1440000" y="18360000"/>
              <a:ext cx="1620000" cy="3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upper-right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99"/>
            <p:cNvSpPr/>
            <p:nvPr/>
          </p:nvSpPr>
          <p:spPr>
            <a:xfrm>
              <a:off x="2160000" y="18360000"/>
              <a:ext cx="1620000" cy="3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lower-left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200"/>
            <p:cNvSpPr/>
            <p:nvPr/>
          </p:nvSpPr>
          <p:spPr>
            <a:xfrm>
              <a:off x="2880000" y="18360000"/>
              <a:ext cx="1620000" cy="3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lower-right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201"/>
            <p:cNvSpPr/>
            <p:nvPr/>
          </p:nvSpPr>
          <p:spPr>
            <a:xfrm>
              <a:off x="180159" y="17098896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0.2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202"/>
            <p:cNvSpPr/>
            <p:nvPr/>
          </p:nvSpPr>
          <p:spPr>
            <a:xfrm>
              <a:off x="180159" y="16378896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0.4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203"/>
            <p:cNvSpPr/>
            <p:nvPr/>
          </p:nvSpPr>
          <p:spPr>
            <a:xfrm>
              <a:off x="180159" y="15657792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0.6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204"/>
            <p:cNvSpPr/>
            <p:nvPr/>
          </p:nvSpPr>
          <p:spPr>
            <a:xfrm>
              <a:off x="180000" y="14938896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0.8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205"/>
            <p:cNvSpPr/>
            <p:nvPr/>
          </p:nvSpPr>
          <p:spPr>
            <a:xfrm>
              <a:off x="180000" y="14218896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1.0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206"/>
            <p:cNvSpPr/>
            <p:nvPr/>
          </p:nvSpPr>
          <p:spPr>
            <a:xfrm>
              <a:off x="720000" y="14040000"/>
              <a:ext cx="1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spatial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histogram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41" name="Group 228"/>
            <p:cNvGrpSpPr/>
            <p:nvPr/>
          </p:nvGrpSpPr>
          <p:grpSpPr>
            <a:xfrm>
              <a:off x="2160000" y="14400000"/>
              <a:ext cx="2160000" cy="1260000"/>
              <a:chOff x="2200039" y="9208248"/>
              <a:chExt cx="2160000" cy="1260000"/>
            </a:xfrm>
          </p:grpSpPr>
          <p:sp>
            <p:nvSpPr>
              <p:cNvPr id="155" name="Rectangle 229"/>
              <p:cNvSpPr/>
              <p:nvPr/>
            </p:nvSpPr>
            <p:spPr>
              <a:xfrm>
                <a:off x="2200039" y="9208248"/>
                <a:ext cx="2160000" cy="12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230"/>
              <p:cNvSpPr/>
              <p:nvPr/>
            </p:nvSpPr>
            <p:spPr>
              <a:xfrm>
                <a:off x="2344039" y="9388248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231"/>
              <p:cNvSpPr/>
              <p:nvPr/>
            </p:nvSpPr>
            <p:spPr>
              <a:xfrm>
                <a:off x="2344039" y="9928248"/>
                <a:ext cx="360000" cy="36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232"/>
              <p:cNvSpPr/>
              <p:nvPr/>
            </p:nvSpPr>
            <p:spPr>
              <a:xfrm>
                <a:off x="2704039" y="9388248"/>
                <a:ext cx="16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inside bus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233"/>
              <p:cNvSpPr/>
              <p:nvPr/>
            </p:nvSpPr>
            <p:spPr>
              <a:xfrm>
                <a:off x="2704039" y="9928248"/>
                <a:ext cx="16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inside subway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Rectangle 234"/>
            <p:cNvSpPr/>
            <p:nvPr/>
          </p:nvSpPr>
          <p:spPr>
            <a:xfrm>
              <a:off x="1152000" y="17676000"/>
              <a:ext cx="288000" cy="32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35"/>
            <p:cNvSpPr/>
            <p:nvPr/>
          </p:nvSpPr>
          <p:spPr>
            <a:xfrm>
              <a:off x="1872000" y="17640000"/>
              <a:ext cx="288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236"/>
            <p:cNvSpPr/>
            <p:nvPr/>
          </p:nvSpPr>
          <p:spPr>
            <a:xfrm>
              <a:off x="2592000" y="16524000"/>
              <a:ext cx="288000" cy="147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237"/>
            <p:cNvSpPr/>
            <p:nvPr/>
          </p:nvSpPr>
          <p:spPr>
            <a:xfrm>
              <a:off x="3312000" y="16560000"/>
              <a:ext cx="288000" cy="144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207"/>
            <p:cNvSpPr/>
            <p:nvPr/>
          </p:nvSpPr>
          <p:spPr>
            <a:xfrm>
              <a:off x="864000" y="17604000"/>
              <a:ext cx="288000" cy="39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208"/>
            <p:cNvSpPr/>
            <p:nvPr/>
          </p:nvSpPr>
          <p:spPr>
            <a:xfrm>
              <a:off x="1584000" y="17712000"/>
              <a:ext cx="288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09"/>
            <p:cNvSpPr/>
            <p:nvPr/>
          </p:nvSpPr>
          <p:spPr>
            <a:xfrm>
              <a:off x="2304000" y="16632000"/>
              <a:ext cx="288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210"/>
            <p:cNvSpPr/>
            <p:nvPr/>
          </p:nvSpPr>
          <p:spPr>
            <a:xfrm>
              <a:off x="3024000" y="16452000"/>
              <a:ext cx="288000" cy="15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249"/>
            <p:cNvCxnSpPr/>
            <p:nvPr/>
          </p:nvCxnSpPr>
          <p:spPr>
            <a:xfrm>
              <a:off x="720119" y="1440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250"/>
            <p:cNvCxnSpPr/>
            <p:nvPr/>
          </p:nvCxnSpPr>
          <p:spPr>
            <a:xfrm>
              <a:off x="720119" y="1512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251"/>
            <p:cNvCxnSpPr/>
            <p:nvPr/>
          </p:nvCxnSpPr>
          <p:spPr>
            <a:xfrm>
              <a:off x="720000" y="15838896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252"/>
            <p:cNvCxnSpPr/>
            <p:nvPr/>
          </p:nvCxnSpPr>
          <p:spPr>
            <a:xfrm>
              <a:off x="720000" y="16559424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253"/>
            <p:cNvCxnSpPr/>
            <p:nvPr/>
          </p:nvCxnSpPr>
          <p:spPr>
            <a:xfrm>
              <a:off x="720000" y="1728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矩形 193"/>
          <p:cNvSpPr/>
          <p:nvPr/>
        </p:nvSpPr>
        <p:spPr>
          <a:xfrm rot="-600000">
            <a:off x="360000" y="3240000"/>
            <a:ext cx="8280000" cy="18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rgbClr val="00B050"/>
                </a:solidFill>
              </a:rPr>
              <a:t>Spatial</a:t>
            </a:r>
            <a:r>
              <a:rPr lang="en-US" altLang="zh-CN" sz="4800" dirty="0" smtClean="0">
                <a:solidFill>
                  <a:srgbClr val="00B050"/>
                </a:solidFill>
              </a:rPr>
              <a:t> Distribution of</a:t>
            </a:r>
          </a:p>
          <a:p>
            <a:pPr algn="ctr"/>
            <a:r>
              <a:rPr lang="en-US" altLang="zh-CN" sz="4800" i="1" dirty="0" smtClean="0">
                <a:solidFill>
                  <a:srgbClr val="00B050"/>
                </a:solidFill>
              </a:rPr>
              <a:t>Chairs </a:t>
            </a:r>
            <a:r>
              <a:rPr lang="en-US" altLang="zh-CN" sz="4800" dirty="0" smtClean="0">
                <a:solidFill>
                  <a:srgbClr val="00B050"/>
                </a:solidFill>
              </a:rPr>
              <a:t>are </a:t>
            </a:r>
            <a:r>
              <a:rPr lang="en-US" altLang="zh-CN" sz="4800" dirty="0" smtClean="0">
                <a:solidFill>
                  <a:srgbClr val="FF0000"/>
                </a:solidFill>
              </a:rPr>
              <a:t>Very Confusing!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4" name="Group 21"/>
          <p:cNvGrpSpPr/>
          <p:nvPr/>
        </p:nvGrpSpPr>
        <p:grpSpPr>
          <a:xfrm>
            <a:off x="180000" y="1440000"/>
            <a:ext cx="4140159" cy="4321104"/>
            <a:chOff x="5760000" y="8820000"/>
            <a:chExt cx="4140159" cy="4321104"/>
          </a:xfrm>
        </p:grpSpPr>
        <p:cxnSp>
          <p:nvCxnSpPr>
            <p:cNvPr id="95" name="Straight Arrow Connector 136"/>
            <p:cNvCxnSpPr/>
            <p:nvPr/>
          </p:nvCxnSpPr>
          <p:spPr>
            <a:xfrm>
              <a:off x="6300159" y="12780000"/>
              <a:ext cx="3600000" cy="0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137"/>
            <p:cNvCxnSpPr/>
            <p:nvPr/>
          </p:nvCxnSpPr>
          <p:spPr>
            <a:xfrm flipV="1">
              <a:off x="6300159" y="8820000"/>
              <a:ext cx="0" cy="3960000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138"/>
            <p:cNvSpPr/>
            <p:nvPr/>
          </p:nvSpPr>
          <p:spPr>
            <a:xfrm>
              <a:off x="5760159" y="12601104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0.0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139"/>
            <p:cNvSpPr/>
            <p:nvPr/>
          </p:nvSpPr>
          <p:spPr>
            <a:xfrm>
              <a:off x="6372000" y="12781104"/>
              <a:ext cx="72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front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140"/>
            <p:cNvSpPr/>
            <p:nvPr/>
          </p:nvSpPr>
          <p:spPr>
            <a:xfrm>
              <a:off x="7092000" y="12781104"/>
              <a:ext cx="72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left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41"/>
            <p:cNvSpPr/>
            <p:nvPr/>
          </p:nvSpPr>
          <p:spPr>
            <a:xfrm>
              <a:off x="7812000" y="12780000"/>
              <a:ext cx="72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back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42"/>
            <p:cNvSpPr/>
            <p:nvPr/>
          </p:nvSpPr>
          <p:spPr>
            <a:xfrm>
              <a:off x="8532000" y="12781104"/>
              <a:ext cx="72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right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43"/>
            <p:cNvSpPr/>
            <p:nvPr/>
          </p:nvSpPr>
          <p:spPr>
            <a:xfrm>
              <a:off x="5760159" y="11881104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0.2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44"/>
            <p:cNvSpPr/>
            <p:nvPr/>
          </p:nvSpPr>
          <p:spPr>
            <a:xfrm>
              <a:off x="5760159" y="11161104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0.4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45"/>
            <p:cNvSpPr/>
            <p:nvPr/>
          </p:nvSpPr>
          <p:spPr>
            <a:xfrm>
              <a:off x="5760159" y="10440000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0.6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46"/>
            <p:cNvSpPr/>
            <p:nvPr/>
          </p:nvSpPr>
          <p:spPr>
            <a:xfrm>
              <a:off x="5760000" y="9721104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0.8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47"/>
            <p:cNvSpPr/>
            <p:nvPr/>
          </p:nvSpPr>
          <p:spPr>
            <a:xfrm>
              <a:off x="5760000" y="9001104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pc="-150" dirty="0" smtClean="0">
                  <a:solidFill>
                    <a:schemeClr val="tx1"/>
                  </a:solidFill>
                </a:rPr>
                <a:t>1.0</a:t>
              </a:r>
              <a:endParaRPr lang="en-US" sz="2400" spc="-15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35"/>
            <p:cNvSpPr/>
            <p:nvPr/>
          </p:nvSpPr>
          <p:spPr>
            <a:xfrm>
              <a:off x="6300000" y="8820000"/>
              <a:ext cx="1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orient.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histogram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08" name="Group 218"/>
            <p:cNvGrpSpPr/>
            <p:nvPr/>
          </p:nvGrpSpPr>
          <p:grpSpPr>
            <a:xfrm>
              <a:off x="7740000" y="9180000"/>
              <a:ext cx="2160000" cy="1260000"/>
              <a:chOff x="2200040" y="9208248"/>
              <a:chExt cx="2160000" cy="1260000"/>
            </a:xfrm>
          </p:grpSpPr>
          <p:sp>
            <p:nvSpPr>
              <p:cNvPr id="122" name="Rectangle 219"/>
              <p:cNvSpPr/>
              <p:nvPr/>
            </p:nvSpPr>
            <p:spPr>
              <a:xfrm>
                <a:off x="2200040" y="9208248"/>
                <a:ext cx="2160000" cy="12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220"/>
              <p:cNvSpPr/>
              <p:nvPr/>
            </p:nvSpPr>
            <p:spPr>
              <a:xfrm>
                <a:off x="2344040" y="9388248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221"/>
              <p:cNvSpPr/>
              <p:nvPr/>
            </p:nvSpPr>
            <p:spPr>
              <a:xfrm>
                <a:off x="2344040" y="9928248"/>
                <a:ext cx="360000" cy="36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222"/>
              <p:cNvSpPr/>
              <p:nvPr/>
            </p:nvSpPr>
            <p:spPr>
              <a:xfrm>
                <a:off x="2704040" y="9388248"/>
                <a:ext cx="16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classroom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tangle 223"/>
              <p:cNvSpPr/>
              <p:nvPr/>
            </p:nvSpPr>
            <p:spPr>
              <a:xfrm>
                <a:off x="2704040" y="9928248"/>
                <a:ext cx="16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meeting room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Rectangle 224"/>
            <p:cNvSpPr/>
            <p:nvPr/>
          </p:nvSpPr>
          <p:spPr>
            <a:xfrm>
              <a:off x="6732000" y="11376000"/>
              <a:ext cx="288000" cy="140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225"/>
            <p:cNvSpPr/>
            <p:nvPr/>
          </p:nvSpPr>
          <p:spPr>
            <a:xfrm>
              <a:off x="7452000" y="12420000"/>
              <a:ext cx="288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226"/>
            <p:cNvSpPr/>
            <p:nvPr/>
          </p:nvSpPr>
          <p:spPr>
            <a:xfrm>
              <a:off x="8172000" y="11520000"/>
              <a:ext cx="288000" cy="126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227"/>
            <p:cNvSpPr/>
            <p:nvPr/>
          </p:nvSpPr>
          <p:spPr>
            <a:xfrm>
              <a:off x="8892000" y="12204000"/>
              <a:ext cx="288000" cy="57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30"/>
            <p:cNvSpPr/>
            <p:nvPr/>
          </p:nvSpPr>
          <p:spPr>
            <a:xfrm>
              <a:off x="7884000" y="12565104"/>
              <a:ext cx="288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31"/>
            <p:cNvSpPr/>
            <p:nvPr/>
          </p:nvSpPr>
          <p:spPr>
            <a:xfrm>
              <a:off x="8604000" y="12493104"/>
              <a:ext cx="288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32"/>
            <p:cNvSpPr/>
            <p:nvPr/>
          </p:nvSpPr>
          <p:spPr>
            <a:xfrm>
              <a:off x="7164000" y="12492000"/>
              <a:ext cx="288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33"/>
            <p:cNvSpPr/>
            <p:nvPr/>
          </p:nvSpPr>
          <p:spPr>
            <a:xfrm>
              <a:off x="6444000" y="9901104"/>
              <a:ext cx="288000" cy="28799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72"/>
            <p:cNvCxnSpPr/>
            <p:nvPr/>
          </p:nvCxnSpPr>
          <p:spPr>
            <a:xfrm>
              <a:off x="6300119" y="918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0"/>
            <p:cNvCxnSpPr/>
            <p:nvPr/>
          </p:nvCxnSpPr>
          <p:spPr>
            <a:xfrm>
              <a:off x="6300119" y="990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91"/>
            <p:cNvCxnSpPr/>
            <p:nvPr/>
          </p:nvCxnSpPr>
          <p:spPr>
            <a:xfrm>
              <a:off x="6300000" y="10618896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92"/>
            <p:cNvCxnSpPr/>
            <p:nvPr/>
          </p:nvCxnSpPr>
          <p:spPr>
            <a:xfrm>
              <a:off x="6300000" y="11339424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93"/>
            <p:cNvCxnSpPr/>
            <p:nvPr/>
          </p:nvCxnSpPr>
          <p:spPr>
            <a:xfrm>
              <a:off x="6300000" y="1206000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23"/>
          <p:cNvGrpSpPr/>
          <p:nvPr/>
        </p:nvGrpSpPr>
        <p:grpSpPr>
          <a:xfrm>
            <a:off x="4680000" y="1440000"/>
            <a:ext cx="4140159" cy="4321104"/>
            <a:chOff x="5760159" y="14040000"/>
            <a:chExt cx="4140159" cy="4321104"/>
          </a:xfrm>
        </p:grpSpPr>
        <p:grpSp>
          <p:nvGrpSpPr>
            <p:cNvPr id="161" name="Group 153"/>
            <p:cNvGrpSpPr/>
            <p:nvPr/>
          </p:nvGrpSpPr>
          <p:grpSpPr>
            <a:xfrm>
              <a:off x="5760159" y="14040000"/>
              <a:ext cx="4140159" cy="4321104"/>
              <a:chOff x="179841" y="7920000"/>
              <a:chExt cx="4140159" cy="4321104"/>
            </a:xfrm>
          </p:grpSpPr>
          <p:cxnSp>
            <p:nvCxnSpPr>
              <p:cNvPr id="182" name="Straight Arrow Connector 155"/>
              <p:cNvCxnSpPr/>
              <p:nvPr/>
            </p:nvCxnSpPr>
            <p:spPr>
              <a:xfrm>
                <a:off x="720000" y="11878896"/>
                <a:ext cx="3600000" cy="0"/>
              </a:xfrm>
              <a:prstGeom prst="straightConnector1">
                <a:avLst/>
              </a:prstGeom>
              <a:ln w="63500" cap="rnd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56"/>
              <p:cNvCxnSpPr/>
              <p:nvPr/>
            </p:nvCxnSpPr>
            <p:spPr>
              <a:xfrm flipV="1">
                <a:off x="720000" y="7920000"/>
                <a:ext cx="0" cy="3960000"/>
              </a:xfrm>
              <a:prstGeom prst="straightConnector1">
                <a:avLst/>
              </a:prstGeom>
              <a:ln w="63500" cap="rnd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157"/>
              <p:cNvSpPr/>
              <p:nvPr/>
            </p:nvSpPr>
            <p:spPr>
              <a:xfrm>
                <a:off x="179841" y="11701104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pc="-150" dirty="0" smtClean="0">
                    <a:solidFill>
                      <a:schemeClr val="tx1"/>
                    </a:solidFill>
                  </a:rPr>
                  <a:t>0.0</a:t>
                </a:r>
                <a:endParaRPr lang="en-US" sz="2400" spc="-1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58"/>
              <p:cNvSpPr/>
              <p:nvPr/>
            </p:nvSpPr>
            <p:spPr>
              <a:xfrm>
                <a:off x="791682" y="11880000"/>
                <a:ext cx="7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front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59"/>
              <p:cNvSpPr/>
              <p:nvPr/>
            </p:nvSpPr>
            <p:spPr>
              <a:xfrm>
                <a:off x="1511682" y="11880000"/>
                <a:ext cx="7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left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60"/>
              <p:cNvSpPr/>
              <p:nvPr/>
            </p:nvSpPr>
            <p:spPr>
              <a:xfrm>
                <a:off x="2231682" y="11881104"/>
                <a:ext cx="7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back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61"/>
              <p:cNvSpPr/>
              <p:nvPr/>
            </p:nvSpPr>
            <p:spPr>
              <a:xfrm>
                <a:off x="2951682" y="11880000"/>
                <a:ext cx="7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right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62"/>
              <p:cNvSpPr/>
              <p:nvPr/>
            </p:nvSpPr>
            <p:spPr>
              <a:xfrm>
                <a:off x="180000" y="10980000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pc="-150" dirty="0" smtClean="0">
                    <a:solidFill>
                      <a:schemeClr val="tx1"/>
                    </a:solidFill>
                  </a:rPr>
                  <a:t>0.2</a:t>
                </a:r>
                <a:endParaRPr lang="en-US" sz="2400" spc="-1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63"/>
              <p:cNvSpPr/>
              <p:nvPr/>
            </p:nvSpPr>
            <p:spPr>
              <a:xfrm>
                <a:off x="180000" y="10260000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pc="-150" dirty="0" smtClean="0">
                    <a:solidFill>
                      <a:schemeClr val="tx1"/>
                    </a:solidFill>
                  </a:rPr>
                  <a:t>0.4</a:t>
                </a:r>
                <a:endParaRPr lang="en-US" sz="2400" spc="-1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64"/>
              <p:cNvSpPr/>
              <p:nvPr/>
            </p:nvSpPr>
            <p:spPr>
              <a:xfrm>
                <a:off x="180000" y="9538896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pc="-150" dirty="0" smtClean="0">
                    <a:solidFill>
                      <a:schemeClr val="tx1"/>
                    </a:solidFill>
                  </a:rPr>
                  <a:t>0.6</a:t>
                </a:r>
                <a:endParaRPr lang="en-US" sz="2400" spc="-1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65"/>
              <p:cNvSpPr/>
              <p:nvPr/>
            </p:nvSpPr>
            <p:spPr>
              <a:xfrm>
                <a:off x="179841" y="8820000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pc="-150" dirty="0" smtClean="0">
                    <a:solidFill>
                      <a:schemeClr val="tx1"/>
                    </a:solidFill>
                  </a:rPr>
                  <a:t>0.8</a:t>
                </a:r>
                <a:endParaRPr lang="en-US" sz="2400" spc="-1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66"/>
              <p:cNvSpPr/>
              <p:nvPr/>
            </p:nvSpPr>
            <p:spPr>
              <a:xfrm>
                <a:off x="179841" y="8100000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pc="-150" dirty="0" smtClean="0">
                    <a:solidFill>
                      <a:schemeClr val="tx1"/>
                    </a:solidFill>
                  </a:rPr>
                  <a:t>1.0</a:t>
                </a:r>
                <a:endParaRPr lang="en-US" sz="2400" spc="-1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2" name="Rectangle 154"/>
            <p:cNvSpPr/>
            <p:nvPr/>
          </p:nvSpPr>
          <p:spPr>
            <a:xfrm>
              <a:off x="6300000" y="14040000"/>
              <a:ext cx="1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orient.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histogram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3" name="Rectangle 238"/>
            <p:cNvSpPr/>
            <p:nvPr/>
          </p:nvSpPr>
          <p:spPr>
            <a:xfrm>
              <a:off x="6732000" y="16668000"/>
              <a:ext cx="288000" cy="133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239"/>
            <p:cNvSpPr/>
            <p:nvPr/>
          </p:nvSpPr>
          <p:spPr>
            <a:xfrm>
              <a:off x="7452000" y="17100000"/>
              <a:ext cx="288000" cy="90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240"/>
            <p:cNvSpPr/>
            <p:nvPr/>
          </p:nvSpPr>
          <p:spPr>
            <a:xfrm>
              <a:off x="8172000" y="17460000"/>
              <a:ext cx="288000" cy="54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241"/>
            <p:cNvSpPr/>
            <p:nvPr/>
          </p:nvSpPr>
          <p:spPr>
            <a:xfrm>
              <a:off x="8892000" y="17172000"/>
              <a:ext cx="288000" cy="82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49"/>
            <p:cNvSpPr/>
            <p:nvPr/>
          </p:nvSpPr>
          <p:spPr>
            <a:xfrm>
              <a:off x="6444000" y="14796000"/>
              <a:ext cx="288000" cy="32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50"/>
            <p:cNvSpPr/>
            <p:nvPr/>
          </p:nvSpPr>
          <p:spPr>
            <a:xfrm>
              <a:off x="7164000" y="17928000"/>
              <a:ext cx="288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51"/>
            <p:cNvSpPr/>
            <p:nvPr/>
          </p:nvSpPr>
          <p:spPr>
            <a:xfrm>
              <a:off x="7884000" y="17748000"/>
              <a:ext cx="288000" cy="25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52"/>
            <p:cNvSpPr/>
            <p:nvPr/>
          </p:nvSpPr>
          <p:spPr>
            <a:xfrm>
              <a:off x="8604000" y="17928000"/>
              <a:ext cx="288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1" name="Group 242"/>
            <p:cNvGrpSpPr/>
            <p:nvPr/>
          </p:nvGrpSpPr>
          <p:grpSpPr>
            <a:xfrm>
              <a:off x="7740000" y="14400000"/>
              <a:ext cx="2160000" cy="1260000"/>
              <a:chOff x="2200039" y="9208248"/>
              <a:chExt cx="2160000" cy="1260000"/>
            </a:xfrm>
          </p:grpSpPr>
          <p:sp>
            <p:nvSpPr>
              <p:cNvPr id="177" name="Rectangle 243"/>
              <p:cNvSpPr/>
              <p:nvPr/>
            </p:nvSpPr>
            <p:spPr>
              <a:xfrm>
                <a:off x="2200039" y="9208248"/>
                <a:ext cx="2160000" cy="12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244"/>
              <p:cNvSpPr/>
              <p:nvPr/>
            </p:nvSpPr>
            <p:spPr>
              <a:xfrm>
                <a:off x="2344039" y="9388248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245"/>
              <p:cNvSpPr/>
              <p:nvPr/>
            </p:nvSpPr>
            <p:spPr>
              <a:xfrm>
                <a:off x="2344039" y="9928248"/>
                <a:ext cx="360000" cy="36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246"/>
              <p:cNvSpPr/>
              <p:nvPr/>
            </p:nvSpPr>
            <p:spPr>
              <a:xfrm>
                <a:off x="2704039" y="9388248"/>
                <a:ext cx="16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inside bus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247"/>
              <p:cNvSpPr/>
              <p:nvPr/>
            </p:nvSpPr>
            <p:spPr>
              <a:xfrm>
                <a:off x="2704039" y="9928248"/>
                <a:ext cx="162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inside subway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2" name="Straight Connector 255"/>
            <p:cNvCxnSpPr/>
            <p:nvPr/>
          </p:nvCxnSpPr>
          <p:spPr>
            <a:xfrm>
              <a:off x="6300119" y="14398896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256"/>
            <p:cNvCxnSpPr/>
            <p:nvPr/>
          </p:nvCxnSpPr>
          <p:spPr>
            <a:xfrm>
              <a:off x="6300119" y="15118896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257"/>
            <p:cNvCxnSpPr/>
            <p:nvPr/>
          </p:nvCxnSpPr>
          <p:spPr>
            <a:xfrm>
              <a:off x="6300000" y="15837792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258"/>
            <p:cNvCxnSpPr/>
            <p:nvPr/>
          </p:nvCxnSpPr>
          <p:spPr>
            <a:xfrm>
              <a:off x="6300000" y="16558320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259"/>
            <p:cNvCxnSpPr/>
            <p:nvPr/>
          </p:nvCxnSpPr>
          <p:spPr>
            <a:xfrm>
              <a:off x="6300000" y="17278896"/>
              <a:ext cx="107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矩形 194"/>
          <p:cNvSpPr/>
          <p:nvPr/>
        </p:nvSpPr>
        <p:spPr>
          <a:xfrm rot="-600000">
            <a:off x="360000" y="3240000"/>
            <a:ext cx="8280000" cy="18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</a:rPr>
              <a:t>Orientational</a:t>
            </a:r>
            <a:r>
              <a:rPr lang="en-US" altLang="zh-CN" sz="4800" dirty="0" smtClean="0">
                <a:solidFill>
                  <a:srgbClr val="00B050"/>
                </a:solidFill>
              </a:rPr>
              <a:t> Distribution of</a:t>
            </a:r>
          </a:p>
          <a:p>
            <a:pPr algn="ctr"/>
            <a:r>
              <a:rPr lang="en-US" altLang="zh-CN" sz="4800" i="1" dirty="0" smtClean="0">
                <a:solidFill>
                  <a:srgbClr val="00B050"/>
                </a:solidFill>
              </a:rPr>
              <a:t>Chairs </a:t>
            </a:r>
            <a:r>
              <a:rPr lang="en-US" altLang="zh-CN" sz="4800" dirty="0" smtClean="0">
                <a:solidFill>
                  <a:srgbClr val="00B050"/>
                </a:solidFill>
              </a:rPr>
              <a:t>are </a:t>
            </a:r>
            <a:r>
              <a:rPr lang="en-US" altLang="zh-CN" sz="4800" dirty="0" smtClean="0">
                <a:solidFill>
                  <a:srgbClr val="FF0000"/>
                </a:solidFill>
              </a:rPr>
              <a:t>More </a:t>
            </a:r>
            <a:r>
              <a:rPr lang="en-US" altLang="zh-CN" sz="4800" dirty="0" err="1" smtClean="0">
                <a:solidFill>
                  <a:srgbClr val="FF0000"/>
                </a:solidFill>
              </a:rPr>
              <a:t>Dipersive</a:t>
            </a:r>
            <a:r>
              <a:rPr lang="en-US" altLang="zh-CN" sz="4800" dirty="0" smtClean="0">
                <a:solidFill>
                  <a:srgbClr val="FF0000"/>
                </a:solidFill>
              </a:rPr>
              <a:t>!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Spatial Pooling Revisited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图片 1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620000"/>
            <a:ext cx="4320000" cy="4320000"/>
          </a:xfrm>
          <a:prstGeom prst="rect">
            <a:avLst/>
          </a:prstGeom>
        </p:spPr>
      </p:pic>
      <p:sp>
        <p:nvSpPr>
          <p:cNvPr id="17" name="椭圆 198"/>
          <p:cNvSpPr/>
          <p:nvPr/>
        </p:nvSpPr>
        <p:spPr>
          <a:xfrm>
            <a:off x="133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99"/>
          <p:cNvSpPr/>
          <p:nvPr/>
        </p:nvSpPr>
        <p:spPr>
          <a:xfrm>
            <a:off x="205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200"/>
          <p:cNvSpPr/>
          <p:nvPr/>
        </p:nvSpPr>
        <p:spPr>
          <a:xfrm>
            <a:off x="2628000" y="363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201"/>
          <p:cNvSpPr/>
          <p:nvPr/>
        </p:nvSpPr>
        <p:spPr>
          <a:xfrm>
            <a:off x="3564000" y="363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2"/>
          <p:cNvSpPr/>
          <p:nvPr/>
        </p:nvSpPr>
        <p:spPr>
          <a:xfrm>
            <a:off x="4140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03"/>
          <p:cNvSpPr/>
          <p:nvPr/>
        </p:nvSpPr>
        <p:spPr>
          <a:xfrm>
            <a:off x="2988000" y="4572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04"/>
          <p:cNvSpPr/>
          <p:nvPr/>
        </p:nvSpPr>
        <p:spPr>
          <a:xfrm>
            <a:off x="4212000" y="435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05"/>
          <p:cNvSpPr/>
          <p:nvPr/>
        </p:nvSpPr>
        <p:spPr>
          <a:xfrm>
            <a:off x="1260000" y="450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06"/>
          <p:cNvSpPr/>
          <p:nvPr/>
        </p:nvSpPr>
        <p:spPr>
          <a:xfrm>
            <a:off x="972000" y="414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07"/>
          <p:cNvSpPr/>
          <p:nvPr/>
        </p:nvSpPr>
        <p:spPr>
          <a:xfrm>
            <a:off x="756000" y="3924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08"/>
          <p:cNvSpPr/>
          <p:nvPr/>
        </p:nvSpPr>
        <p:spPr>
          <a:xfrm>
            <a:off x="1620000" y="414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09"/>
          <p:cNvSpPr/>
          <p:nvPr/>
        </p:nvSpPr>
        <p:spPr>
          <a:xfrm>
            <a:off x="1908000" y="421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10"/>
          <p:cNvSpPr/>
          <p:nvPr/>
        </p:nvSpPr>
        <p:spPr>
          <a:xfrm>
            <a:off x="2052000" y="450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11"/>
          <p:cNvSpPr/>
          <p:nvPr/>
        </p:nvSpPr>
        <p:spPr>
          <a:xfrm>
            <a:off x="3636000" y="421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12"/>
          <p:cNvSpPr/>
          <p:nvPr/>
        </p:nvSpPr>
        <p:spPr>
          <a:xfrm>
            <a:off x="396000" y="248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13"/>
          <p:cNvSpPr/>
          <p:nvPr/>
        </p:nvSpPr>
        <p:spPr>
          <a:xfrm>
            <a:off x="324512" y="327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14"/>
          <p:cNvSpPr/>
          <p:nvPr/>
        </p:nvSpPr>
        <p:spPr>
          <a:xfrm>
            <a:off x="2412000" y="255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15"/>
          <p:cNvSpPr/>
          <p:nvPr/>
        </p:nvSpPr>
        <p:spPr>
          <a:xfrm>
            <a:off x="1620000" y="270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16"/>
          <p:cNvSpPr/>
          <p:nvPr/>
        </p:nvSpPr>
        <p:spPr>
          <a:xfrm>
            <a:off x="2772000" y="277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217"/>
          <p:cNvSpPr/>
          <p:nvPr/>
        </p:nvSpPr>
        <p:spPr>
          <a:xfrm>
            <a:off x="2772000" y="327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18"/>
          <p:cNvSpPr/>
          <p:nvPr/>
        </p:nvSpPr>
        <p:spPr>
          <a:xfrm>
            <a:off x="468000" y="3994512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219"/>
          <p:cNvSpPr/>
          <p:nvPr/>
        </p:nvSpPr>
        <p:spPr>
          <a:xfrm>
            <a:off x="972000" y="176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220"/>
          <p:cNvSpPr/>
          <p:nvPr/>
        </p:nvSpPr>
        <p:spPr>
          <a:xfrm>
            <a:off x="468000" y="19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221"/>
          <p:cNvSpPr/>
          <p:nvPr/>
        </p:nvSpPr>
        <p:spPr>
          <a:xfrm>
            <a:off x="3564000" y="183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222"/>
          <p:cNvSpPr/>
          <p:nvPr/>
        </p:nvSpPr>
        <p:spPr>
          <a:xfrm>
            <a:off x="828000" y="3132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等腰三角形 223"/>
          <p:cNvSpPr/>
          <p:nvPr/>
        </p:nvSpPr>
        <p:spPr>
          <a:xfrm>
            <a:off x="1188000" y="3276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224"/>
          <p:cNvSpPr/>
          <p:nvPr/>
        </p:nvSpPr>
        <p:spPr>
          <a:xfrm>
            <a:off x="1692000" y="3132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225"/>
          <p:cNvSpPr/>
          <p:nvPr/>
        </p:nvSpPr>
        <p:spPr>
          <a:xfrm>
            <a:off x="3203024" y="2701486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226"/>
          <p:cNvSpPr/>
          <p:nvPr/>
        </p:nvSpPr>
        <p:spPr>
          <a:xfrm>
            <a:off x="3204000" y="3348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227"/>
          <p:cNvSpPr/>
          <p:nvPr/>
        </p:nvSpPr>
        <p:spPr>
          <a:xfrm>
            <a:off x="3564000" y="2556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228"/>
          <p:cNvSpPr/>
          <p:nvPr/>
        </p:nvSpPr>
        <p:spPr>
          <a:xfrm>
            <a:off x="3996000" y="3348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229"/>
          <p:cNvSpPr/>
          <p:nvPr/>
        </p:nvSpPr>
        <p:spPr>
          <a:xfrm>
            <a:off x="2628000" y="176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菱形 230"/>
          <p:cNvSpPr/>
          <p:nvPr/>
        </p:nvSpPr>
        <p:spPr>
          <a:xfrm>
            <a:off x="540512" y="4788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菱形 231"/>
          <p:cNvSpPr/>
          <p:nvPr/>
        </p:nvSpPr>
        <p:spPr>
          <a:xfrm>
            <a:off x="396000" y="5364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菱形 232"/>
          <p:cNvSpPr/>
          <p:nvPr/>
        </p:nvSpPr>
        <p:spPr>
          <a:xfrm>
            <a:off x="349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菱形 233"/>
          <p:cNvSpPr/>
          <p:nvPr/>
        </p:nvSpPr>
        <p:spPr>
          <a:xfrm>
            <a:off x="1044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菱形 234"/>
          <p:cNvSpPr/>
          <p:nvPr/>
        </p:nvSpPr>
        <p:spPr>
          <a:xfrm>
            <a:off x="4212000" y="5364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菱形 235"/>
          <p:cNvSpPr/>
          <p:nvPr/>
        </p:nvSpPr>
        <p:spPr>
          <a:xfrm>
            <a:off x="828000" y="5076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菱形 236"/>
          <p:cNvSpPr/>
          <p:nvPr/>
        </p:nvSpPr>
        <p:spPr>
          <a:xfrm>
            <a:off x="324000" y="4428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菱形 237"/>
          <p:cNvSpPr/>
          <p:nvPr/>
        </p:nvSpPr>
        <p:spPr>
          <a:xfrm>
            <a:off x="684000" y="5652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菱形 238"/>
          <p:cNvSpPr/>
          <p:nvPr/>
        </p:nvSpPr>
        <p:spPr>
          <a:xfrm>
            <a:off x="3924000" y="5652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239"/>
          <p:cNvSpPr/>
          <p:nvPr/>
        </p:nvSpPr>
        <p:spPr>
          <a:xfrm>
            <a:off x="180000" y="1620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282"/>
          <p:cNvSpPr/>
          <p:nvPr/>
        </p:nvSpPr>
        <p:spPr>
          <a:xfrm>
            <a:off x="180000" y="1620000"/>
            <a:ext cx="4320000" cy="432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283"/>
          <p:cNvCxnSpPr>
            <a:stCxn id="60" idx="1"/>
            <a:endCxn id="60" idx="3"/>
          </p:cNvCxnSpPr>
          <p:nvPr/>
        </p:nvCxnSpPr>
        <p:spPr>
          <a:xfrm>
            <a:off x="180000" y="3780000"/>
            <a:ext cx="4320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284"/>
          <p:cNvCxnSpPr>
            <a:stCxn id="60" idx="0"/>
            <a:endCxn id="60" idx="2"/>
          </p:cNvCxnSpPr>
          <p:nvPr/>
        </p:nvCxnSpPr>
        <p:spPr>
          <a:xfrm>
            <a:off x="2340000" y="1620000"/>
            <a:ext cx="0" cy="4320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529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5652000" y="37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等腰三角形 88"/>
          <p:cNvSpPr/>
          <p:nvPr/>
        </p:nvSpPr>
        <p:spPr>
          <a:xfrm>
            <a:off x="6012000" y="37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菱形 89"/>
          <p:cNvSpPr/>
          <p:nvPr/>
        </p:nvSpPr>
        <p:spPr>
          <a:xfrm>
            <a:off x="6372000" y="37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5220000" y="36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5688000" y="2880000"/>
            <a:ext cx="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6048000" y="3168000"/>
            <a:ext cx="144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5040001" y="234000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2" idx="1"/>
            <a:endCxn id="122" idx="3"/>
          </p:cNvCxnSpPr>
          <p:nvPr/>
        </p:nvCxnSpPr>
        <p:spPr>
          <a:xfrm>
            <a:off x="5040001" y="4140000"/>
            <a:ext cx="360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22" idx="0"/>
            <a:endCxn id="122" idx="2"/>
          </p:cNvCxnSpPr>
          <p:nvPr/>
        </p:nvCxnSpPr>
        <p:spPr>
          <a:xfrm>
            <a:off x="6840001" y="2340000"/>
            <a:ext cx="0" cy="360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>
            <a:off x="5040000" y="5940000"/>
            <a:ext cx="396000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/>
          <p:nvPr/>
        </p:nvCxnSpPr>
        <p:spPr>
          <a:xfrm flipH="1" flipV="1">
            <a:off x="5040000" y="1620000"/>
            <a:ext cx="0" cy="43200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矩形 126"/>
          <p:cNvSpPr/>
          <p:nvPr/>
        </p:nvSpPr>
        <p:spPr>
          <a:xfrm>
            <a:off x="8280000" y="594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x</a:t>
            </a:r>
            <a:endParaRPr lang="zh-CN" altLang="en-US" sz="2400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040000" y="180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</a:t>
            </a:r>
            <a:endParaRPr lang="zh-CN" altLang="en-US" sz="2400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840000" y="1620000"/>
            <a:ext cx="18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rgbClr val="FF0000"/>
                </a:solidFill>
              </a:rPr>
              <a:t>spatial</a:t>
            </a:r>
          </a:p>
          <a:p>
            <a:pPr algn="r"/>
            <a:r>
              <a:rPr lang="en-US" altLang="zh-CN" sz="2400" dirty="0" smtClean="0">
                <a:solidFill>
                  <a:srgbClr val="FF0000"/>
                </a:solidFill>
              </a:rPr>
              <a:t>space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709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7452000" y="37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等腰三角形 139"/>
          <p:cNvSpPr/>
          <p:nvPr/>
        </p:nvSpPr>
        <p:spPr>
          <a:xfrm>
            <a:off x="7812000" y="37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菱形 140"/>
          <p:cNvSpPr/>
          <p:nvPr/>
        </p:nvSpPr>
        <p:spPr>
          <a:xfrm>
            <a:off x="8172000" y="37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7020000" y="36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7488000" y="2880000"/>
            <a:ext cx="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7848000" y="3024000"/>
            <a:ext cx="144000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5292000" y="55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5652000" y="55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等腰三角形 147"/>
          <p:cNvSpPr/>
          <p:nvPr/>
        </p:nvSpPr>
        <p:spPr>
          <a:xfrm>
            <a:off x="6012000" y="55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菱形 148"/>
          <p:cNvSpPr/>
          <p:nvPr/>
        </p:nvSpPr>
        <p:spPr>
          <a:xfrm>
            <a:off x="637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5220000" y="54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/>
          <p:cNvSpPr/>
          <p:nvPr/>
        </p:nvSpPr>
        <p:spPr>
          <a:xfrm>
            <a:off x="5688000" y="4824000"/>
            <a:ext cx="144000" cy="57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 151"/>
          <p:cNvSpPr/>
          <p:nvPr/>
        </p:nvSpPr>
        <p:spPr>
          <a:xfrm>
            <a:off x="6408000" y="4536000"/>
            <a:ext cx="144000" cy="864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7092000" y="55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7452000" y="55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等腰三角形 155"/>
          <p:cNvSpPr/>
          <p:nvPr/>
        </p:nvSpPr>
        <p:spPr>
          <a:xfrm>
            <a:off x="7812000" y="55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菱形 156"/>
          <p:cNvSpPr/>
          <p:nvPr/>
        </p:nvSpPr>
        <p:spPr>
          <a:xfrm>
            <a:off x="817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/>
          <p:cNvSpPr/>
          <p:nvPr/>
        </p:nvSpPr>
        <p:spPr>
          <a:xfrm>
            <a:off x="7020000" y="54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/>
          <p:cNvSpPr/>
          <p:nvPr/>
        </p:nvSpPr>
        <p:spPr>
          <a:xfrm>
            <a:off x="7488000" y="5256000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>
            <a:off x="8208000" y="4968000"/>
            <a:ext cx="144000" cy="43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/>
          <p:cNvSpPr/>
          <p:nvPr/>
        </p:nvSpPr>
        <p:spPr>
          <a:xfrm>
            <a:off x="7128000" y="3312000"/>
            <a:ext cx="144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>
            <a:off x="5328000" y="4680000"/>
            <a:ext cx="144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7126124" y="4968000"/>
            <a:ext cx="144000" cy="43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0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43316 0.26551 " pathEditMode="relative" rAng="0" ptsTypes="AA">
                                      <p:cBhvr>
                                        <p:cTn id="2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3264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35435 0.26551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3264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4882 0.02107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1042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8577 0.0210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104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2275 0.26782 " pathEditMode="relative" rAng="0" ptsTypes="AA">
                                      <p:cBhvr>
                                        <p:cTn id="2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1338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4879 0.15023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7500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31493 0.18379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919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44098 0.16042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8009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47257 0.21297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0648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49619 0.24445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12222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44097 0.21297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10648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40937 0.20255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10116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9358 0.16042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800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1737 0.20486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10231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57483 0.18866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9421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58264 0.07315 " pathEditMode="relative" rAng="0" ptsTypes="AA">
                                      <p:cBhvr>
                                        <p:cTn id="2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3657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55122 0.17847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8912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4097 0.1574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787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51181 0.14699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7338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51181 0.07338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3657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56684 0.23426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11713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5118 0.29398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14699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56684 0.26227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13102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42518 0.28334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4167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56684 0.09445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4722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276 0.07338 " pathEditMode="relative" rAng="0" ptsTypes="AA">
                                      <p:cBhvr>
                                        <p:cTn id="2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3657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4724 0.09445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4722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504 0.15718 " pathEditMode="relative" rAng="0" ptsTypes="AA">
                                      <p:cBhvr>
                                        <p:cTn id="2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7847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504 0.06296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3148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6459 0.17847 " pathEditMode="relative" rAng="0" ptsTypes="AA">
                                      <p:cBhvr>
                                        <p:cTn id="2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8912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41737 0.06296 " pathEditMode="relative" rAng="0" ptsTypes="AA">
                                      <p:cBhvr>
                                        <p:cTn id="3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3148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52761 0.29398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14699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3785 0.11551 " pathEditMode="relative" rAng="0" ptsTypes="AA">
                                      <p:cBhvr>
                                        <p:cTn id="3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5764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65365 0.03148 " pathEditMode="relative" rAng="0" ptsTypes="AA">
                                      <p:cBhvr>
                                        <p:cTn id="3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1574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51181 0.00324 " pathEditMode="relative" rAng="0" ptsTypes="AA">
                                      <p:cBhvr>
                                        <p:cTn id="3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162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58264 1.85185E-6 " pathEditMode="relative" rAng="0" ptsTypes="AA">
                                      <p:cBhvr>
                                        <p:cTn id="3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43316 0.03148 " pathEditMode="relative" rAng="0" ptsTypes="AA">
                                      <p:cBhvr>
                                        <p:cTn id="3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57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60625 0.07361 " pathEditMode="relative" rAng="0" ptsTypes="AA">
                                      <p:cBhvr>
                                        <p:cTn id="3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3681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66146 0.17107 " pathEditMode="relative" rAng="0" ptsTypes="AA">
                                      <p:cBhvr>
                                        <p:cTn id="3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8542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62205 -0.01041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532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46459 -0.01041 " pathEditMode="relative" rAng="0" ptsTypes="AA">
                                      <p:cBhvr>
                                        <p:cTn id="3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60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22" grpId="0" animBg="1"/>
      <p:bldP spid="127" grpId="0"/>
      <p:bldP spid="128" grpId="0"/>
      <p:bldP spid="129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2" grpId="0" animBg="1"/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/>
          <p:cNvSpPr/>
          <p:nvPr/>
        </p:nvSpPr>
        <p:spPr>
          <a:xfrm>
            <a:off x="5472000" y="2772000"/>
            <a:ext cx="2736000" cy="273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矩形 359"/>
          <p:cNvSpPr/>
          <p:nvPr/>
        </p:nvSpPr>
        <p:spPr>
          <a:xfrm>
            <a:off x="6588000" y="2772000"/>
            <a:ext cx="504000" cy="27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" name="矩形 360"/>
          <p:cNvSpPr/>
          <p:nvPr/>
        </p:nvSpPr>
        <p:spPr>
          <a:xfrm>
            <a:off x="5471999" y="3888000"/>
            <a:ext cx="2736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Pooling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图片 1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620000"/>
            <a:ext cx="4320000" cy="4320000"/>
          </a:xfrm>
          <a:prstGeom prst="rect">
            <a:avLst/>
          </a:prstGeom>
        </p:spPr>
      </p:pic>
      <p:sp>
        <p:nvSpPr>
          <p:cNvPr id="17" name="椭圆 198"/>
          <p:cNvSpPr/>
          <p:nvPr/>
        </p:nvSpPr>
        <p:spPr>
          <a:xfrm>
            <a:off x="133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99"/>
          <p:cNvSpPr/>
          <p:nvPr/>
        </p:nvSpPr>
        <p:spPr>
          <a:xfrm>
            <a:off x="205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200"/>
          <p:cNvSpPr/>
          <p:nvPr/>
        </p:nvSpPr>
        <p:spPr>
          <a:xfrm>
            <a:off x="2628000" y="363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201"/>
          <p:cNvSpPr/>
          <p:nvPr/>
        </p:nvSpPr>
        <p:spPr>
          <a:xfrm>
            <a:off x="3564000" y="363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2"/>
          <p:cNvSpPr/>
          <p:nvPr/>
        </p:nvSpPr>
        <p:spPr>
          <a:xfrm>
            <a:off x="4140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03"/>
          <p:cNvSpPr/>
          <p:nvPr/>
        </p:nvSpPr>
        <p:spPr>
          <a:xfrm>
            <a:off x="2988000" y="4572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04"/>
          <p:cNvSpPr/>
          <p:nvPr/>
        </p:nvSpPr>
        <p:spPr>
          <a:xfrm>
            <a:off x="4212000" y="435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05"/>
          <p:cNvSpPr/>
          <p:nvPr/>
        </p:nvSpPr>
        <p:spPr>
          <a:xfrm>
            <a:off x="1260000" y="450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06"/>
          <p:cNvSpPr/>
          <p:nvPr/>
        </p:nvSpPr>
        <p:spPr>
          <a:xfrm>
            <a:off x="972000" y="414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07"/>
          <p:cNvSpPr/>
          <p:nvPr/>
        </p:nvSpPr>
        <p:spPr>
          <a:xfrm>
            <a:off x="756000" y="3924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08"/>
          <p:cNvSpPr/>
          <p:nvPr/>
        </p:nvSpPr>
        <p:spPr>
          <a:xfrm>
            <a:off x="1620000" y="414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09"/>
          <p:cNvSpPr/>
          <p:nvPr/>
        </p:nvSpPr>
        <p:spPr>
          <a:xfrm>
            <a:off x="1908000" y="421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10"/>
          <p:cNvSpPr/>
          <p:nvPr/>
        </p:nvSpPr>
        <p:spPr>
          <a:xfrm>
            <a:off x="2052000" y="450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11"/>
          <p:cNvSpPr/>
          <p:nvPr/>
        </p:nvSpPr>
        <p:spPr>
          <a:xfrm>
            <a:off x="3636000" y="421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12"/>
          <p:cNvSpPr/>
          <p:nvPr/>
        </p:nvSpPr>
        <p:spPr>
          <a:xfrm>
            <a:off x="396000" y="248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13"/>
          <p:cNvSpPr/>
          <p:nvPr/>
        </p:nvSpPr>
        <p:spPr>
          <a:xfrm>
            <a:off x="324512" y="327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14"/>
          <p:cNvSpPr/>
          <p:nvPr/>
        </p:nvSpPr>
        <p:spPr>
          <a:xfrm>
            <a:off x="2412000" y="255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15"/>
          <p:cNvSpPr/>
          <p:nvPr/>
        </p:nvSpPr>
        <p:spPr>
          <a:xfrm>
            <a:off x="1620000" y="270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16"/>
          <p:cNvSpPr/>
          <p:nvPr/>
        </p:nvSpPr>
        <p:spPr>
          <a:xfrm>
            <a:off x="2772000" y="277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217"/>
          <p:cNvSpPr/>
          <p:nvPr/>
        </p:nvSpPr>
        <p:spPr>
          <a:xfrm>
            <a:off x="2772000" y="327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18"/>
          <p:cNvSpPr/>
          <p:nvPr/>
        </p:nvSpPr>
        <p:spPr>
          <a:xfrm>
            <a:off x="468000" y="3994512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219"/>
          <p:cNvSpPr/>
          <p:nvPr/>
        </p:nvSpPr>
        <p:spPr>
          <a:xfrm>
            <a:off x="972000" y="176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220"/>
          <p:cNvSpPr/>
          <p:nvPr/>
        </p:nvSpPr>
        <p:spPr>
          <a:xfrm>
            <a:off x="468000" y="19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221"/>
          <p:cNvSpPr/>
          <p:nvPr/>
        </p:nvSpPr>
        <p:spPr>
          <a:xfrm>
            <a:off x="3564000" y="183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222"/>
          <p:cNvSpPr/>
          <p:nvPr/>
        </p:nvSpPr>
        <p:spPr>
          <a:xfrm>
            <a:off x="828000" y="3132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等腰三角形 223"/>
          <p:cNvSpPr/>
          <p:nvPr/>
        </p:nvSpPr>
        <p:spPr>
          <a:xfrm>
            <a:off x="1188000" y="3276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224"/>
          <p:cNvSpPr/>
          <p:nvPr/>
        </p:nvSpPr>
        <p:spPr>
          <a:xfrm>
            <a:off x="1692000" y="3132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225"/>
          <p:cNvSpPr/>
          <p:nvPr/>
        </p:nvSpPr>
        <p:spPr>
          <a:xfrm>
            <a:off x="3203024" y="2701486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226"/>
          <p:cNvSpPr/>
          <p:nvPr/>
        </p:nvSpPr>
        <p:spPr>
          <a:xfrm>
            <a:off x="3204000" y="3348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227"/>
          <p:cNvSpPr/>
          <p:nvPr/>
        </p:nvSpPr>
        <p:spPr>
          <a:xfrm>
            <a:off x="3564000" y="2556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228"/>
          <p:cNvSpPr/>
          <p:nvPr/>
        </p:nvSpPr>
        <p:spPr>
          <a:xfrm>
            <a:off x="3996000" y="3348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229"/>
          <p:cNvSpPr/>
          <p:nvPr/>
        </p:nvSpPr>
        <p:spPr>
          <a:xfrm>
            <a:off x="2628000" y="176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菱形 230"/>
          <p:cNvSpPr/>
          <p:nvPr/>
        </p:nvSpPr>
        <p:spPr>
          <a:xfrm>
            <a:off x="540512" y="4788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菱形 231"/>
          <p:cNvSpPr/>
          <p:nvPr/>
        </p:nvSpPr>
        <p:spPr>
          <a:xfrm>
            <a:off x="396000" y="5364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菱形 232"/>
          <p:cNvSpPr/>
          <p:nvPr/>
        </p:nvSpPr>
        <p:spPr>
          <a:xfrm>
            <a:off x="349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菱形 233"/>
          <p:cNvSpPr/>
          <p:nvPr/>
        </p:nvSpPr>
        <p:spPr>
          <a:xfrm>
            <a:off x="1044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菱形 234"/>
          <p:cNvSpPr/>
          <p:nvPr/>
        </p:nvSpPr>
        <p:spPr>
          <a:xfrm>
            <a:off x="4212000" y="5364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菱形 235"/>
          <p:cNvSpPr/>
          <p:nvPr/>
        </p:nvSpPr>
        <p:spPr>
          <a:xfrm>
            <a:off x="828000" y="5076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菱形 236"/>
          <p:cNvSpPr/>
          <p:nvPr/>
        </p:nvSpPr>
        <p:spPr>
          <a:xfrm>
            <a:off x="324000" y="4428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菱形 237"/>
          <p:cNvSpPr/>
          <p:nvPr/>
        </p:nvSpPr>
        <p:spPr>
          <a:xfrm>
            <a:off x="684000" y="5652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菱形 238"/>
          <p:cNvSpPr/>
          <p:nvPr/>
        </p:nvSpPr>
        <p:spPr>
          <a:xfrm>
            <a:off x="3924000" y="5652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239"/>
          <p:cNvSpPr/>
          <p:nvPr/>
        </p:nvSpPr>
        <p:spPr>
          <a:xfrm>
            <a:off x="180000" y="1620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5040001" y="234000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2" idx="1"/>
            <a:endCxn id="122" idx="3"/>
          </p:cNvCxnSpPr>
          <p:nvPr/>
        </p:nvCxnSpPr>
        <p:spPr>
          <a:xfrm>
            <a:off x="5040001" y="4140000"/>
            <a:ext cx="360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22" idx="0"/>
            <a:endCxn id="122" idx="2"/>
          </p:cNvCxnSpPr>
          <p:nvPr/>
        </p:nvCxnSpPr>
        <p:spPr>
          <a:xfrm>
            <a:off x="6840001" y="2340000"/>
            <a:ext cx="0" cy="360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>
            <a:off x="5040000" y="5940000"/>
            <a:ext cx="396000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/>
          <p:nvPr/>
        </p:nvCxnSpPr>
        <p:spPr>
          <a:xfrm flipH="1" flipV="1">
            <a:off x="5040000" y="1620000"/>
            <a:ext cx="0" cy="43200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6840000" y="1620000"/>
            <a:ext cx="18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err="1" smtClean="0">
                <a:solidFill>
                  <a:srgbClr val="0070C0"/>
                </a:solidFill>
              </a:rPr>
              <a:t>orientational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algn="r"/>
            <a:r>
              <a:rPr lang="en-US" altLang="zh-CN" sz="2400" dirty="0" smtClean="0">
                <a:solidFill>
                  <a:srgbClr val="0070C0"/>
                </a:solidFill>
              </a:rPr>
              <a:t>space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302" name="矩形 301"/>
          <p:cNvSpPr/>
          <p:nvPr/>
        </p:nvSpPr>
        <p:spPr>
          <a:xfrm>
            <a:off x="8280000" y="594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θ</a:t>
            </a:r>
            <a:endParaRPr lang="zh-CN" altLang="en-US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3" name="矩形 302"/>
          <p:cNvSpPr/>
          <p:nvPr/>
        </p:nvSpPr>
        <p:spPr>
          <a:xfrm>
            <a:off x="5040000" y="180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ϕ</a:t>
            </a:r>
            <a:endParaRPr lang="zh-CN" altLang="en-US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304" name="直接箭头连接符 303"/>
          <p:cNvCxnSpPr/>
          <p:nvPr/>
        </p:nvCxnSpPr>
        <p:spPr>
          <a:xfrm>
            <a:off x="576000" y="2088000"/>
            <a:ext cx="180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接箭头连接符 304"/>
          <p:cNvCxnSpPr/>
          <p:nvPr/>
        </p:nvCxnSpPr>
        <p:spPr>
          <a:xfrm>
            <a:off x="1080000" y="1872833"/>
            <a:ext cx="180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接箭头连接符 305"/>
          <p:cNvCxnSpPr/>
          <p:nvPr/>
        </p:nvCxnSpPr>
        <p:spPr>
          <a:xfrm>
            <a:off x="2736000" y="1872000"/>
            <a:ext cx="180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箭头连接符 306"/>
          <p:cNvCxnSpPr/>
          <p:nvPr/>
        </p:nvCxnSpPr>
        <p:spPr>
          <a:xfrm>
            <a:off x="3672000" y="1944000"/>
            <a:ext cx="18000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接箭头连接符 307"/>
          <p:cNvCxnSpPr/>
          <p:nvPr/>
        </p:nvCxnSpPr>
        <p:spPr>
          <a:xfrm flipV="1">
            <a:off x="504000" y="2520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接箭头连接符 308"/>
          <p:cNvCxnSpPr/>
          <p:nvPr/>
        </p:nvCxnSpPr>
        <p:spPr>
          <a:xfrm flipV="1">
            <a:off x="1728000" y="2736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箭头连接符 309"/>
          <p:cNvCxnSpPr/>
          <p:nvPr/>
        </p:nvCxnSpPr>
        <p:spPr>
          <a:xfrm flipV="1">
            <a:off x="2520000" y="2592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接箭头连接符 310"/>
          <p:cNvCxnSpPr/>
          <p:nvPr/>
        </p:nvCxnSpPr>
        <p:spPr>
          <a:xfrm flipV="1">
            <a:off x="2880000" y="2808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接箭头连接符 311"/>
          <p:cNvCxnSpPr/>
          <p:nvPr/>
        </p:nvCxnSpPr>
        <p:spPr>
          <a:xfrm flipV="1">
            <a:off x="432000" y="3311256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箭头连接符 312"/>
          <p:cNvCxnSpPr/>
          <p:nvPr/>
        </p:nvCxnSpPr>
        <p:spPr>
          <a:xfrm flipV="1">
            <a:off x="2880000" y="3312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接箭头连接符 313"/>
          <p:cNvCxnSpPr/>
          <p:nvPr/>
        </p:nvCxnSpPr>
        <p:spPr>
          <a:xfrm flipV="1">
            <a:off x="575300" y="4030512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接箭头连接符 314"/>
          <p:cNvCxnSpPr/>
          <p:nvPr/>
        </p:nvCxnSpPr>
        <p:spPr>
          <a:xfrm flipV="1">
            <a:off x="936000" y="3168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箭头连接符 315"/>
          <p:cNvCxnSpPr/>
          <p:nvPr/>
        </p:nvCxnSpPr>
        <p:spPr>
          <a:xfrm flipV="1">
            <a:off x="1296000" y="3312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接箭头连接符 316"/>
          <p:cNvCxnSpPr/>
          <p:nvPr/>
        </p:nvCxnSpPr>
        <p:spPr>
          <a:xfrm flipV="1">
            <a:off x="1799998" y="3168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箭头连接符 317"/>
          <p:cNvCxnSpPr/>
          <p:nvPr/>
        </p:nvCxnSpPr>
        <p:spPr>
          <a:xfrm flipV="1">
            <a:off x="1440000" y="3816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接箭头连接符 318"/>
          <p:cNvCxnSpPr/>
          <p:nvPr/>
        </p:nvCxnSpPr>
        <p:spPr>
          <a:xfrm flipV="1">
            <a:off x="2161523" y="3814994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接箭头连接符 319"/>
          <p:cNvCxnSpPr/>
          <p:nvPr/>
        </p:nvCxnSpPr>
        <p:spPr>
          <a:xfrm flipV="1">
            <a:off x="2736000" y="3672000"/>
            <a:ext cx="216000" cy="72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箭头连接符 320"/>
          <p:cNvCxnSpPr/>
          <p:nvPr/>
        </p:nvCxnSpPr>
        <p:spPr>
          <a:xfrm flipV="1">
            <a:off x="864000" y="3888000"/>
            <a:ext cx="432000" cy="14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接箭头连接符 321"/>
          <p:cNvCxnSpPr/>
          <p:nvPr/>
        </p:nvCxnSpPr>
        <p:spPr>
          <a:xfrm flipV="1">
            <a:off x="1080000" y="4104000"/>
            <a:ext cx="432000" cy="14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接箭头连接符 322"/>
          <p:cNvCxnSpPr/>
          <p:nvPr/>
        </p:nvCxnSpPr>
        <p:spPr>
          <a:xfrm flipV="1">
            <a:off x="1368000" y="4464000"/>
            <a:ext cx="432000" cy="14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箭头连接符 323"/>
          <p:cNvCxnSpPr/>
          <p:nvPr/>
        </p:nvCxnSpPr>
        <p:spPr>
          <a:xfrm flipH="1">
            <a:off x="3096000" y="2808000"/>
            <a:ext cx="216000" cy="108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接箭头连接符 324"/>
          <p:cNvCxnSpPr/>
          <p:nvPr/>
        </p:nvCxnSpPr>
        <p:spPr>
          <a:xfrm flipH="1">
            <a:off x="3455024" y="2664000"/>
            <a:ext cx="216000" cy="108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接箭头连接符 325"/>
          <p:cNvCxnSpPr/>
          <p:nvPr/>
        </p:nvCxnSpPr>
        <p:spPr>
          <a:xfrm flipH="1">
            <a:off x="3096000" y="3456000"/>
            <a:ext cx="216000" cy="108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箭头连接符 326"/>
          <p:cNvCxnSpPr/>
          <p:nvPr/>
        </p:nvCxnSpPr>
        <p:spPr>
          <a:xfrm flipH="1">
            <a:off x="3887999" y="3456000"/>
            <a:ext cx="216000" cy="108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接箭头连接符 327"/>
          <p:cNvCxnSpPr/>
          <p:nvPr/>
        </p:nvCxnSpPr>
        <p:spPr>
          <a:xfrm flipH="1" flipV="1">
            <a:off x="3311999" y="3708000"/>
            <a:ext cx="360000" cy="36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箭头连接符 329"/>
          <p:cNvCxnSpPr/>
          <p:nvPr/>
        </p:nvCxnSpPr>
        <p:spPr>
          <a:xfrm flipH="1" flipV="1">
            <a:off x="3887999" y="3850994"/>
            <a:ext cx="360000" cy="36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接箭头连接符 330"/>
          <p:cNvCxnSpPr/>
          <p:nvPr/>
        </p:nvCxnSpPr>
        <p:spPr>
          <a:xfrm flipH="1" flipV="1">
            <a:off x="2916000" y="4500000"/>
            <a:ext cx="180000" cy="180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接箭头连接符 332"/>
          <p:cNvCxnSpPr/>
          <p:nvPr/>
        </p:nvCxnSpPr>
        <p:spPr>
          <a:xfrm flipH="1" flipV="1">
            <a:off x="4140000" y="4284000"/>
            <a:ext cx="180000" cy="180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接箭头连接符 333"/>
          <p:cNvCxnSpPr/>
          <p:nvPr/>
        </p:nvCxnSpPr>
        <p:spPr>
          <a:xfrm flipH="1" flipV="1">
            <a:off x="1656000" y="3924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箭头连接符 335"/>
          <p:cNvCxnSpPr/>
          <p:nvPr/>
        </p:nvCxnSpPr>
        <p:spPr>
          <a:xfrm flipH="1" flipV="1">
            <a:off x="1942477" y="3996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箭头连接符 336"/>
          <p:cNvCxnSpPr/>
          <p:nvPr/>
        </p:nvCxnSpPr>
        <p:spPr>
          <a:xfrm flipH="1" flipV="1">
            <a:off x="2088000" y="4284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箭头连接符 337"/>
          <p:cNvCxnSpPr/>
          <p:nvPr/>
        </p:nvCxnSpPr>
        <p:spPr>
          <a:xfrm flipH="1" flipV="1">
            <a:off x="3671024" y="3996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接箭头连接符 338"/>
          <p:cNvCxnSpPr/>
          <p:nvPr/>
        </p:nvCxnSpPr>
        <p:spPr>
          <a:xfrm flipH="1" flipV="1">
            <a:off x="360000" y="4212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箭头连接符 339"/>
          <p:cNvCxnSpPr/>
          <p:nvPr/>
        </p:nvCxnSpPr>
        <p:spPr>
          <a:xfrm flipH="1" flipV="1">
            <a:off x="575061" y="4572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接箭头连接符 340"/>
          <p:cNvCxnSpPr/>
          <p:nvPr/>
        </p:nvCxnSpPr>
        <p:spPr>
          <a:xfrm flipH="1" flipV="1">
            <a:off x="864000" y="4860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接箭头连接符 341"/>
          <p:cNvCxnSpPr/>
          <p:nvPr/>
        </p:nvCxnSpPr>
        <p:spPr>
          <a:xfrm flipH="1" flipV="1">
            <a:off x="432000" y="5148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接箭头连接符 342"/>
          <p:cNvCxnSpPr/>
          <p:nvPr/>
        </p:nvCxnSpPr>
        <p:spPr>
          <a:xfrm flipH="1" flipV="1">
            <a:off x="719998" y="5436949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接箭头连接符 343"/>
          <p:cNvCxnSpPr/>
          <p:nvPr/>
        </p:nvCxnSpPr>
        <p:spPr>
          <a:xfrm flipH="1" flipV="1">
            <a:off x="1080000" y="5364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接箭头连接符 344"/>
          <p:cNvCxnSpPr/>
          <p:nvPr/>
        </p:nvCxnSpPr>
        <p:spPr>
          <a:xfrm flipH="1" flipV="1">
            <a:off x="3528000" y="5364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接箭头连接符 345"/>
          <p:cNvCxnSpPr/>
          <p:nvPr/>
        </p:nvCxnSpPr>
        <p:spPr>
          <a:xfrm flipH="1" flipV="1">
            <a:off x="4248000" y="5148000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箭头连接符 346"/>
          <p:cNvCxnSpPr/>
          <p:nvPr/>
        </p:nvCxnSpPr>
        <p:spPr>
          <a:xfrm flipH="1" flipV="1">
            <a:off x="3960000" y="5436949"/>
            <a:ext cx="72000" cy="324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>
            <a:off x="5292000" y="3888000"/>
            <a:ext cx="1296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接箭头连接符 347"/>
          <p:cNvCxnSpPr/>
          <p:nvPr/>
        </p:nvCxnSpPr>
        <p:spPr>
          <a:xfrm flipV="1">
            <a:off x="6588000" y="2590994"/>
            <a:ext cx="0" cy="1296000"/>
          </a:xfrm>
          <a:prstGeom prst="straightConnector1">
            <a:avLst/>
          </a:prstGeom>
          <a:ln w="38100">
            <a:solidFill>
              <a:srgbClr val="0070C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接箭头连接符 349"/>
          <p:cNvCxnSpPr/>
          <p:nvPr/>
        </p:nvCxnSpPr>
        <p:spPr>
          <a:xfrm flipV="1">
            <a:off x="7092000" y="3886306"/>
            <a:ext cx="1296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接箭头连接符 350"/>
          <p:cNvCxnSpPr/>
          <p:nvPr/>
        </p:nvCxnSpPr>
        <p:spPr>
          <a:xfrm flipV="1">
            <a:off x="7092000" y="2590994"/>
            <a:ext cx="0" cy="1296000"/>
          </a:xfrm>
          <a:prstGeom prst="straightConnector1">
            <a:avLst/>
          </a:prstGeom>
          <a:ln w="38100">
            <a:solidFill>
              <a:srgbClr val="0070C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接箭头连接符 355"/>
          <p:cNvCxnSpPr/>
          <p:nvPr/>
        </p:nvCxnSpPr>
        <p:spPr>
          <a:xfrm flipH="1">
            <a:off x="5292000" y="4392000"/>
            <a:ext cx="1296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接箭头连接符 356"/>
          <p:cNvCxnSpPr/>
          <p:nvPr/>
        </p:nvCxnSpPr>
        <p:spPr>
          <a:xfrm>
            <a:off x="6588000" y="4392000"/>
            <a:ext cx="0" cy="1296000"/>
          </a:xfrm>
          <a:prstGeom prst="straightConnector1">
            <a:avLst/>
          </a:prstGeom>
          <a:ln w="38100">
            <a:solidFill>
              <a:srgbClr val="0070C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箭头连接符 357"/>
          <p:cNvCxnSpPr/>
          <p:nvPr/>
        </p:nvCxnSpPr>
        <p:spPr>
          <a:xfrm flipV="1">
            <a:off x="7092000" y="4392000"/>
            <a:ext cx="1296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接箭头连接符 358"/>
          <p:cNvCxnSpPr/>
          <p:nvPr/>
        </p:nvCxnSpPr>
        <p:spPr>
          <a:xfrm flipH="1">
            <a:off x="7092000" y="4392000"/>
            <a:ext cx="0" cy="1296000"/>
          </a:xfrm>
          <a:prstGeom prst="straightConnector1">
            <a:avLst/>
          </a:prstGeom>
          <a:ln w="38100">
            <a:solidFill>
              <a:srgbClr val="0070C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500"/>
                            </p:stCondLst>
                            <p:childTnLst>
                              <p:par>
                                <p:cTn id="2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4000"/>
                            </p:stCondLst>
                            <p:childTnLst>
                              <p:par>
                                <p:cTn id="3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22" grpId="0" animBg="1"/>
      <p:bldP spid="129" grpId="0"/>
      <p:bldP spid="302" grpId="0"/>
      <p:bldP spid="3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Pooling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" name="图片 1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620000"/>
            <a:ext cx="4320000" cy="4320000"/>
          </a:xfrm>
          <a:prstGeom prst="rect">
            <a:avLst/>
          </a:prstGeom>
        </p:spPr>
      </p:pic>
      <p:sp>
        <p:nvSpPr>
          <p:cNvPr id="17" name="椭圆 198"/>
          <p:cNvSpPr/>
          <p:nvPr/>
        </p:nvSpPr>
        <p:spPr>
          <a:xfrm>
            <a:off x="133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99"/>
          <p:cNvSpPr/>
          <p:nvPr/>
        </p:nvSpPr>
        <p:spPr>
          <a:xfrm>
            <a:off x="205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200"/>
          <p:cNvSpPr/>
          <p:nvPr/>
        </p:nvSpPr>
        <p:spPr>
          <a:xfrm>
            <a:off x="2628000" y="363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201"/>
          <p:cNvSpPr/>
          <p:nvPr/>
        </p:nvSpPr>
        <p:spPr>
          <a:xfrm>
            <a:off x="3564000" y="363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2"/>
          <p:cNvSpPr/>
          <p:nvPr/>
        </p:nvSpPr>
        <p:spPr>
          <a:xfrm>
            <a:off x="4140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03"/>
          <p:cNvSpPr/>
          <p:nvPr/>
        </p:nvSpPr>
        <p:spPr>
          <a:xfrm>
            <a:off x="2988000" y="4572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04"/>
          <p:cNvSpPr/>
          <p:nvPr/>
        </p:nvSpPr>
        <p:spPr>
          <a:xfrm>
            <a:off x="4212000" y="4356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05"/>
          <p:cNvSpPr/>
          <p:nvPr/>
        </p:nvSpPr>
        <p:spPr>
          <a:xfrm>
            <a:off x="1260000" y="450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06"/>
          <p:cNvSpPr/>
          <p:nvPr/>
        </p:nvSpPr>
        <p:spPr>
          <a:xfrm>
            <a:off x="972000" y="414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07"/>
          <p:cNvSpPr/>
          <p:nvPr/>
        </p:nvSpPr>
        <p:spPr>
          <a:xfrm>
            <a:off x="756000" y="3924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08"/>
          <p:cNvSpPr/>
          <p:nvPr/>
        </p:nvSpPr>
        <p:spPr>
          <a:xfrm>
            <a:off x="1620000" y="414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09"/>
          <p:cNvSpPr/>
          <p:nvPr/>
        </p:nvSpPr>
        <p:spPr>
          <a:xfrm>
            <a:off x="1908000" y="421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10"/>
          <p:cNvSpPr/>
          <p:nvPr/>
        </p:nvSpPr>
        <p:spPr>
          <a:xfrm>
            <a:off x="2052000" y="450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11"/>
          <p:cNvSpPr/>
          <p:nvPr/>
        </p:nvSpPr>
        <p:spPr>
          <a:xfrm>
            <a:off x="3636000" y="421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12"/>
          <p:cNvSpPr/>
          <p:nvPr/>
        </p:nvSpPr>
        <p:spPr>
          <a:xfrm>
            <a:off x="396000" y="248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13"/>
          <p:cNvSpPr/>
          <p:nvPr/>
        </p:nvSpPr>
        <p:spPr>
          <a:xfrm>
            <a:off x="324512" y="327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14"/>
          <p:cNvSpPr/>
          <p:nvPr/>
        </p:nvSpPr>
        <p:spPr>
          <a:xfrm>
            <a:off x="2412000" y="255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15"/>
          <p:cNvSpPr/>
          <p:nvPr/>
        </p:nvSpPr>
        <p:spPr>
          <a:xfrm>
            <a:off x="1620000" y="270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16"/>
          <p:cNvSpPr/>
          <p:nvPr/>
        </p:nvSpPr>
        <p:spPr>
          <a:xfrm>
            <a:off x="2772000" y="2772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217"/>
          <p:cNvSpPr/>
          <p:nvPr/>
        </p:nvSpPr>
        <p:spPr>
          <a:xfrm>
            <a:off x="2772000" y="327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18"/>
          <p:cNvSpPr/>
          <p:nvPr/>
        </p:nvSpPr>
        <p:spPr>
          <a:xfrm>
            <a:off x="468000" y="3994512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219"/>
          <p:cNvSpPr/>
          <p:nvPr/>
        </p:nvSpPr>
        <p:spPr>
          <a:xfrm>
            <a:off x="972000" y="176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220"/>
          <p:cNvSpPr/>
          <p:nvPr/>
        </p:nvSpPr>
        <p:spPr>
          <a:xfrm>
            <a:off x="468000" y="19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221"/>
          <p:cNvSpPr/>
          <p:nvPr/>
        </p:nvSpPr>
        <p:spPr>
          <a:xfrm>
            <a:off x="3564000" y="1836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222"/>
          <p:cNvSpPr/>
          <p:nvPr/>
        </p:nvSpPr>
        <p:spPr>
          <a:xfrm>
            <a:off x="828000" y="3132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等腰三角形 223"/>
          <p:cNvSpPr/>
          <p:nvPr/>
        </p:nvSpPr>
        <p:spPr>
          <a:xfrm>
            <a:off x="1188000" y="3276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224"/>
          <p:cNvSpPr/>
          <p:nvPr/>
        </p:nvSpPr>
        <p:spPr>
          <a:xfrm>
            <a:off x="1692000" y="3132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225"/>
          <p:cNvSpPr/>
          <p:nvPr/>
        </p:nvSpPr>
        <p:spPr>
          <a:xfrm>
            <a:off x="3203024" y="2701486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226"/>
          <p:cNvSpPr/>
          <p:nvPr/>
        </p:nvSpPr>
        <p:spPr>
          <a:xfrm>
            <a:off x="3204000" y="3348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227"/>
          <p:cNvSpPr/>
          <p:nvPr/>
        </p:nvSpPr>
        <p:spPr>
          <a:xfrm>
            <a:off x="3564000" y="2556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228"/>
          <p:cNvSpPr/>
          <p:nvPr/>
        </p:nvSpPr>
        <p:spPr>
          <a:xfrm>
            <a:off x="3996000" y="3348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229"/>
          <p:cNvSpPr/>
          <p:nvPr/>
        </p:nvSpPr>
        <p:spPr>
          <a:xfrm>
            <a:off x="2628000" y="1764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菱形 230"/>
          <p:cNvSpPr/>
          <p:nvPr/>
        </p:nvSpPr>
        <p:spPr>
          <a:xfrm>
            <a:off x="540512" y="4788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菱形 231"/>
          <p:cNvSpPr/>
          <p:nvPr/>
        </p:nvSpPr>
        <p:spPr>
          <a:xfrm>
            <a:off x="396000" y="5364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菱形 232"/>
          <p:cNvSpPr/>
          <p:nvPr/>
        </p:nvSpPr>
        <p:spPr>
          <a:xfrm>
            <a:off x="349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菱形 233"/>
          <p:cNvSpPr/>
          <p:nvPr/>
        </p:nvSpPr>
        <p:spPr>
          <a:xfrm>
            <a:off x="1044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菱形 234"/>
          <p:cNvSpPr/>
          <p:nvPr/>
        </p:nvSpPr>
        <p:spPr>
          <a:xfrm>
            <a:off x="4212000" y="5364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菱形 235"/>
          <p:cNvSpPr/>
          <p:nvPr/>
        </p:nvSpPr>
        <p:spPr>
          <a:xfrm>
            <a:off x="828000" y="5076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菱形 236"/>
          <p:cNvSpPr/>
          <p:nvPr/>
        </p:nvSpPr>
        <p:spPr>
          <a:xfrm>
            <a:off x="324000" y="4428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菱形 237"/>
          <p:cNvSpPr/>
          <p:nvPr/>
        </p:nvSpPr>
        <p:spPr>
          <a:xfrm>
            <a:off x="684000" y="5652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菱形 238"/>
          <p:cNvSpPr/>
          <p:nvPr/>
        </p:nvSpPr>
        <p:spPr>
          <a:xfrm>
            <a:off x="3924000" y="5652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239"/>
          <p:cNvSpPr/>
          <p:nvPr/>
        </p:nvSpPr>
        <p:spPr>
          <a:xfrm>
            <a:off x="180000" y="1620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29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5652000" y="37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等腰三角形 88"/>
          <p:cNvSpPr/>
          <p:nvPr/>
        </p:nvSpPr>
        <p:spPr>
          <a:xfrm>
            <a:off x="6012000" y="37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菱形 89"/>
          <p:cNvSpPr/>
          <p:nvPr/>
        </p:nvSpPr>
        <p:spPr>
          <a:xfrm>
            <a:off x="6372000" y="37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5220000" y="36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5040001" y="234000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2" idx="1"/>
            <a:endCxn id="122" idx="3"/>
          </p:cNvCxnSpPr>
          <p:nvPr/>
        </p:nvCxnSpPr>
        <p:spPr>
          <a:xfrm>
            <a:off x="5040001" y="4140000"/>
            <a:ext cx="360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22" idx="0"/>
            <a:endCxn id="122" idx="2"/>
          </p:cNvCxnSpPr>
          <p:nvPr/>
        </p:nvCxnSpPr>
        <p:spPr>
          <a:xfrm>
            <a:off x="6840001" y="2340000"/>
            <a:ext cx="0" cy="360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>
            <a:off x="5040000" y="5940000"/>
            <a:ext cx="396000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/>
          <p:nvPr/>
        </p:nvCxnSpPr>
        <p:spPr>
          <a:xfrm flipH="1" flipV="1">
            <a:off x="5040000" y="1620000"/>
            <a:ext cx="0" cy="43200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6840000" y="1620000"/>
            <a:ext cx="18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err="1" smtClean="0">
                <a:solidFill>
                  <a:srgbClr val="0070C0"/>
                </a:solidFill>
              </a:rPr>
              <a:t>orientational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algn="r"/>
            <a:r>
              <a:rPr lang="en-US" altLang="zh-CN" sz="2400" dirty="0" smtClean="0">
                <a:solidFill>
                  <a:srgbClr val="0070C0"/>
                </a:solidFill>
              </a:rPr>
              <a:t>space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709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7452000" y="37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等腰三角形 139"/>
          <p:cNvSpPr/>
          <p:nvPr/>
        </p:nvSpPr>
        <p:spPr>
          <a:xfrm>
            <a:off x="7812000" y="37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菱形 140"/>
          <p:cNvSpPr/>
          <p:nvPr/>
        </p:nvSpPr>
        <p:spPr>
          <a:xfrm>
            <a:off x="8172000" y="37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7020000" y="36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5292000" y="55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5652000" y="55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等腰三角形 147"/>
          <p:cNvSpPr/>
          <p:nvPr/>
        </p:nvSpPr>
        <p:spPr>
          <a:xfrm>
            <a:off x="6012000" y="55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菱形 148"/>
          <p:cNvSpPr/>
          <p:nvPr/>
        </p:nvSpPr>
        <p:spPr>
          <a:xfrm>
            <a:off x="637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5220000" y="54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7092000" y="55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7452000" y="55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等腰三角形 155"/>
          <p:cNvSpPr/>
          <p:nvPr/>
        </p:nvSpPr>
        <p:spPr>
          <a:xfrm>
            <a:off x="7812000" y="55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菱形 156"/>
          <p:cNvSpPr/>
          <p:nvPr/>
        </p:nvSpPr>
        <p:spPr>
          <a:xfrm>
            <a:off x="817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/>
          <p:cNvSpPr/>
          <p:nvPr/>
        </p:nvSpPr>
        <p:spPr>
          <a:xfrm>
            <a:off x="7020000" y="54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矩形 301"/>
          <p:cNvSpPr/>
          <p:nvPr/>
        </p:nvSpPr>
        <p:spPr>
          <a:xfrm>
            <a:off x="8280000" y="594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θ</a:t>
            </a:r>
            <a:endParaRPr lang="zh-CN" altLang="en-US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3" name="矩形 302"/>
          <p:cNvSpPr/>
          <p:nvPr/>
        </p:nvSpPr>
        <p:spPr>
          <a:xfrm>
            <a:off x="5040000" y="180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ϕ</a:t>
            </a:r>
            <a:endParaRPr lang="zh-CN" altLang="en-US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328001" y="3024000"/>
            <a:ext cx="144000" cy="57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5688001" y="3024000"/>
            <a:ext cx="144000" cy="57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6408000" y="2304000"/>
            <a:ext cx="144000" cy="12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7128000" y="2736000"/>
            <a:ext cx="144000" cy="86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7487999" y="2592000"/>
            <a:ext cx="144000" cy="10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7848000" y="3168000"/>
            <a:ext cx="144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6048004" y="4823999"/>
            <a:ext cx="144000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7487999" y="4823999"/>
            <a:ext cx="144000" cy="57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62986 1.8518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55105 1.85185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4882 0.021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10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8907 0.0210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0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605 1.85185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25209 -0.1155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57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1823 -0.0840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42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63768 -0.1050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-5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66927 -0.0525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69289 -0.0210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106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44097 -0.0525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2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40937 -0.0629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31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9358 -0.1050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-5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2049 -0.0629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314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77171 0.1888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94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77952 0.0733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365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55122 0.1784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89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63785 0.1574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787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51181 0.1469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733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51181 0.0733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365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76372 -0.0312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70868 0.5564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78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76372 0.52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26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42518 0.5458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729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76372 0.0944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47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72448 0.07338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365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66928 0.0944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47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0712 0.4196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209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712 0.3254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1627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26771 0.4409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203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22049 0.32939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645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52761 0.5564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278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3785 -0.1469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-736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65365 -0.2310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-1155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31493 -0.262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1312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58264 -0.2625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1312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3628 -0.2310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155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60625 -0.1888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94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66146 -0.09444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472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62205 -0.2729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1365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6771 -0.27291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Spatial vs. </a:t>
            </a:r>
            <a:r>
              <a:rPr lang="en-US" altLang="zh-CN" dirty="0" err="1" smtClean="0"/>
              <a:t>Orientational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7" name="椭圆 86"/>
          <p:cNvSpPr/>
          <p:nvPr/>
        </p:nvSpPr>
        <p:spPr>
          <a:xfrm>
            <a:off x="511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5472000" y="37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等腰三角形 88"/>
          <p:cNvSpPr/>
          <p:nvPr/>
        </p:nvSpPr>
        <p:spPr>
          <a:xfrm>
            <a:off x="5832000" y="37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菱形 89"/>
          <p:cNvSpPr/>
          <p:nvPr/>
        </p:nvSpPr>
        <p:spPr>
          <a:xfrm>
            <a:off x="6192000" y="37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5040000" y="36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4860001" y="234000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2" idx="1"/>
            <a:endCxn id="122" idx="3"/>
          </p:cNvCxnSpPr>
          <p:nvPr/>
        </p:nvCxnSpPr>
        <p:spPr>
          <a:xfrm>
            <a:off x="4860001" y="4140000"/>
            <a:ext cx="360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22" idx="0"/>
            <a:endCxn id="122" idx="2"/>
          </p:cNvCxnSpPr>
          <p:nvPr/>
        </p:nvCxnSpPr>
        <p:spPr>
          <a:xfrm>
            <a:off x="6660001" y="2340000"/>
            <a:ext cx="0" cy="360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>
            <a:off x="4860000" y="5940000"/>
            <a:ext cx="396000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/>
          <p:nvPr/>
        </p:nvCxnSpPr>
        <p:spPr>
          <a:xfrm flipH="1" flipV="1">
            <a:off x="4860000" y="1620000"/>
            <a:ext cx="0" cy="43200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6660000" y="1620000"/>
            <a:ext cx="18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err="1" smtClean="0">
                <a:solidFill>
                  <a:srgbClr val="0070C0"/>
                </a:solidFill>
              </a:rPr>
              <a:t>orientational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algn="r"/>
            <a:r>
              <a:rPr lang="en-US" altLang="zh-CN" sz="2400" dirty="0" smtClean="0">
                <a:solidFill>
                  <a:srgbClr val="0070C0"/>
                </a:solidFill>
              </a:rPr>
              <a:t>space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691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7272000" y="37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等腰三角形 139"/>
          <p:cNvSpPr/>
          <p:nvPr/>
        </p:nvSpPr>
        <p:spPr>
          <a:xfrm>
            <a:off x="7632000" y="37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菱形 140"/>
          <p:cNvSpPr/>
          <p:nvPr/>
        </p:nvSpPr>
        <p:spPr>
          <a:xfrm>
            <a:off x="7992000" y="37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6840000" y="36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5112000" y="55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5472000" y="55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等腰三角形 147"/>
          <p:cNvSpPr/>
          <p:nvPr/>
        </p:nvSpPr>
        <p:spPr>
          <a:xfrm>
            <a:off x="5832000" y="55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菱形 148"/>
          <p:cNvSpPr/>
          <p:nvPr/>
        </p:nvSpPr>
        <p:spPr>
          <a:xfrm>
            <a:off x="619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5040000" y="54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6912000" y="55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7272000" y="55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等腰三角形 155"/>
          <p:cNvSpPr/>
          <p:nvPr/>
        </p:nvSpPr>
        <p:spPr>
          <a:xfrm>
            <a:off x="7632000" y="55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菱形 156"/>
          <p:cNvSpPr/>
          <p:nvPr/>
        </p:nvSpPr>
        <p:spPr>
          <a:xfrm>
            <a:off x="799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/>
          <p:cNvSpPr/>
          <p:nvPr/>
        </p:nvSpPr>
        <p:spPr>
          <a:xfrm>
            <a:off x="6840000" y="54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矩形 301"/>
          <p:cNvSpPr/>
          <p:nvPr/>
        </p:nvSpPr>
        <p:spPr>
          <a:xfrm>
            <a:off x="8100000" y="594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θ</a:t>
            </a:r>
            <a:endParaRPr lang="zh-CN" altLang="en-US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3" name="矩形 302"/>
          <p:cNvSpPr/>
          <p:nvPr/>
        </p:nvSpPr>
        <p:spPr>
          <a:xfrm>
            <a:off x="4860000" y="180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ϕ</a:t>
            </a:r>
            <a:endParaRPr lang="zh-CN" altLang="en-US" sz="24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61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972000" y="37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等腰三角形 95"/>
          <p:cNvSpPr/>
          <p:nvPr/>
        </p:nvSpPr>
        <p:spPr>
          <a:xfrm>
            <a:off x="1332000" y="37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菱形 96"/>
          <p:cNvSpPr/>
          <p:nvPr/>
        </p:nvSpPr>
        <p:spPr>
          <a:xfrm>
            <a:off x="1692000" y="37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540000" y="36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1008000" y="2880000"/>
            <a:ext cx="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1368000" y="3168000"/>
            <a:ext cx="144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360001" y="2340000"/>
            <a:ext cx="3600000" cy="360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101" idx="1"/>
            <a:endCxn id="101" idx="3"/>
          </p:cNvCxnSpPr>
          <p:nvPr/>
        </p:nvCxnSpPr>
        <p:spPr>
          <a:xfrm>
            <a:off x="360001" y="4140000"/>
            <a:ext cx="360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101" idx="0"/>
            <a:endCxn id="101" idx="2"/>
          </p:cNvCxnSpPr>
          <p:nvPr/>
        </p:nvCxnSpPr>
        <p:spPr>
          <a:xfrm>
            <a:off x="2160001" y="2340000"/>
            <a:ext cx="0" cy="360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360000" y="5940000"/>
            <a:ext cx="396000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 flipH="1" flipV="1">
            <a:off x="360000" y="1620000"/>
            <a:ext cx="0" cy="43200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3600000" y="594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x</a:t>
            </a:r>
            <a:endParaRPr lang="zh-CN" altLang="en-US" sz="2400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60000" y="180000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</a:t>
            </a:r>
            <a:endParaRPr lang="zh-CN" altLang="en-US" sz="2400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160000" y="1620000"/>
            <a:ext cx="18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rgbClr val="FF0000"/>
                </a:solidFill>
              </a:rPr>
              <a:t>spatial</a:t>
            </a:r>
          </a:p>
          <a:p>
            <a:pPr algn="r"/>
            <a:r>
              <a:rPr lang="en-US" altLang="zh-CN" sz="2400" dirty="0" smtClean="0">
                <a:solidFill>
                  <a:srgbClr val="FF0000"/>
                </a:solidFill>
              </a:rPr>
              <a:t>space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2412000" y="37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2772000" y="37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等腰三角形 110"/>
          <p:cNvSpPr/>
          <p:nvPr/>
        </p:nvSpPr>
        <p:spPr>
          <a:xfrm>
            <a:off x="3132000" y="37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菱形 111"/>
          <p:cNvSpPr/>
          <p:nvPr/>
        </p:nvSpPr>
        <p:spPr>
          <a:xfrm>
            <a:off x="3492000" y="37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2340000" y="36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2808000" y="2880000"/>
            <a:ext cx="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3168000" y="3024000"/>
            <a:ext cx="144000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612000" y="55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972000" y="55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等腰三角形 117"/>
          <p:cNvSpPr/>
          <p:nvPr/>
        </p:nvSpPr>
        <p:spPr>
          <a:xfrm>
            <a:off x="1332000" y="55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菱形 118"/>
          <p:cNvSpPr/>
          <p:nvPr/>
        </p:nvSpPr>
        <p:spPr>
          <a:xfrm>
            <a:off x="169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540000" y="54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1008000" y="4824000"/>
            <a:ext cx="144000" cy="57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1728000" y="4536000"/>
            <a:ext cx="144000" cy="864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412000" y="5580000"/>
            <a:ext cx="216000" cy="21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2772000" y="5580000"/>
            <a:ext cx="216000" cy="216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等腰三角形 130"/>
          <p:cNvSpPr/>
          <p:nvPr/>
        </p:nvSpPr>
        <p:spPr>
          <a:xfrm>
            <a:off x="3132000" y="5580000"/>
            <a:ext cx="216000" cy="216000"/>
          </a:xfrm>
          <a:prstGeom prst="triangl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菱形 131"/>
          <p:cNvSpPr/>
          <p:nvPr/>
        </p:nvSpPr>
        <p:spPr>
          <a:xfrm>
            <a:off x="3492000" y="5580000"/>
            <a:ext cx="216000" cy="216000"/>
          </a:xfrm>
          <a:prstGeom prst="diamon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2340000" y="5400000"/>
            <a:ext cx="1476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133"/>
          <p:cNvSpPr/>
          <p:nvPr/>
        </p:nvSpPr>
        <p:spPr>
          <a:xfrm>
            <a:off x="2808000" y="5256000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3528000" y="4968000"/>
            <a:ext cx="144000" cy="43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/>
          <p:cNvSpPr/>
          <p:nvPr/>
        </p:nvSpPr>
        <p:spPr>
          <a:xfrm>
            <a:off x="2448000" y="3312000"/>
            <a:ext cx="144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648000" y="4680000"/>
            <a:ext cx="144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2446124" y="4968000"/>
            <a:ext cx="144000" cy="43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5148000" y="3024000"/>
            <a:ext cx="144000" cy="57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5508000" y="3024000"/>
            <a:ext cx="144000" cy="57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6227999" y="2304000"/>
            <a:ext cx="144000" cy="12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矩形 152"/>
          <p:cNvSpPr/>
          <p:nvPr/>
        </p:nvSpPr>
        <p:spPr>
          <a:xfrm>
            <a:off x="6947999" y="2736000"/>
            <a:ext cx="144000" cy="86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矩形 160"/>
          <p:cNvSpPr/>
          <p:nvPr/>
        </p:nvSpPr>
        <p:spPr>
          <a:xfrm>
            <a:off x="7307998" y="2592000"/>
            <a:ext cx="144000" cy="10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矩形 162"/>
          <p:cNvSpPr/>
          <p:nvPr/>
        </p:nvSpPr>
        <p:spPr>
          <a:xfrm>
            <a:off x="7667999" y="3168000"/>
            <a:ext cx="144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5868003" y="4823999"/>
            <a:ext cx="144000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矩形 166"/>
          <p:cNvSpPr/>
          <p:nvPr/>
        </p:nvSpPr>
        <p:spPr>
          <a:xfrm>
            <a:off x="7307998" y="4823999"/>
            <a:ext cx="144000" cy="57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Estimate 3D Orientation?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Still an Open Problem</a:t>
            </a:r>
          </a:p>
          <a:p>
            <a:pPr lvl="1"/>
            <a:r>
              <a:rPr lang="en-US" altLang="zh-CN" dirty="0" smtClean="0"/>
              <a:t>Very Challenging, Especially for Small Patches</a:t>
            </a:r>
            <a:endParaRPr lang="en-US" altLang="zh-CN" dirty="0"/>
          </a:p>
          <a:p>
            <a:r>
              <a:rPr lang="en-US" altLang="zh-CN" dirty="0" smtClean="0"/>
              <a:t>Our Solution: Data-driven Approach</a:t>
            </a:r>
          </a:p>
          <a:p>
            <a:pPr lvl="1"/>
            <a:r>
              <a:rPr lang="en-US" altLang="zh-CN" dirty="0" smtClean="0"/>
              <a:t>Illumination might Help!</a:t>
            </a:r>
          </a:p>
          <a:p>
            <a:pPr lvl="1"/>
            <a:r>
              <a:rPr lang="en-US" altLang="zh-CN" dirty="0" smtClean="0"/>
              <a:t>SIFT Feature: Capturing the Gradients?</a:t>
            </a:r>
          </a:p>
          <a:p>
            <a:pPr lvl="1"/>
            <a:r>
              <a:rPr lang="en-US" altLang="zh-CN" dirty="0" smtClean="0"/>
              <a:t>Very Rough, Far from Perfect</a:t>
            </a:r>
          </a:p>
          <a:p>
            <a:r>
              <a:rPr lang="en-US" altLang="zh-CN" dirty="0" smtClean="0"/>
              <a:t>Possible Solutions</a:t>
            </a:r>
          </a:p>
          <a:p>
            <a:pPr lvl="1"/>
            <a:r>
              <a:rPr lang="en-US" altLang="zh-CN" dirty="0" smtClean="0"/>
              <a:t>Geometric: Vanishing Points, Line Detection, ...</a:t>
            </a:r>
          </a:p>
          <a:p>
            <a:pPr lvl="1"/>
            <a:r>
              <a:rPr lang="en-US" altLang="zh-CN" dirty="0" smtClean="0"/>
              <a:t>3D Modeling: Kinect, 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7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332000"/>
            <a:ext cx="7200000" cy="5400000"/>
          </a:xfrm>
          <a:prstGeom prst="rect">
            <a:avLst/>
          </a:prstGeom>
        </p:spPr>
      </p:pic>
      <p:sp>
        <p:nvSpPr>
          <p:cNvPr id="64" name="任意多边形 63"/>
          <p:cNvSpPr/>
          <p:nvPr/>
        </p:nvSpPr>
        <p:spPr>
          <a:xfrm>
            <a:off x="1620000" y="1332000"/>
            <a:ext cx="3708000" cy="4788000"/>
          </a:xfrm>
          <a:custGeom>
            <a:avLst/>
            <a:gdLst>
              <a:gd name="connsiteX0" fmla="*/ 756000 w 3708000"/>
              <a:gd name="connsiteY0" fmla="*/ 0 h 4788000"/>
              <a:gd name="connsiteX1" fmla="*/ 2664000 w 3708000"/>
              <a:gd name="connsiteY1" fmla="*/ 0 h 4788000"/>
              <a:gd name="connsiteX2" fmla="*/ 3708000 w 3708000"/>
              <a:gd name="connsiteY2" fmla="*/ 4428000 h 4788000"/>
              <a:gd name="connsiteX3" fmla="*/ 541273 w 3708000"/>
              <a:gd name="connsiteY3" fmla="*/ 4787856 h 4788000"/>
              <a:gd name="connsiteX4" fmla="*/ 1296 w 3708000"/>
              <a:gd name="connsiteY4" fmla="*/ 1404000 h 4788000"/>
              <a:gd name="connsiteX5" fmla="*/ 1296 w 3708000"/>
              <a:gd name="connsiteY5" fmla="*/ 4788000 h 4788000"/>
              <a:gd name="connsiteX6" fmla="*/ 0 w 3708000"/>
              <a:gd name="connsiteY6" fmla="*/ 4788000 h 4788000"/>
              <a:gd name="connsiteX7" fmla="*/ 0 w 3708000"/>
              <a:gd name="connsiteY7" fmla="*/ 1404000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000" h="4788000">
                <a:moveTo>
                  <a:pt x="756000" y="0"/>
                </a:moveTo>
                <a:lnTo>
                  <a:pt x="2664000" y="0"/>
                </a:lnTo>
                <a:lnTo>
                  <a:pt x="3708000" y="4428000"/>
                </a:lnTo>
                <a:lnTo>
                  <a:pt x="541273" y="4787856"/>
                </a:lnTo>
                <a:lnTo>
                  <a:pt x="1296" y="1404000"/>
                </a:lnTo>
                <a:lnTo>
                  <a:pt x="1296" y="4788000"/>
                </a:lnTo>
                <a:lnTo>
                  <a:pt x="0" y="4788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>
            <a:off x="1620000" y="1332000"/>
            <a:ext cx="756000" cy="1404000"/>
          </a:xfrm>
          <a:custGeom>
            <a:avLst/>
            <a:gdLst>
              <a:gd name="connsiteX0" fmla="*/ 0 w 756000"/>
              <a:gd name="connsiteY0" fmla="*/ 0 h 1404000"/>
              <a:gd name="connsiteX1" fmla="*/ 756000 w 756000"/>
              <a:gd name="connsiteY1" fmla="*/ 0 h 1404000"/>
              <a:gd name="connsiteX2" fmla="*/ 0 w 756000"/>
              <a:gd name="connsiteY2" fmla="*/ 1404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000" h="1404000">
                <a:moveTo>
                  <a:pt x="0" y="0"/>
                </a:moveTo>
                <a:lnTo>
                  <a:pt x="756000" y="0"/>
                </a:lnTo>
                <a:lnTo>
                  <a:pt x="0" y="140400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>
            <a:off x="4283999" y="1332000"/>
            <a:ext cx="4536000" cy="4428000"/>
          </a:xfrm>
          <a:custGeom>
            <a:avLst/>
            <a:gdLst>
              <a:gd name="connsiteX0" fmla="*/ 3780001 w 4536000"/>
              <a:gd name="connsiteY0" fmla="*/ 4427999 h 4428000"/>
              <a:gd name="connsiteX1" fmla="*/ 4536000 w 4536000"/>
              <a:gd name="connsiteY1" fmla="*/ 4427999 h 4428000"/>
              <a:gd name="connsiteX2" fmla="*/ 4536000 w 4536000"/>
              <a:gd name="connsiteY2" fmla="*/ 4428000 h 4428000"/>
              <a:gd name="connsiteX3" fmla="*/ 3780001 w 4536000"/>
              <a:gd name="connsiteY3" fmla="*/ 4428000 h 4428000"/>
              <a:gd name="connsiteX4" fmla="*/ 0 w 4536000"/>
              <a:gd name="connsiteY4" fmla="*/ 0 h 4428000"/>
              <a:gd name="connsiteX5" fmla="*/ 2196001 w 4536000"/>
              <a:gd name="connsiteY5" fmla="*/ 0 h 4428000"/>
              <a:gd name="connsiteX6" fmla="*/ 3924001 w 4536000"/>
              <a:gd name="connsiteY6" fmla="*/ 2016000 h 4428000"/>
              <a:gd name="connsiteX7" fmla="*/ 4536000 w 4536000"/>
              <a:gd name="connsiteY7" fmla="*/ 2951999 h 4428000"/>
              <a:gd name="connsiteX8" fmla="*/ 4536000 w 4536000"/>
              <a:gd name="connsiteY8" fmla="*/ 2952001 h 4428000"/>
              <a:gd name="connsiteX9" fmla="*/ 3780002 w 4536000"/>
              <a:gd name="connsiteY9" fmla="*/ 3671999 h 4428000"/>
              <a:gd name="connsiteX10" fmla="*/ 3780001 w 4536000"/>
              <a:gd name="connsiteY10" fmla="*/ 3671999 h 4428000"/>
              <a:gd name="connsiteX11" fmla="*/ 2988001 w 4536000"/>
              <a:gd name="connsiteY11" fmla="*/ 4103999 h 4428000"/>
              <a:gd name="connsiteX12" fmla="*/ 3780001 w 4536000"/>
              <a:gd name="connsiteY12" fmla="*/ 4103999 h 4428000"/>
              <a:gd name="connsiteX13" fmla="*/ 3780001 w 4536000"/>
              <a:gd name="connsiteY13" fmla="*/ 4104000 h 4428000"/>
              <a:gd name="connsiteX14" fmla="*/ 2988001 w 4536000"/>
              <a:gd name="connsiteY14" fmla="*/ 4104000 h 4428000"/>
              <a:gd name="connsiteX15" fmla="*/ 1044001 w 4536000"/>
              <a:gd name="connsiteY15" fmla="*/ 4428000 h 4428000"/>
              <a:gd name="connsiteX16" fmla="*/ 1043999 w 4536000"/>
              <a:gd name="connsiteY16" fmla="*/ 4428000 h 4428000"/>
              <a:gd name="connsiteX17" fmla="*/ 0 w 4536000"/>
              <a:gd name="connsiteY17" fmla="*/ 4 h 44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36000" h="4428000">
                <a:moveTo>
                  <a:pt x="3780001" y="4427999"/>
                </a:moveTo>
                <a:lnTo>
                  <a:pt x="4536000" y="4427999"/>
                </a:lnTo>
                <a:lnTo>
                  <a:pt x="4536000" y="4428000"/>
                </a:lnTo>
                <a:lnTo>
                  <a:pt x="3780001" y="4428000"/>
                </a:lnTo>
                <a:close/>
                <a:moveTo>
                  <a:pt x="0" y="0"/>
                </a:moveTo>
                <a:lnTo>
                  <a:pt x="2196001" y="0"/>
                </a:lnTo>
                <a:lnTo>
                  <a:pt x="3924001" y="2016000"/>
                </a:lnTo>
                <a:lnTo>
                  <a:pt x="4536000" y="2951999"/>
                </a:lnTo>
                <a:lnTo>
                  <a:pt x="4536000" y="2952001"/>
                </a:lnTo>
                <a:lnTo>
                  <a:pt x="3780002" y="3671999"/>
                </a:lnTo>
                <a:lnTo>
                  <a:pt x="3780001" y="3671999"/>
                </a:lnTo>
                <a:lnTo>
                  <a:pt x="2988001" y="4103999"/>
                </a:lnTo>
                <a:lnTo>
                  <a:pt x="3780001" y="4103999"/>
                </a:lnTo>
                <a:lnTo>
                  <a:pt x="3780001" y="4104000"/>
                </a:lnTo>
                <a:lnTo>
                  <a:pt x="2988001" y="4104000"/>
                </a:lnTo>
                <a:lnTo>
                  <a:pt x="1044001" y="4428000"/>
                </a:lnTo>
                <a:lnTo>
                  <a:pt x="1043999" y="4428000"/>
                </a:lnTo>
                <a:lnTo>
                  <a:pt x="0" y="4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6480000" y="1331998"/>
            <a:ext cx="2340000" cy="2952000"/>
          </a:xfrm>
          <a:custGeom>
            <a:avLst/>
            <a:gdLst>
              <a:gd name="connsiteX0" fmla="*/ 0 w 2340000"/>
              <a:gd name="connsiteY0" fmla="*/ 0 h 2952000"/>
              <a:gd name="connsiteX1" fmla="*/ 2340000 w 2340000"/>
              <a:gd name="connsiteY1" fmla="*/ 0 h 2952000"/>
              <a:gd name="connsiteX2" fmla="*/ 2340000 w 2340000"/>
              <a:gd name="connsiteY2" fmla="*/ 2952000 h 2952000"/>
              <a:gd name="connsiteX3" fmla="*/ 2339338 w 2340000"/>
              <a:gd name="connsiteY3" fmla="*/ 2952000 h 2952000"/>
              <a:gd name="connsiteX4" fmla="*/ 1728000 w 2340000"/>
              <a:gd name="connsiteY4" fmla="*/ 2017013 h 2952000"/>
              <a:gd name="connsiteX5" fmla="*/ 1728000 w 2340000"/>
              <a:gd name="connsiteY5" fmla="*/ 2016002 h 2952000"/>
              <a:gd name="connsiteX6" fmla="*/ 0 w 2340000"/>
              <a:gd name="connsiteY6" fmla="*/ 2 h 29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952000">
                <a:moveTo>
                  <a:pt x="0" y="0"/>
                </a:moveTo>
                <a:lnTo>
                  <a:pt x="2340000" y="0"/>
                </a:lnTo>
                <a:lnTo>
                  <a:pt x="2340000" y="2952000"/>
                </a:lnTo>
                <a:lnTo>
                  <a:pt x="2339338" y="2952000"/>
                </a:lnTo>
                <a:lnTo>
                  <a:pt x="1728000" y="2017013"/>
                </a:lnTo>
                <a:lnTo>
                  <a:pt x="1728000" y="2016002"/>
                </a:lnTo>
                <a:lnTo>
                  <a:pt x="0" y="2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>
            <a:off x="1620000" y="2736000"/>
            <a:ext cx="540000" cy="3672000"/>
          </a:xfrm>
          <a:custGeom>
            <a:avLst/>
            <a:gdLst>
              <a:gd name="connsiteX0" fmla="*/ 0 w 540000"/>
              <a:gd name="connsiteY0" fmla="*/ 0 h 3672000"/>
              <a:gd name="connsiteX1" fmla="*/ 540000 w 540000"/>
              <a:gd name="connsiteY1" fmla="*/ 3384000 h 3672000"/>
              <a:gd name="connsiteX2" fmla="*/ 0 w 540000"/>
              <a:gd name="connsiteY2" fmla="*/ 3672000 h 36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000" h="3672000">
                <a:moveTo>
                  <a:pt x="0" y="0"/>
                </a:moveTo>
                <a:lnTo>
                  <a:pt x="540000" y="3384000"/>
                </a:lnTo>
                <a:lnTo>
                  <a:pt x="0" y="367200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任意多边形 127"/>
          <p:cNvSpPr/>
          <p:nvPr/>
        </p:nvSpPr>
        <p:spPr>
          <a:xfrm>
            <a:off x="1619999" y="4284000"/>
            <a:ext cx="7199999" cy="2448000"/>
          </a:xfrm>
          <a:custGeom>
            <a:avLst/>
            <a:gdLst>
              <a:gd name="connsiteX0" fmla="*/ 7199999 w 7199999"/>
              <a:gd name="connsiteY0" fmla="*/ 2 h 2448000"/>
              <a:gd name="connsiteX1" fmla="*/ 7199999 w 7199999"/>
              <a:gd name="connsiteY1" fmla="*/ 2448000 h 2448000"/>
              <a:gd name="connsiteX2" fmla="*/ 0 w 7199999"/>
              <a:gd name="connsiteY2" fmla="*/ 2448000 h 2448000"/>
              <a:gd name="connsiteX3" fmla="*/ 0 w 7199999"/>
              <a:gd name="connsiteY3" fmla="*/ 1836000 h 2448000"/>
              <a:gd name="connsiteX4" fmla="*/ 1 w 7199999"/>
              <a:gd name="connsiteY4" fmla="*/ 1836000 h 2448000"/>
              <a:gd name="connsiteX5" fmla="*/ 1 w 7199999"/>
              <a:gd name="connsiteY5" fmla="*/ 2124000 h 2448000"/>
              <a:gd name="connsiteX6" fmla="*/ 540001 w 7199999"/>
              <a:gd name="connsiteY6" fmla="*/ 1836000 h 2448000"/>
              <a:gd name="connsiteX7" fmla="*/ 540000 w 7199999"/>
              <a:gd name="connsiteY7" fmla="*/ 1836000 h 2448000"/>
              <a:gd name="connsiteX8" fmla="*/ 540000 w 7199999"/>
              <a:gd name="connsiteY8" fmla="*/ 1476000 h 2448000"/>
              <a:gd name="connsiteX9" fmla="*/ 540001 w 7199999"/>
              <a:gd name="connsiteY9" fmla="*/ 1476000 h 2448000"/>
              <a:gd name="connsiteX10" fmla="*/ 540001 w 7199999"/>
              <a:gd name="connsiteY10" fmla="*/ 1835999 h 2448000"/>
              <a:gd name="connsiteX11" fmla="*/ 3707993 w 7199999"/>
              <a:gd name="connsiteY11" fmla="*/ 1476000 h 2448000"/>
              <a:gd name="connsiteX12" fmla="*/ 3707997 w 7199999"/>
              <a:gd name="connsiteY12" fmla="*/ 1476000 h 2448000"/>
              <a:gd name="connsiteX13" fmla="*/ 3708001 w 7199999"/>
              <a:gd name="connsiteY13" fmla="*/ 1475999 h 2448000"/>
              <a:gd name="connsiteX14" fmla="*/ 3708001 w 7199999"/>
              <a:gd name="connsiteY14" fmla="*/ 1476000 h 2448000"/>
              <a:gd name="connsiteX15" fmla="*/ 5652001 w 7199999"/>
              <a:gd name="connsiteY15" fmla="*/ 1152000 h 2448000"/>
              <a:gd name="connsiteX16" fmla="*/ 5652001 w 7199999"/>
              <a:gd name="connsiteY16" fmla="*/ 1151998 h 2448000"/>
              <a:gd name="connsiteX17" fmla="*/ 6443998 w 7199999"/>
              <a:gd name="connsiteY17" fmla="*/ 720000 h 2448000"/>
              <a:gd name="connsiteX18" fmla="*/ 6444001 w 7199999"/>
              <a:gd name="connsiteY18" fmla="*/ 720000 h 2448000"/>
              <a:gd name="connsiteX19" fmla="*/ 3707997 w 7199999"/>
              <a:gd name="connsiteY19" fmla="*/ 0 h 2448000"/>
              <a:gd name="connsiteX20" fmla="*/ 3708001 w 7199999"/>
              <a:gd name="connsiteY20" fmla="*/ 0 h 2448000"/>
              <a:gd name="connsiteX21" fmla="*/ 3708001 w 7199999"/>
              <a:gd name="connsiteY21" fmla="*/ 1152000 h 2448000"/>
              <a:gd name="connsiteX22" fmla="*/ 3708001 w 7199999"/>
              <a:gd name="connsiteY22" fmla="*/ 1475999 h 2448000"/>
              <a:gd name="connsiteX23" fmla="*/ 3707997 w 7199999"/>
              <a:gd name="connsiteY23" fmla="*/ 1475999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99999" h="2448000">
                <a:moveTo>
                  <a:pt x="7199999" y="2"/>
                </a:moveTo>
                <a:lnTo>
                  <a:pt x="7199999" y="2448000"/>
                </a:lnTo>
                <a:lnTo>
                  <a:pt x="0" y="2448000"/>
                </a:lnTo>
                <a:lnTo>
                  <a:pt x="0" y="1836000"/>
                </a:lnTo>
                <a:lnTo>
                  <a:pt x="1" y="1836000"/>
                </a:lnTo>
                <a:lnTo>
                  <a:pt x="1" y="2124000"/>
                </a:lnTo>
                <a:lnTo>
                  <a:pt x="540001" y="1836000"/>
                </a:lnTo>
                <a:lnTo>
                  <a:pt x="540000" y="1836000"/>
                </a:lnTo>
                <a:lnTo>
                  <a:pt x="540000" y="1476000"/>
                </a:lnTo>
                <a:lnTo>
                  <a:pt x="540001" y="1476000"/>
                </a:lnTo>
                <a:lnTo>
                  <a:pt x="540001" y="1835999"/>
                </a:lnTo>
                <a:lnTo>
                  <a:pt x="3707993" y="1476000"/>
                </a:lnTo>
                <a:lnTo>
                  <a:pt x="3707997" y="1476000"/>
                </a:lnTo>
                <a:lnTo>
                  <a:pt x="3708001" y="1475999"/>
                </a:lnTo>
                <a:lnTo>
                  <a:pt x="3708001" y="1476000"/>
                </a:lnTo>
                <a:lnTo>
                  <a:pt x="5652001" y="1152000"/>
                </a:lnTo>
                <a:lnTo>
                  <a:pt x="5652001" y="1151998"/>
                </a:lnTo>
                <a:lnTo>
                  <a:pt x="6443998" y="720000"/>
                </a:lnTo>
                <a:lnTo>
                  <a:pt x="6444001" y="720000"/>
                </a:lnTo>
                <a:close/>
                <a:moveTo>
                  <a:pt x="3707997" y="0"/>
                </a:moveTo>
                <a:lnTo>
                  <a:pt x="3708001" y="0"/>
                </a:lnTo>
                <a:lnTo>
                  <a:pt x="3708001" y="1152000"/>
                </a:lnTo>
                <a:lnTo>
                  <a:pt x="3708001" y="1475999"/>
                </a:lnTo>
                <a:lnTo>
                  <a:pt x="3707997" y="1475999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Training Image Annotation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1512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268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76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372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712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512000" y="2628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052000" y="6012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512000" y="6300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512000" y="66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100000" y="3240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12000" y="4176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956000" y="4896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162800" y="5328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20000" y="5652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712000" y="66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376000" y="1332000"/>
            <a:ext cx="1908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4283999" y="1332000"/>
            <a:ext cx="1044000" cy="442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2160000" y="5758200"/>
            <a:ext cx="3168000" cy="360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1620000" y="2736000"/>
            <a:ext cx="540000" cy="338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620000" y="1332000"/>
            <a:ext cx="756000" cy="140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72000" y="2700000"/>
            <a:ext cx="1440000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Land-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mark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Points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000" y="2700000"/>
            <a:ext cx="1440000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FF00"/>
                </a:solidFill>
              </a:rPr>
              <a:t>Conti-</a:t>
            </a:r>
            <a:r>
              <a:rPr lang="en-US" altLang="zh-CN" sz="3600" dirty="0" err="1" smtClean="0">
                <a:solidFill>
                  <a:srgbClr val="FFFF00"/>
                </a:solidFill>
              </a:rPr>
              <a:t>nued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FFFF00"/>
                </a:solidFill>
              </a:rPr>
              <a:t>Planes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2268000" y="2628000"/>
            <a:ext cx="828000" cy="14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52000" y="3456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7030A0"/>
                </a:solidFill>
              </a:rPr>
              <a:t>d = (x, y, z)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00" y="2700000"/>
            <a:ext cx="1440000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7030A0"/>
                </a:solidFill>
              </a:rPr>
              <a:t>Plane</a:t>
            </a:r>
          </a:p>
          <a:p>
            <a:pPr algn="ctr"/>
            <a:r>
              <a:rPr lang="en-US" altLang="zh-CN" sz="3600" dirty="0" err="1" smtClean="0">
                <a:solidFill>
                  <a:srgbClr val="7030A0"/>
                </a:solidFill>
              </a:rPr>
              <a:t>Orien-tation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1620000" y="1332000"/>
            <a:ext cx="75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620000" y="1332000"/>
            <a:ext cx="0" cy="140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4283999" y="1332000"/>
            <a:ext cx="219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6480000" y="1332000"/>
            <a:ext cx="1728000" cy="2016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 flipV="1">
            <a:off x="8208000" y="3348000"/>
            <a:ext cx="612000" cy="936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 flipV="1">
            <a:off x="6480000" y="1332000"/>
            <a:ext cx="2340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820000" y="1332000"/>
            <a:ext cx="0" cy="2952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064000" y="4283999"/>
            <a:ext cx="756000" cy="720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7272000" y="5004000"/>
            <a:ext cx="792000" cy="432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5327999" y="5436000"/>
            <a:ext cx="1944000" cy="32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820000" y="4284000"/>
            <a:ext cx="0" cy="244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1620000" y="6732000"/>
            <a:ext cx="7200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620000" y="2701412"/>
            <a:ext cx="0" cy="370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620000" y="6408000"/>
            <a:ext cx="0" cy="32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1620000" y="6120000"/>
            <a:ext cx="540000" cy="28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 flipV="1">
            <a:off x="6480000" y="2880000"/>
            <a:ext cx="792000" cy="32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 flipH="1" flipV="1">
            <a:off x="6156000" y="5184000"/>
            <a:ext cx="216000" cy="936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乘号 132"/>
          <p:cNvSpPr/>
          <p:nvPr/>
        </p:nvSpPr>
        <p:spPr>
          <a:xfrm>
            <a:off x="1296000" y="1332000"/>
            <a:ext cx="1080000" cy="1080000"/>
          </a:xfrm>
          <a:prstGeom prst="mathMultiply">
            <a:avLst>
              <a:gd name="adj1" fmla="val 0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乘号 134"/>
          <p:cNvSpPr/>
          <p:nvPr/>
        </p:nvSpPr>
        <p:spPr>
          <a:xfrm>
            <a:off x="7560000" y="1620000"/>
            <a:ext cx="1080000" cy="1080000"/>
          </a:xfrm>
          <a:prstGeom prst="mathMultiply">
            <a:avLst>
              <a:gd name="adj1" fmla="val 0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乘号 135"/>
          <p:cNvSpPr/>
          <p:nvPr/>
        </p:nvSpPr>
        <p:spPr>
          <a:xfrm>
            <a:off x="1260000" y="4428000"/>
            <a:ext cx="1080000" cy="1080000"/>
          </a:xfrm>
          <a:prstGeom prst="mathMultiply">
            <a:avLst>
              <a:gd name="adj1" fmla="val 0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90" grpId="0" animBg="1"/>
      <p:bldP spid="97" grpId="0" animBg="1"/>
      <p:bldP spid="103" grpId="0" animBg="1"/>
      <p:bldP spid="12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5" grpId="0"/>
      <p:bldP spid="65" grpId="1"/>
      <p:bldP spid="30" grpId="0"/>
      <p:bldP spid="30" grpId="1"/>
      <p:bldP spid="8" grpId="0"/>
      <p:bldP spid="8" grpId="1"/>
      <p:bldP spid="32" grpId="0"/>
      <p:bldP spid="32" grpId="1"/>
      <p:bldP spid="133" grpId="0" animBg="1"/>
      <p:bldP spid="135" grpId="0" animBg="1"/>
      <p:bldP spid="1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332000"/>
            <a:ext cx="7200000" cy="5400000"/>
          </a:xfrm>
          <a:prstGeom prst="rect">
            <a:avLst/>
          </a:prstGeom>
        </p:spPr>
      </p:pic>
      <p:sp>
        <p:nvSpPr>
          <p:cNvPr id="64" name="任意多边形 63"/>
          <p:cNvSpPr/>
          <p:nvPr/>
        </p:nvSpPr>
        <p:spPr>
          <a:xfrm>
            <a:off x="1620000" y="1332000"/>
            <a:ext cx="3708000" cy="4788000"/>
          </a:xfrm>
          <a:custGeom>
            <a:avLst/>
            <a:gdLst>
              <a:gd name="connsiteX0" fmla="*/ 756000 w 3708000"/>
              <a:gd name="connsiteY0" fmla="*/ 0 h 4788000"/>
              <a:gd name="connsiteX1" fmla="*/ 2664000 w 3708000"/>
              <a:gd name="connsiteY1" fmla="*/ 0 h 4788000"/>
              <a:gd name="connsiteX2" fmla="*/ 3708000 w 3708000"/>
              <a:gd name="connsiteY2" fmla="*/ 4428000 h 4788000"/>
              <a:gd name="connsiteX3" fmla="*/ 541273 w 3708000"/>
              <a:gd name="connsiteY3" fmla="*/ 4787856 h 4788000"/>
              <a:gd name="connsiteX4" fmla="*/ 1296 w 3708000"/>
              <a:gd name="connsiteY4" fmla="*/ 1404000 h 4788000"/>
              <a:gd name="connsiteX5" fmla="*/ 1296 w 3708000"/>
              <a:gd name="connsiteY5" fmla="*/ 4788000 h 4788000"/>
              <a:gd name="connsiteX6" fmla="*/ 0 w 3708000"/>
              <a:gd name="connsiteY6" fmla="*/ 4788000 h 4788000"/>
              <a:gd name="connsiteX7" fmla="*/ 0 w 3708000"/>
              <a:gd name="connsiteY7" fmla="*/ 1404000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000" h="4788000">
                <a:moveTo>
                  <a:pt x="756000" y="0"/>
                </a:moveTo>
                <a:lnTo>
                  <a:pt x="2664000" y="0"/>
                </a:lnTo>
                <a:lnTo>
                  <a:pt x="3708000" y="4428000"/>
                </a:lnTo>
                <a:lnTo>
                  <a:pt x="541273" y="4787856"/>
                </a:lnTo>
                <a:lnTo>
                  <a:pt x="1296" y="1404000"/>
                </a:lnTo>
                <a:lnTo>
                  <a:pt x="1296" y="4788000"/>
                </a:lnTo>
                <a:lnTo>
                  <a:pt x="0" y="4788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>
            <a:off x="1620000" y="1332000"/>
            <a:ext cx="756000" cy="1404000"/>
          </a:xfrm>
          <a:custGeom>
            <a:avLst/>
            <a:gdLst>
              <a:gd name="connsiteX0" fmla="*/ 0 w 756000"/>
              <a:gd name="connsiteY0" fmla="*/ 0 h 1404000"/>
              <a:gd name="connsiteX1" fmla="*/ 756000 w 756000"/>
              <a:gd name="connsiteY1" fmla="*/ 0 h 1404000"/>
              <a:gd name="connsiteX2" fmla="*/ 0 w 756000"/>
              <a:gd name="connsiteY2" fmla="*/ 1404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000" h="1404000">
                <a:moveTo>
                  <a:pt x="0" y="0"/>
                </a:moveTo>
                <a:lnTo>
                  <a:pt x="756000" y="0"/>
                </a:lnTo>
                <a:lnTo>
                  <a:pt x="0" y="140400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>
            <a:off x="4283999" y="1332000"/>
            <a:ext cx="4536000" cy="4428000"/>
          </a:xfrm>
          <a:custGeom>
            <a:avLst/>
            <a:gdLst>
              <a:gd name="connsiteX0" fmla="*/ 3780001 w 4536000"/>
              <a:gd name="connsiteY0" fmla="*/ 4427999 h 4428000"/>
              <a:gd name="connsiteX1" fmla="*/ 4536000 w 4536000"/>
              <a:gd name="connsiteY1" fmla="*/ 4427999 h 4428000"/>
              <a:gd name="connsiteX2" fmla="*/ 4536000 w 4536000"/>
              <a:gd name="connsiteY2" fmla="*/ 4428000 h 4428000"/>
              <a:gd name="connsiteX3" fmla="*/ 3780001 w 4536000"/>
              <a:gd name="connsiteY3" fmla="*/ 4428000 h 4428000"/>
              <a:gd name="connsiteX4" fmla="*/ 0 w 4536000"/>
              <a:gd name="connsiteY4" fmla="*/ 0 h 4428000"/>
              <a:gd name="connsiteX5" fmla="*/ 2196001 w 4536000"/>
              <a:gd name="connsiteY5" fmla="*/ 0 h 4428000"/>
              <a:gd name="connsiteX6" fmla="*/ 3924001 w 4536000"/>
              <a:gd name="connsiteY6" fmla="*/ 2016000 h 4428000"/>
              <a:gd name="connsiteX7" fmla="*/ 4536000 w 4536000"/>
              <a:gd name="connsiteY7" fmla="*/ 2951999 h 4428000"/>
              <a:gd name="connsiteX8" fmla="*/ 4536000 w 4536000"/>
              <a:gd name="connsiteY8" fmla="*/ 2952001 h 4428000"/>
              <a:gd name="connsiteX9" fmla="*/ 3780002 w 4536000"/>
              <a:gd name="connsiteY9" fmla="*/ 3671999 h 4428000"/>
              <a:gd name="connsiteX10" fmla="*/ 3780001 w 4536000"/>
              <a:gd name="connsiteY10" fmla="*/ 3671999 h 4428000"/>
              <a:gd name="connsiteX11" fmla="*/ 2988001 w 4536000"/>
              <a:gd name="connsiteY11" fmla="*/ 4103999 h 4428000"/>
              <a:gd name="connsiteX12" fmla="*/ 3780001 w 4536000"/>
              <a:gd name="connsiteY12" fmla="*/ 4103999 h 4428000"/>
              <a:gd name="connsiteX13" fmla="*/ 3780001 w 4536000"/>
              <a:gd name="connsiteY13" fmla="*/ 4104000 h 4428000"/>
              <a:gd name="connsiteX14" fmla="*/ 2988001 w 4536000"/>
              <a:gd name="connsiteY14" fmla="*/ 4104000 h 4428000"/>
              <a:gd name="connsiteX15" fmla="*/ 1044001 w 4536000"/>
              <a:gd name="connsiteY15" fmla="*/ 4428000 h 4428000"/>
              <a:gd name="connsiteX16" fmla="*/ 1043999 w 4536000"/>
              <a:gd name="connsiteY16" fmla="*/ 4428000 h 4428000"/>
              <a:gd name="connsiteX17" fmla="*/ 0 w 4536000"/>
              <a:gd name="connsiteY17" fmla="*/ 4 h 44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36000" h="4428000">
                <a:moveTo>
                  <a:pt x="3780001" y="4427999"/>
                </a:moveTo>
                <a:lnTo>
                  <a:pt x="4536000" y="4427999"/>
                </a:lnTo>
                <a:lnTo>
                  <a:pt x="4536000" y="4428000"/>
                </a:lnTo>
                <a:lnTo>
                  <a:pt x="3780001" y="4428000"/>
                </a:lnTo>
                <a:close/>
                <a:moveTo>
                  <a:pt x="0" y="0"/>
                </a:moveTo>
                <a:lnTo>
                  <a:pt x="2196001" y="0"/>
                </a:lnTo>
                <a:lnTo>
                  <a:pt x="3924001" y="2016000"/>
                </a:lnTo>
                <a:lnTo>
                  <a:pt x="4536000" y="2951999"/>
                </a:lnTo>
                <a:lnTo>
                  <a:pt x="4536000" y="2952001"/>
                </a:lnTo>
                <a:lnTo>
                  <a:pt x="3780002" y="3671999"/>
                </a:lnTo>
                <a:lnTo>
                  <a:pt x="3780001" y="3671999"/>
                </a:lnTo>
                <a:lnTo>
                  <a:pt x="2988001" y="4103999"/>
                </a:lnTo>
                <a:lnTo>
                  <a:pt x="3780001" y="4103999"/>
                </a:lnTo>
                <a:lnTo>
                  <a:pt x="3780001" y="4104000"/>
                </a:lnTo>
                <a:lnTo>
                  <a:pt x="2988001" y="4104000"/>
                </a:lnTo>
                <a:lnTo>
                  <a:pt x="1044001" y="4428000"/>
                </a:lnTo>
                <a:lnTo>
                  <a:pt x="1043999" y="4428000"/>
                </a:lnTo>
                <a:lnTo>
                  <a:pt x="0" y="4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6480000" y="1331998"/>
            <a:ext cx="2340000" cy="2952000"/>
          </a:xfrm>
          <a:custGeom>
            <a:avLst/>
            <a:gdLst>
              <a:gd name="connsiteX0" fmla="*/ 0 w 2340000"/>
              <a:gd name="connsiteY0" fmla="*/ 0 h 2952000"/>
              <a:gd name="connsiteX1" fmla="*/ 2340000 w 2340000"/>
              <a:gd name="connsiteY1" fmla="*/ 0 h 2952000"/>
              <a:gd name="connsiteX2" fmla="*/ 2340000 w 2340000"/>
              <a:gd name="connsiteY2" fmla="*/ 2952000 h 2952000"/>
              <a:gd name="connsiteX3" fmla="*/ 2339338 w 2340000"/>
              <a:gd name="connsiteY3" fmla="*/ 2952000 h 2952000"/>
              <a:gd name="connsiteX4" fmla="*/ 1728000 w 2340000"/>
              <a:gd name="connsiteY4" fmla="*/ 2017013 h 2952000"/>
              <a:gd name="connsiteX5" fmla="*/ 1728000 w 2340000"/>
              <a:gd name="connsiteY5" fmla="*/ 2016002 h 2952000"/>
              <a:gd name="connsiteX6" fmla="*/ 0 w 2340000"/>
              <a:gd name="connsiteY6" fmla="*/ 2 h 29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952000">
                <a:moveTo>
                  <a:pt x="0" y="0"/>
                </a:moveTo>
                <a:lnTo>
                  <a:pt x="2340000" y="0"/>
                </a:lnTo>
                <a:lnTo>
                  <a:pt x="2340000" y="2952000"/>
                </a:lnTo>
                <a:lnTo>
                  <a:pt x="2339338" y="2952000"/>
                </a:lnTo>
                <a:lnTo>
                  <a:pt x="1728000" y="2017013"/>
                </a:lnTo>
                <a:lnTo>
                  <a:pt x="1728000" y="2016002"/>
                </a:lnTo>
                <a:lnTo>
                  <a:pt x="0" y="2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>
            <a:off x="1620000" y="2736000"/>
            <a:ext cx="540000" cy="3672000"/>
          </a:xfrm>
          <a:custGeom>
            <a:avLst/>
            <a:gdLst>
              <a:gd name="connsiteX0" fmla="*/ 0 w 540000"/>
              <a:gd name="connsiteY0" fmla="*/ 0 h 3672000"/>
              <a:gd name="connsiteX1" fmla="*/ 540000 w 540000"/>
              <a:gd name="connsiteY1" fmla="*/ 3384000 h 3672000"/>
              <a:gd name="connsiteX2" fmla="*/ 0 w 540000"/>
              <a:gd name="connsiteY2" fmla="*/ 3672000 h 36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000" h="3672000">
                <a:moveTo>
                  <a:pt x="0" y="0"/>
                </a:moveTo>
                <a:lnTo>
                  <a:pt x="540000" y="3384000"/>
                </a:lnTo>
                <a:lnTo>
                  <a:pt x="0" y="367200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任意多边形 127"/>
          <p:cNvSpPr/>
          <p:nvPr/>
        </p:nvSpPr>
        <p:spPr>
          <a:xfrm>
            <a:off x="1619999" y="4284000"/>
            <a:ext cx="7199999" cy="2448000"/>
          </a:xfrm>
          <a:custGeom>
            <a:avLst/>
            <a:gdLst>
              <a:gd name="connsiteX0" fmla="*/ 7199999 w 7199999"/>
              <a:gd name="connsiteY0" fmla="*/ 2 h 2448000"/>
              <a:gd name="connsiteX1" fmla="*/ 7199999 w 7199999"/>
              <a:gd name="connsiteY1" fmla="*/ 2448000 h 2448000"/>
              <a:gd name="connsiteX2" fmla="*/ 0 w 7199999"/>
              <a:gd name="connsiteY2" fmla="*/ 2448000 h 2448000"/>
              <a:gd name="connsiteX3" fmla="*/ 0 w 7199999"/>
              <a:gd name="connsiteY3" fmla="*/ 1836000 h 2448000"/>
              <a:gd name="connsiteX4" fmla="*/ 1 w 7199999"/>
              <a:gd name="connsiteY4" fmla="*/ 1836000 h 2448000"/>
              <a:gd name="connsiteX5" fmla="*/ 1 w 7199999"/>
              <a:gd name="connsiteY5" fmla="*/ 2124000 h 2448000"/>
              <a:gd name="connsiteX6" fmla="*/ 540001 w 7199999"/>
              <a:gd name="connsiteY6" fmla="*/ 1836000 h 2448000"/>
              <a:gd name="connsiteX7" fmla="*/ 540000 w 7199999"/>
              <a:gd name="connsiteY7" fmla="*/ 1836000 h 2448000"/>
              <a:gd name="connsiteX8" fmla="*/ 540000 w 7199999"/>
              <a:gd name="connsiteY8" fmla="*/ 1476000 h 2448000"/>
              <a:gd name="connsiteX9" fmla="*/ 540001 w 7199999"/>
              <a:gd name="connsiteY9" fmla="*/ 1476000 h 2448000"/>
              <a:gd name="connsiteX10" fmla="*/ 540001 w 7199999"/>
              <a:gd name="connsiteY10" fmla="*/ 1835999 h 2448000"/>
              <a:gd name="connsiteX11" fmla="*/ 3707993 w 7199999"/>
              <a:gd name="connsiteY11" fmla="*/ 1476000 h 2448000"/>
              <a:gd name="connsiteX12" fmla="*/ 3707997 w 7199999"/>
              <a:gd name="connsiteY12" fmla="*/ 1476000 h 2448000"/>
              <a:gd name="connsiteX13" fmla="*/ 3708001 w 7199999"/>
              <a:gd name="connsiteY13" fmla="*/ 1475999 h 2448000"/>
              <a:gd name="connsiteX14" fmla="*/ 3708001 w 7199999"/>
              <a:gd name="connsiteY14" fmla="*/ 1476000 h 2448000"/>
              <a:gd name="connsiteX15" fmla="*/ 5652001 w 7199999"/>
              <a:gd name="connsiteY15" fmla="*/ 1152000 h 2448000"/>
              <a:gd name="connsiteX16" fmla="*/ 5652001 w 7199999"/>
              <a:gd name="connsiteY16" fmla="*/ 1151998 h 2448000"/>
              <a:gd name="connsiteX17" fmla="*/ 6443998 w 7199999"/>
              <a:gd name="connsiteY17" fmla="*/ 720000 h 2448000"/>
              <a:gd name="connsiteX18" fmla="*/ 6444001 w 7199999"/>
              <a:gd name="connsiteY18" fmla="*/ 720000 h 2448000"/>
              <a:gd name="connsiteX19" fmla="*/ 3707997 w 7199999"/>
              <a:gd name="connsiteY19" fmla="*/ 0 h 2448000"/>
              <a:gd name="connsiteX20" fmla="*/ 3708001 w 7199999"/>
              <a:gd name="connsiteY20" fmla="*/ 0 h 2448000"/>
              <a:gd name="connsiteX21" fmla="*/ 3708001 w 7199999"/>
              <a:gd name="connsiteY21" fmla="*/ 1152000 h 2448000"/>
              <a:gd name="connsiteX22" fmla="*/ 3708001 w 7199999"/>
              <a:gd name="connsiteY22" fmla="*/ 1475999 h 2448000"/>
              <a:gd name="connsiteX23" fmla="*/ 3707997 w 7199999"/>
              <a:gd name="connsiteY23" fmla="*/ 1475999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99999" h="2448000">
                <a:moveTo>
                  <a:pt x="7199999" y="2"/>
                </a:moveTo>
                <a:lnTo>
                  <a:pt x="7199999" y="2448000"/>
                </a:lnTo>
                <a:lnTo>
                  <a:pt x="0" y="2448000"/>
                </a:lnTo>
                <a:lnTo>
                  <a:pt x="0" y="1836000"/>
                </a:lnTo>
                <a:lnTo>
                  <a:pt x="1" y="1836000"/>
                </a:lnTo>
                <a:lnTo>
                  <a:pt x="1" y="2124000"/>
                </a:lnTo>
                <a:lnTo>
                  <a:pt x="540001" y="1836000"/>
                </a:lnTo>
                <a:lnTo>
                  <a:pt x="540000" y="1836000"/>
                </a:lnTo>
                <a:lnTo>
                  <a:pt x="540000" y="1476000"/>
                </a:lnTo>
                <a:lnTo>
                  <a:pt x="540001" y="1476000"/>
                </a:lnTo>
                <a:lnTo>
                  <a:pt x="540001" y="1835999"/>
                </a:lnTo>
                <a:lnTo>
                  <a:pt x="3707993" y="1476000"/>
                </a:lnTo>
                <a:lnTo>
                  <a:pt x="3707997" y="1476000"/>
                </a:lnTo>
                <a:lnTo>
                  <a:pt x="3708001" y="1475999"/>
                </a:lnTo>
                <a:lnTo>
                  <a:pt x="3708001" y="1476000"/>
                </a:lnTo>
                <a:lnTo>
                  <a:pt x="5652001" y="1152000"/>
                </a:lnTo>
                <a:lnTo>
                  <a:pt x="5652001" y="1151998"/>
                </a:lnTo>
                <a:lnTo>
                  <a:pt x="6443998" y="720000"/>
                </a:lnTo>
                <a:lnTo>
                  <a:pt x="6444001" y="720000"/>
                </a:lnTo>
                <a:close/>
                <a:moveTo>
                  <a:pt x="3707997" y="0"/>
                </a:moveTo>
                <a:lnTo>
                  <a:pt x="3708001" y="0"/>
                </a:lnTo>
                <a:lnTo>
                  <a:pt x="3708001" y="1152000"/>
                </a:lnTo>
                <a:lnTo>
                  <a:pt x="3708001" y="1475999"/>
                </a:lnTo>
                <a:lnTo>
                  <a:pt x="3707997" y="1475999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Training Patch Collection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1512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268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76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372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712000" y="12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512000" y="2628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052000" y="6012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512000" y="6300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512000" y="66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100000" y="3240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12000" y="4176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956000" y="4896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162800" y="5328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20000" y="5652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712000" y="662400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376000" y="1332000"/>
            <a:ext cx="1908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4283999" y="1332000"/>
            <a:ext cx="1044000" cy="442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2160000" y="5758200"/>
            <a:ext cx="3168000" cy="360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1620000" y="2736000"/>
            <a:ext cx="540000" cy="338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620000" y="1332000"/>
            <a:ext cx="756000" cy="140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2268000" y="2628000"/>
            <a:ext cx="828000" cy="14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1620000" y="1332000"/>
            <a:ext cx="75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620000" y="1332000"/>
            <a:ext cx="0" cy="140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4283999" y="1332000"/>
            <a:ext cx="219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6480000" y="1332000"/>
            <a:ext cx="1728000" cy="2016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 flipV="1">
            <a:off x="8208000" y="3348000"/>
            <a:ext cx="612000" cy="936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 flipV="1">
            <a:off x="6480000" y="1332000"/>
            <a:ext cx="2340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820000" y="1332000"/>
            <a:ext cx="0" cy="2952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064000" y="4283999"/>
            <a:ext cx="756000" cy="720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7272000" y="5004000"/>
            <a:ext cx="792000" cy="432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5327999" y="5436000"/>
            <a:ext cx="1944000" cy="32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820000" y="4284000"/>
            <a:ext cx="0" cy="244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1620000" y="6732000"/>
            <a:ext cx="7200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620000" y="2701412"/>
            <a:ext cx="0" cy="370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620000" y="6408000"/>
            <a:ext cx="0" cy="324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1620000" y="6120000"/>
            <a:ext cx="540000" cy="28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 flipV="1">
            <a:off x="6480000" y="2880000"/>
            <a:ext cx="792000" cy="32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 flipH="1" flipV="1">
            <a:off x="6156000" y="5184000"/>
            <a:ext cx="216000" cy="936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乘号 132"/>
          <p:cNvSpPr/>
          <p:nvPr/>
        </p:nvSpPr>
        <p:spPr>
          <a:xfrm>
            <a:off x="1296000" y="1332000"/>
            <a:ext cx="1080000" cy="1080000"/>
          </a:xfrm>
          <a:prstGeom prst="mathMultiply">
            <a:avLst>
              <a:gd name="adj1" fmla="val 0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乘号 134"/>
          <p:cNvSpPr/>
          <p:nvPr/>
        </p:nvSpPr>
        <p:spPr>
          <a:xfrm>
            <a:off x="7560000" y="1620000"/>
            <a:ext cx="1080000" cy="1080000"/>
          </a:xfrm>
          <a:prstGeom prst="mathMultiply">
            <a:avLst>
              <a:gd name="adj1" fmla="val 0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乘号 135"/>
          <p:cNvSpPr/>
          <p:nvPr/>
        </p:nvSpPr>
        <p:spPr>
          <a:xfrm>
            <a:off x="1260000" y="4428000"/>
            <a:ext cx="1080000" cy="1080000"/>
          </a:xfrm>
          <a:prstGeom prst="mathMultiply">
            <a:avLst>
              <a:gd name="adj1" fmla="val 0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20000" y="3240000"/>
            <a:ext cx="360000" cy="36000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FF33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20000" y="2160000"/>
            <a:ext cx="360000" cy="360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7379999" y="1620000"/>
            <a:ext cx="360000" cy="360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2160000" y="360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66FF33"/>
                </a:solidFill>
              </a:rPr>
              <a:t>Planar</a:t>
            </a:r>
          </a:p>
          <a:p>
            <a:pPr algn="ctr"/>
            <a:r>
              <a:rPr lang="en-US" altLang="zh-CN" sz="3600" dirty="0" smtClean="0">
                <a:solidFill>
                  <a:srgbClr val="66FF33"/>
                </a:solidFill>
              </a:rPr>
              <a:t>Patch</a:t>
            </a:r>
            <a:endParaRPr lang="zh-CN" altLang="en-US" sz="3600" dirty="0">
              <a:solidFill>
                <a:srgbClr val="66FF33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860000" y="19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00FFFF"/>
                </a:solidFill>
              </a:rPr>
              <a:t>Non-Planar</a:t>
            </a:r>
          </a:p>
          <a:p>
            <a:pPr algn="ctr"/>
            <a:r>
              <a:rPr lang="en-US" altLang="zh-CN" sz="3600" dirty="0" smtClean="0">
                <a:solidFill>
                  <a:srgbClr val="00FFFF"/>
                </a:solidFill>
              </a:rPr>
              <a:t>Patch</a:t>
            </a:r>
            <a:endParaRPr lang="zh-CN" altLang="en-US" sz="3600" dirty="0">
              <a:solidFill>
                <a:srgbClr val="00FFFF"/>
              </a:solidFill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 flipH="1" flipV="1">
            <a:off x="2268000" y="2628000"/>
            <a:ext cx="828000" cy="14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H="1" flipV="1">
            <a:off x="1872000" y="3276000"/>
            <a:ext cx="828000" cy="14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04514 0.0946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62" grpId="0" animBg="1"/>
      <p:bldP spid="66" grpId="0"/>
      <p:bldP spid="66" grpId="1"/>
      <p:bldP spid="67" grpId="0"/>
      <p:bldP spid="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Pyramid Matching</a:t>
            </a:r>
            <a:endParaRPr lang="en-US" altLang="zh-CN" dirty="0"/>
          </a:p>
          <a:p>
            <a:r>
              <a:rPr lang="en-US" altLang="zh-CN" dirty="0" smtClean="0"/>
              <a:t>Experimental </a:t>
            </a:r>
            <a:r>
              <a:rPr lang="en-US" altLang="zh-CN" dirty="0" smtClean="0"/>
              <a:t>Results</a:t>
            </a:r>
          </a:p>
          <a:p>
            <a:r>
              <a:rPr lang="en-US" altLang="zh-CN" dirty="0"/>
              <a:t>Analysis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Orientation</a:t>
            </a:r>
            <a:r>
              <a:rPr lang="en-US" altLang="zh-CN" dirty="0"/>
              <a:t> </a:t>
            </a:r>
            <a:r>
              <a:rPr lang="en-US" altLang="zh-CN" dirty="0" smtClean="0"/>
              <a:t>Assignment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720000" y="144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00B050"/>
                </a:solidFill>
              </a:rPr>
              <a:t>Planar</a:t>
            </a:r>
          </a:p>
          <a:p>
            <a:pPr algn="ctr"/>
            <a:r>
              <a:rPr lang="en-US" altLang="zh-CN" sz="3600" dirty="0" smtClean="0">
                <a:solidFill>
                  <a:srgbClr val="00B050"/>
                </a:solidFill>
              </a:rPr>
              <a:t>Patches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000" y="28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Non-Planar</a:t>
            </a:r>
          </a:p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Patches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8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2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6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40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4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8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02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6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78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32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6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0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94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48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02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56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 flipH="1" flipV="1">
            <a:off x="3816000" y="1368000"/>
            <a:ext cx="144000" cy="612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4104000" y="1980000"/>
            <a:ext cx="396000" cy="396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5040000" y="1476000"/>
            <a:ext cx="0" cy="50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5580000" y="1980000"/>
            <a:ext cx="252000" cy="540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120000" y="1980000"/>
            <a:ext cx="144000" cy="828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6660000" y="1439999"/>
            <a:ext cx="396000" cy="540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6660000" y="1980000"/>
            <a:ext cx="540000" cy="216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7740000" y="1980000"/>
            <a:ext cx="538125" cy="288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20000" y="46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New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Patch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320000" y="5040000"/>
            <a:ext cx="36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72000" y="169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752000" y="169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372000" y="169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752000" y="313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452000" y="313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400000" y="46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Find K (5)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NN Patches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400000" y="46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Planar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Patch!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3960000" y="1979999"/>
            <a:ext cx="540000" cy="324000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4500000" y="1979999"/>
            <a:ext cx="540000" cy="324000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4499999" y="1979999"/>
            <a:ext cx="2160001" cy="324000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4499998" y="3420000"/>
            <a:ext cx="540002" cy="180000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4499997" y="3420000"/>
            <a:ext cx="3240003" cy="1799999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 flipV="1">
            <a:off x="3816000" y="1368000"/>
            <a:ext cx="144000" cy="612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5040000" y="1476000"/>
            <a:ext cx="0" cy="50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V="1">
            <a:off x="6660000" y="1440000"/>
            <a:ext cx="396000" cy="540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H="1" flipV="1">
            <a:off x="4355996" y="4607999"/>
            <a:ext cx="144000" cy="612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V="1">
            <a:off x="4500000" y="4715999"/>
            <a:ext cx="0" cy="50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V="1">
            <a:off x="4500000" y="4680000"/>
            <a:ext cx="396000" cy="540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V="1">
            <a:off x="4500000" y="4571999"/>
            <a:ext cx="72000" cy="648000"/>
          </a:xfrm>
          <a:prstGeom prst="straightConnector1">
            <a:avLst/>
          </a:prstGeom>
          <a:ln w="635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8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5903 0.4671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2335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5903 0.47037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23519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3038 0.4675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3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6" grpId="0"/>
      <p:bldP spid="47" grpId="0" animBg="1"/>
      <p:bldP spid="16" grpId="0" animBg="1"/>
      <p:bldP spid="38" grpId="0" animBg="1"/>
      <p:bldP spid="40" grpId="0" animBg="1"/>
      <p:bldP spid="41" grpId="0" animBg="1"/>
      <p:bldP spid="43" grpId="0" animBg="1"/>
      <p:bldP spid="45" grpId="0"/>
      <p:bldP spid="45" grpId="1"/>
      <p:bldP spid="48" grpId="0"/>
      <p:bldP spid="4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Orientation</a:t>
            </a:r>
            <a:r>
              <a:rPr lang="en-US" altLang="zh-CN" dirty="0"/>
              <a:t> </a:t>
            </a:r>
            <a:r>
              <a:rPr lang="en-US" altLang="zh-CN" dirty="0" smtClean="0"/>
              <a:t>Assignment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720000" y="144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00B050"/>
                </a:solidFill>
              </a:rPr>
              <a:t>Planar</a:t>
            </a:r>
          </a:p>
          <a:p>
            <a:pPr algn="ctr"/>
            <a:r>
              <a:rPr lang="en-US" altLang="zh-CN" sz="3600" dirty="0" smtClean="0">
                <a:solidFill>
                  <a:srgbClr val="00B050"/>
                </a:solidFill>
              </a:rPr>
              <a:t>Patches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000" y="28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Non-Planar</a:t>
            </a:r>
          </a:p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Patches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8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2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6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40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4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8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02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60000" y="1800000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78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32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6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0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94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48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02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560000" y="3240000"/>
            <a:ext cx="360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 flipH="1" flipV="1">
            <a:off x="3816000" y="1368000"/>
            <a:ext cx="144000" cy="612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4104000" y="1980000"/>
            <a:ext cx="396000" cy="396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5040000" y="1476000"/>
            <a:ext cx="0" cy="504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5580000" y="1980000"/>
            <a:ext cx="252000" cy="540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120000" y="1980000"/>
            <a:ext cx="144000" cy="828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6660000" y="1439999"/>
            <a:ext cx="396000" cy="540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6660000" y="1980000"/>
            <a:ext cx="540000" cy="216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7740000" y="1980000"/>
            <a:ext cx="538125" cy="288000"/>
          </a:xfrm>
          <a:prstGeom prst="straightConnector1">
            <a:avLst/>
          </a:prstGeom>
          <a:ln w="50800">
            <a:solidFill>
              <a:srgbClr val="7030A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20000" y="46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New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Patch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320000" y="5040000"/>
            <a:ext cx="36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291999" y="169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7452000" y="169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211996" y="313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832000" y="313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912000" y="31320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400000" y="46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Find K (5)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NN Patches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400000" y="4680000"/>
            <a:ext cx="25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Non-Planar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Patch!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500000" y="1979999"/>
            <a:ext cx="1080000" cy="324000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4500000" y="1979999"/>
            <a:ext cx="3276000" cy="324000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4499997" y="3420000"/>
            <a:ext cx="2" cy="1799999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4499998" y="3420000"/>
            <a:ext cx="1620002" cy="180000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4499997" y="3420000"/>
            <a:ext cx="2700003" cy="180000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4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16" grpId="0" animBg="1"/>
      <p:bldP spid="38" grpId="0" animBg="1"/>
      <p:bldP spid="40" grpId="0" animBg="1"/>
      <p:bldP spid="41" grpId="0" animBg="1"/>
      <p:bldP spid="43" grpId="0" animBg="1"/>
      <p:bldP spid="45" grpId="0"/>
      <p:bldP spid="45" grpId="1"/>
      <p:bldP spid="48" grpId="0"/>
      <p:bldP spid="4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Statistics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100,000 Patches are Collected</a:t>
            </a:r>
          </a:p>
          <a:p>
            <a:pPr lvl="1"/>
            <a:r>
              <a:rPr lang="en-US" altLang="zh-CN" dirty="0" smtClean="0"/>
              <a:t>50000 Planar</a:t>
            </a:r>
          </a:p>
          <a:p>
            <a:pPr lvl="1"/>
            <a:r>
              <a:rPr lang="en-US" altLang="zh-CN" dirty="0" smtClean="0"/>
              <a:t>50000 Non-Planar</a:t>
            </a:r>
            <a:endParaRPr lang="en-US" altLang="zh-CN" dirty="0"/>
          </a:p>
          <a:p>
            <a:r>
              <a:rPr lang="en-US" altLang="zh-CN" dirty="0" smtClean="0"/>
              <a:t>In the Testing Process</a:t>
            </a:r>
          </a:p>
          <a:p>
            <a:pPr lvl="1"/>
            <a:r>
              <a:rPr lang="en-US" altLang="zh-CN" dirty="0" smtClean="0"/>
              <a:t>K is set as 101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About 50% Patches are Classified as Non-Planar</a:t>
            </a:r>
          </a:p>
          <a:p>
            <a:pPr lvl="2"/>
            <a:r>
              <a:rPr lang="en-US" altLang="zh-CN" dirty="0" smtClean="0"/>
              <a:t>These Patches are Simply Ignored (not used in Pooling)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646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Pyramid Matching</a:t>
            </a:r>
            <a:endParaRPr lang="en-US" altLang="zh-CN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Experimental </a:t>
            </a:r>
            <a:r>
              <a:rPr lang="en-US" altLang="zh-CN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US" altLang="zh-CN" dirty="0"/>
              <a:t>Analysis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Datasets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MIT Indoor-67 Dataset</a:t>
            </a:r>
          </a:p>
          <a:p>
            <a:pPr lvl="1"/>
            <a:r>
              <a:rPr lang="en-US" altLang="zh-CN" dirty="0" smtClean="0"/>
              <a:t>Currently Largest Indoor Scene Dataset</a:t>
            </a:r>
          </a:p>
          <a:p>
            <a:pPr lvl="1"/>
            <a:r>
              <a:rPr lang="en-US" altLang="zh-CN" dirty="0" smtClean="0"/>
              <a:t>67 Categories, 15620 Images</a:t>
            </a:r>
          </a:p>
          <a:p>
            <a:pPr lvl="1"/>
            <a:r>
              <a:rPr lang="en-US" altLang="zh-CN" dirty="0" smtClean="0"/>
              <a:t>80 </a:t>
            </a:r>
            <a:r>
              <a:rPr lang="en-US" altLang="zh-CN" dirty="0"/>
              <a:t>trainings, </a:t>
            </a:r>
            <a:r>
              <a:rPr lang="en-US" altLang="zh-CN" dirty="0" smtClean="0"/>
              <a:t>20 </a:t>
            </a:r>
            <a:r>
              <a:rPr lang="en-US" altLang="zh-CN" dirty="0" err="1"/>
              <a:t>testings</a:t>
            </a:r>
            <a:r>
              <a:rPr lang="en-US" altLang="zh-CN" dirty="0"/>
              <a:t>, per Category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en-US" altLang="zh-CN" dirty="0" smtClean="0"/>
              <a:t>SUN-397 Dataset</a:t>
            </a:r>
          </a:p>
          <a:p>
            <a:pPr lvl="1"/>
            <a:r>
              <a:rPr lang="en-US" altLang="zh-CN" dirty="0" smtClean="0"/>
              <a:t>A Large-scale Scene Recognition Task</a:t>
            </a:r>
          </a:p>
          <a:p>
            <a:pPr lvl="1"/>
            <a:r>
              <a:rPr lang="en-US" altLang="zh-CN" dirty="0" smtClean="0"/>
              <a:t>397 Categories, More than 100K Images</a:t>
            </a:r>
          </a:p>
          <a:p>
            <a:pPr lvl="1"/>
            <a:r>
              <a:rPr lang="en-US" altLang="zh-CN" dirty="0" smtClean="0"/>
              <a:t>50 trainings, 50 </a:t>
            </a:r>
            <a:r>
              <a:rPr lang="en-US" altLang="zh-CN" dirty="0" err="1" smtClean="0"/>
              <a:t>testings</a:t>
            </a:r>
            <a:r>
              <a:rPr lang="en-US" altLang="zh-CN" dirty="0" smtClean="0"/>
              <a:t>, per Category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MIT Indoor-67 Comparison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9" name="矩形 28"/>
          <p:cNvSpPr/>
          <p:nvPr/>
        </p:nvSpPr>
        <p:spPr>
          <a:xfrm>
            <a:off x="899869" y="5400000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chemeClr val="tx1"/>
                </a:solidFill>
              </a:rPr>
              <a:t>Ours (</a:t>
            </a:r>
            <a:r>
              <a:rPr lang="en-US" altLang="zh-CN" sz="3600" dirty="0" smtClean="0">
                <a:solidFill>
                  <a:schemeClr val="tx1"/>
                </a:solidFill>
              </a:rPr>
              <a:t>SPM+OPM)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40000" y="5400000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b="1" dirty="0" smtClean="0">
                <a:solidFill>
                  <a:schemeClr val="tx1"/>
                </a:solidFill>
              </a:rPr>
              <a:t>63.48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00000" y="1800000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Algorithm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00000" y="2520000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Kobayashi </a:t>
            </a:r>
            <a:r>
              <a:rPr lang="en-US" altLang="zh-CN" sz="3600" i="1" dirty="0" smtClean="0">
                <a:solidFill>
                  <a:schemeClr val="tx1"/>
                </a:solidFill>
              </a:rPr>
              <a:t>et.al</a:t>
            </a:r>
            <a:r>
              <a:rPr lang="en-US" altLang="zh-CN" sz="3600" dirty="0" smtClean="0">
                <a:solidFill>
                  <a:schemeClr val="tx1"/>
                </a:solidFill>
              </a:rPr>
              <a:t>, CVPR13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9999" y="3240000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err="1" smtClean="0">
                <a:solidFill>
                  <a:schemeClr val="tx1"/>
                </a:solidFill>
              </a:rPr>
              <a:t>Juneja</a:t>
            </a: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i="1" dirty="0" smtClean="0">
                <a:solidFill>
                  <a:schemeClr val="tx1"/>
                </a:solidFill>
              </a:rPr>
              <a:t>et.al</a:t>
            </a:r>
            <a:r>
              <a:rPr lang="en-US" altLang="zh-CN" sz="3600" dirty="0" smtClean="0">
                <a:solidFill>
                  <a:schemeClr val="tx1"/>
                </a:solidFill>
              </a:rPr>
              <a:t>, CVPR13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99999" y="3959998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Ours (SPM)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9999" y="4679996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chemeClr val="tx1"/>
                </a:solidFill>
              </a:rPr>
              <a:t>Ours </a:t>
            </a:r>
            <a:r>
              <a:rPr lang="en-US" altLang="zh-CN" sz="3600" dirty="0" smtClean="0">
                <a:solidFill>
                  <a:schemeClr val="tx1"/>
                </a:solidFill>
              </a:rPr>
              <a:t>(OPM</a:t>
            </a:r>
            <a:r>
              <a:rPr lang="en-US" altLang="zh-CN" sz="3600" dirty="0">
                <a:solidFill>
                  <a:schemeClr val="tx1"/>
                </a:solidFill>
              </a:rPr>
              <a:t>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40000" y="1799998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Accuracy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940000" y="2519991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58.91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40000" y="3239316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63.10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940000" y="3959994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61.22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940000" y="4680000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51.45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900000" y="180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00000" y="252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00000" y="324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00000" y="396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900000" y="468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00000" y="540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90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594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810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99869" y="612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SUN-397 Comparison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99869" y="5400000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chemeClr val="tx1"/>
                </a:solidFill>
              </a:rPr>
              <a:t>Ours (</a:t>
            </a:r>
            <a:r>
              <a:rPr lang="en-US" altLang="zh-CN" sz="3600" dirty="0" smtClean="0">
                <a:solidFill>
                  <a:schemeClr val="tx1"/>
                </a:solidFill>
              </a:rPr>
              <a:t>SPM+OPM)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000" y="5400000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b="1" dirty="0" smtClean="0">
                <a:solidFill>
                  <a:schemeClr val="tx1"/>
                </a:solidFill>
              </a:rPr>
              <a:t>45.91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000" y="1800000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Algorithm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0000" y="2520000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Xiao </a:t>
            </a:r>
            <a:r>
              <a:rPr lang="en-US" altLang="zh-CN" sz="3600" i="1" dirty="0" smtClean="0">
                <a:solidFill>
                  <a:schemeClr val="tx1"/>
                </a:solidFill>
              </a:rPr>
              <a:t>et.al</a:t>
            </a:r>
            <a:r>
              <a:rPr lang="en-US" altLang="zh-CN" sz="3600" dirty="0" smtClean="0">
                <a:solidFill>
                  <a:schemeClr val="tx1"/>
                </a:solidFill>
              </a:rPr>
              <a:t>, CVPR10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999" y="3240000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Sanchez </a:t>
            </a:r>
            <a:r>
              <a:rPr lang="en-US" altLang="zh-CN" sz="3600" i="1" dirty="0" smtClean="0">
                <a:solidFill>
                  <a:schemeClr val="tx1"/>
                </a:solidFill>
              </a:rPr>
              <a:t>et.al</a:t>
            </a:r>
            <a:r>
              <a:rPr lang="en-US" altLang="zh-CN" sz="3600" dirty="0" smtClean="0">
                <a:solidFill>
                  <a:schemeClr val="tx1"/>
                </a:solidFill>
              </a:rPr>
              <a:t>, IJCV13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999" y="3959998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Ours (SPM)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999" y="4679996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chemeClr val="tx1"/>
                </a:solidFill>
              </a:rPr>
              <a:t>Ours </a:t>
            </a:r>
            <a:r>
              <a:rPr lang="en-US" altLang="zh-CN" sz="3600" dirty="0" smtClean="0">
                <a:solidFill>
                  <a:schemeClr val="tx1"/>
                </a:solidFill>
              </a:rPr>
              <a:t>(OPM</a:t>
            </a:r>
            <a:r>
              <a:rPr lang="en-US" altLang="zh-CN" sz="3600" dirty="0">
                <a:solidFill>
                  <a:schemeClr val="tx1"/>
                </a:solidFill>
              </a:rPr>
              <a:t>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40000" y="1799998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Accuracy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40000" y="2519991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38</a:t>
            </a:r>
            <a:r>
              <a:rPr lang="en-US" altLang="zh-CN" sz="3600" dirty="0" smtClean="0">
                <a:solidFill>
                  <a:schemeClr val="tx1"/>
                </a:solidFill>
              </a:rPr>
              <a:t>.0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40000" y="3239316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43</a:t>
            </a:r>
            <a:r>
              <a:rPr lang="en-US" altLang="zh-CN" sz="3600" dirty="0" smtClean="0">
                <a:solidFill>
                  <a:schemeClr val="tx1"/>
                </a:solidFill>
              </a:rPr>
              <a:t>.2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40000" y="3959994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43.58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0000" y="4680000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34.61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00000" y="180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00000" y="252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00000" y="324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00000" y="396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00000" y="468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00000" y="540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90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594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810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99869" y="612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Caltech101 Comparison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99869" y="5400000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chemeClr val="tx1"/>
                </a:solidFill>
              </a:rPr>
              <a:t>Ours (</a:t>
            </a:r>
            <a:r>
              <a:rPr lang="en-US" altLang="zh-CN" sz="3600" dirty="0" smtClean="0">
                <a:solidFill>
                  <a:schemeClr val="tx1"/>
                </a:solidFill>
              </a:rPr>
              <a:t>SPM+OPM)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000" y="5400000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b="1" dirty="0" smtClean="0">
                <a:solidFill>
                  <a:schemeClr val="tx1"/>
                </a:solidFill>
              </a:rPr>
              <a:t>81.75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000" y="1800000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Algorithm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0000" y="2520000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Chatfield </a:t>
            </a:r>
            <a:r>
              <a:rPr lang="en-US" altLang="zh-CN" sz="3600" i="1" dirty="0" smtClean="0">
                <a:solidFill>
                  <a:schemeClr val="tx1"/>
                </a:solidFill>
              </a:rPr>
              <a:t>et.al</a:t>
            </a:r>
            <a:r>
              <a:rPr lang="en-US" altLang="zh-CN" sz="3600" dirty="0" smtClean="0">
                <a:solidFill>
                  <a:schemeClr val="tx1"/>
                </a:solidFill>
              </a:rPr>
              <a:t>, BMVC11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999" y="3240000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i="1" dirty="0" smtClean="0">
                <a:solidFill>
                  <a:schemeClr val="tx1"/>
                </a:solidFill>
              </a:rPr>
              <a:t>et.al</a:t>
            </a:r>
            <a:r>
              <a:rPr lang="en-US" altLang="zh-CN" sz="3600" dirty="0" smtClean="0">
                <a:solidFill>
                  <a:schemeClr val="tx1"/>
                </a:solidFill>
              </a:rPr>
              <a:t>, CVPR12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999" y="3959998"/>
            <a:ext cx="504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Ours (SPM)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999" y="4679996"/>
            <a:ext cx="504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chemeClr val="tx1"/>
                </a:solidFill>
              </a:rPr>
              <a:t>Ours </a:t>
            </a:r>
            <a:r>
              <a:rPr lang="en-US" altLang="zh-CN" sz="3600" dirty="0" smtClean="0">
                <a:solidFill>
                  <a:schemeClr val="tx1"/>
                </a:solidFill>
              </a:rPr>
              <a:t>(OPM</a:t>
            </a:r>
            <a:r>
              <a:rPr lang="en-US" altLang="zh-CN" sz="3600" dirty="0">
                <a:solidFill>
                  <a:schemeClr val="tx1"/>
                </a:solidFill>
              </a:rPr>
              <a:t>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40000" y="1799998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Accuracy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40000" y="2519991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77.78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40000" y="3239316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75.3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40000" y="3959994"/>
            <a:ext cx="2160000" cy="71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80</a:t>
            </a:r>
            <a:r>
              <a:rPr lang="en-US" altLang="zh-CN" sz="3600" dirty="0" smtClean="0">
                <a:solidFill>
                  <a:schemeClr val="tx1"/>
                </a:solidFill>
              </a:rPr>
              <a:t>.73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0000" y="4680000"/>
            <a:ext cx="2160000" cy="71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</a:rPr>
              <a:t>65.59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00000" y="180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00000" y="252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00000" y="324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00000" y="396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00000" y="468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00000" y="540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90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594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8100000" y="1800000"/>
            <a:ext cx="0" cy="43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99869" y="6120000"/>
            <a:ext cx="72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Pyramid Matching</a:t>
            </a:r>
            <a:endParaRPr lang="en-US" altLang="zh-CN" dirty="0"/>
          </a:p>
          <a:p>
            <a:r>
              <a:rPr lang="en-US" altLang="zh-CN" dirty="0"/>
              <a:t>Experimental Results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Analysis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Further Analysis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On the MIT Indoor-67 Dataset</a:t>
            </a:r>
          </a:p>
          <a:p>
            <a:r>
              <a:rPr lang="en-US" altLang="zh-CN" dirty="0" smtClean="0"/>
              <a:t>Observing the Confusion Matrix</a:t>
            </a:r>
          </a:p>
          <a:p>
            <a:r>
              <a:rPr lang="en-US" altLang="zh-CN" dirty="0" smtClean="0"/>
              <a:t>Two Comparisons</a:t>
            </a:r>
          </a:p>
          <a:p>
            <a:pPr lvl="1"/>
            <a:r>
              <a:rPr lang="en-US" altLang="zh-CN" dirty="0" smtClean="0"/>
              <a:t>Confusing Pairs</a:t>
            </a:r>
          </a:p>
          <a:p>
            <a:pPr lvl="2"/>
            <a:r>
              <a:rPr lang="en-US" altLang="zh-CN" dirty="0" smtClean="0"/>
              <a:t>Better Discriminated by SPM or OPM</a:t>
            </a:r>
          </a:p>
          <a:p>
            <a:pPr lvl="1"/>
            <a:r>
              <a:rPr lang="en-US" altLang="zh-CN" dirty="0" smtClean="0"/>
              <a:t>A Confusing Group</a:t>
            </a:r>
          </a:p>
          <a:p>
            <a:pPr lvl="2"/>
            <a:r>
              <a:rPr lang="en-US" altLang="zh-CN" dirty="0" smtClean="0"/>
              <a:t>Better Classified after Combining SPM and OPM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Pyramid Matching</a:t>
            </a:r>
            <a:endParaRPr lang="en-US" altLang="zh-CN" dirty="0"/>
          </a:p>
          <a:p>
            <a:r>
              <a:rPr lang="en-US" altLang="zh-CN" dirty="0" smtClean="0"/>
              <a:t>Experimental </a:t>
            </a:r>
            <a:r>
              <a:rPr lang="en-US" altLang="zh-CN" dirty="0" smtClean="0"/>
              <a:t>Results</a:t>
            </a:r>
          </a:p>
          <a:p>
            <a:r>
              <a:rPr lang="en-US" altLang="zh-CN" dirty="0"/>
              <a:t>Analysis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Confusing Pairs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Category Pairs better Discriminated by SPM</a:t>
            </a:r>
          </a:p>
          <a:p>
            <a:pPr lvl="1"/>
            <a:r>
              <a:rPr lang="en-US" altLang="zh-CN" i="1" dirty="0" smtClean="0"/>
              <a:t>game room</a:t>
            </a:r>
            <a:r>
              <a:rPr lang="en-US" altLang="zh-CN" dirty="0" smtClean="0"/>
              <a:t> vs. </a:t>
            </a:r>
            <a:r>
              <a:rPr lang="en-US" altLang="zh-CN" i="1" dirty="0" smtClean="0"/>
              <a:t>garage</a:t>
            </a:r>
            <a:r>
              <a:rPr lang="en-US" altLang="zh-CN" dirty="0" smtClean="0"/>
              <a:t> (+4.78%)</a:t>
            </a:r>
          </a:p>
          <a:p>
            <a:pPr lvl="1"/>
            <a:r>
              <a:rPr lang="en-US" altLang="zh-CN" i="1" dirty="0" smtClean="0"/>
              <a:t>restaurant kitchen</a:t>
            </a:r>
            <a:r>
              <a:rPr lang="en-US" altLang="zh-CN" dirty="0" smtClean="0"/>
              <a:t> vs. </a:t>
            </a:r>
            <a:r>
              <a:rPr lang="en-US" altLang="zh-CN" i="1" dirty="0" smtClean="0"/>
              <a:t>studio music</a:t>
            </a:r>
            <a:r>
              <a:rPr lang="en-US" altLang="zh-CN" dirty="0" smtClean="0"/>
              <a:t> (+4.64%)</a:t>
            </a:r>
          </a:p>
          <a:p>
            <a:pPr lvl="1"/>
            <a:r>
              <a:rPr lang="en-US" altLang="zh-CN" i="1" dirty="0" smtClean="0"/>
              <a:t>library</a:t>
            </a:r>
            <a:r>
              <a:rPr lang="en-US" altLang="zh-CN" dirty="0" smtClean="0"/>
              <a:t> vs. </a:t>
            </a:r>
            <a:r>
              <a:rPr lang="en-US" altLang="zh-CN" i="1" dirty="0" smtClean="0"/>
              <a:t>clothing store</a:t>
            </a:r>
            <a:r>
              <a:rPr lang="en-US" altLang="zh-CN" dirty="0" smtClean="0"/>
              <a:t> (+4.62%)</a:t>
            </a:r>
            <a:endParaRPr lang="en-US" altLang="zh-CN" dirty="0"/>
          </a:p>
          <a:p>
            <a:r>
              <a:rPr lang="en-US" altLang="zh-CN" dirty="0"/>
              <a:t>Category Pairs better Discriminated by </a:t>
            </a:r>
            <a:r>
              <a:rPr lang="en-US" altLang="zh-CN" dirty="0" smtClean="0"/>
              <a:t>OPM</a:t>
            </a:r>
          </a:p>
          <a:p>
            <a:pPr lvl="1"/>
            <a:r>
              <a:rPr lang="en-US" altLang="zh-CN" i="1" dirty="0" smtClean="0"/>
              <a:t>bookstore</a:t>
            </a:r>
            <a:r>
              <a:rPr lang="en-US" altLang="zh-CN" dirty="0" smtClean="0"/>
              <a:t> vs</a:t>
            </a:r>
            <a:r>
              <a:rPr lang="en-US" altLang="zh-CN" dirty="0"/>
              <a:t>. </a:t>
            </a:r>
            <a:r>
              <a:rPr lang="en-US" altLang="zh-CN" i="1" dirty="0" smtClean="0"/>
              <a:t>library</a:t>
            </a:r>
            <a:r>
              <a:rPr lang="en-US" altLang="zh-CN" dirty="0" smtClean="0"/>
              <a:t> (+6.69%)</a:t>
            </a:r>
            <a:endParaRPr lang="en-US" altLang="zh-CN" dirty="0"/>
          </a:p>
          <a:p>
            <a:pPr lvl="1"/>
            <a:r>
              <a:rPr lang="en-US" altLang="zh-CN" i="1" dirty="0" smtClean="0"/>
              <a:t>auditorium</a:t>
            </a:r>
            <a:r>
              <a:rPr lang="en-US" altLang="zh-CN" dirty="0" smtClean="0"/>
              <a:t> vs</a:t>
            </a:r>
            <a:r>
              <a:rPr lang="en-US" altLang="zh-CN" dirty="0"/>
              <a:t>. </a:t>
            </a:r>
            <a:r>
              <a:rPr lang="en-US" altLang="zh-CN" i="1" dirty="0" smtClean="0"/>
              <a:t>concert hall</a:t>
            </a:r>
            <a:r>
              <a:rPr lang="en-US" altLang="zh-CN" dirty="0" smtClean="0"/>
              <a:t> (+5.35%)</a:t>
            </a:r>
          </a:p>
          <a:p>
            <a:pPr lvl="1"/>
            <a:r>
              <a:rPr lang="en-US" altLang="zh-CN" i="1" dirty="0" smtClean="0"/>
              <a:t>computer room</a:t>
            </a:r>
            <a:r>
              <a:rPr lang="en-US" altLang="zh-CN" dirty="0" smtClean="0"/>
              <a:t> vs. </a:t>
            </a:r>
            <a:r>
              <a:rPr lang="en-US" altLang="zh-CN" i="1" dirty="0" smtClean="0"/>
              <a:t>office</a:t>
            </a:r>
            <a:r>
              <a:rPr lang="en-US" altLang="zh-CN" dirty="0" smtClean="0"/>
              <a:t> (+4.40%)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3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Pairs better with SPM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90" name="Rectangle 834"/>
          <p:cNvSpPr/>
          <p:nvPr/>
        </p:nvSpPr>
        <p:spPr>
          <a:xfrm>
            <a:off x="900000" y="493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>
                <a:solidFill>
                  <a:srgbClr val="FF0000"/>
                </a:solidFill>
              </a:rPr>
              <a:t>library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1" name="Rectangle 835"/>
          <p:cNvSpPr/>
          <p:nvPr/>
        </p:nvSpPr>
        <p:spPr>
          <a:xfrm>
            <a:off x="2520000" y="493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B050"/>
                </a:solidFill>
              </a:rPr>
              <a:t>clothin</a:t>
            </a:r>
            <a:r>
              <a:rPr lang="en-US" sz="1800" dirty="0" smtClean="0">
                <a:solidFill>
                  <a:srgbClr val="00B050"/>
                </a:solidFill>
              </a:rPr>
              <a:t>. store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192" name="Picture 8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292000"/>
            <a:ext cx="1440000" cy="1440000"/>
          </a:xfrm>
          <a:prstGeom prst="rect">
            <a:avLst/>
          </a:prstGeom>
        </p:spPr>
      </p:pic>
      <p:pic>
        <p:nvPicPr>
          <p:cNvPr id="193" name="Picture 8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53" y="5292000"/>
            <a:ext cx="1440000" cy="1440000"/>
          </a:xfrm>
          <a:prstGeom prst="rect">
            <a:avLst/>
          </a:prstGeom>
        </p:spPr>
      </p:pic>
      <p:sp>
        <p:nvSpPr>
          <p:cNvPr id="194" name="Rectangle 863"/>
          <p:cNvSpPr/>
          <p:nvPr/>
        </p:nvSpPr>
        <p:spPr>
          <a:xfrm>
            <a:off x="7200000" y="565200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7030A0"/>
                </a:solidFill>
              </a:rPr>
              <a:t>+4.62%</a:t>
            </a:r>
            <a:endParaRPr lang="en-US" sz="1800" dirty="0">
              <a:solidFill>
                <a:srgbClr val="7030A0"/>
              </a:solidFill>
            </a:endParaRPr>
          </a:p>
        </p:txBody>
      </p:sp>
      <p:grpSp>
        <p:nvGrpSpPr>
          <p:cNvPr id="195" name="Group 866"/>
          <p:cNvGrpSpPr/>
          <p:nvPr/>
        </p:nvGrpSpPr>
        <p:grpSpPr>
          <a:xfrm>
            <a:off x="4860000" y="5292000"/>
            <a:ext cx="1620000" cy="1440000"/>
            <a:chOff x="3600000" y="4500000"/>
            <a:chExt cx="1620000" cy="1440000"/>
          </a:xfrm>
        </p:grpSpPr>
        <p:cxnSp>
          <p:nvCxnSpPr>
            <p:cNvPr id="196" name="Straight Arrow Connector 985"/>
            <p:cNvCxnSpPr/>
            <p:nvPr/>
          </p:nvCxnSpPr>
          <p:spPr>
            <a:xfrm>
              <a:off x="3600000" y="5940000"/>
              <a:ext cx="16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986"/>
            <p:cNvCxnSpPr/>
            <p:nvPr/>
          </p:nvCxnSpPr>
          <p:spPr>
            <a:xfrm flipV="1">
              <a:off x="3600000" y="4500000"/>
              <a:ext cx="0" cy="144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tangle 987"/>
            <p:cNvSpPr/>
            <p:nvPr/>
          </p:nvSpPr>
          <p:spPr>
            <a:xfrm>
              <a:off x="3672000" y="5436000"/>
              <a:ext cx="144000" cy="50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988"/>
            <p:cNvSpPr/>
            <p:nvPr/>
          </p:nvSpPr>
          <p:spPr>
            <a:xfrm>
              <a:off x="3815998" y="5472000"/>
              <a:ext cx="144000" cy="468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989"/>
            <p:cNvSpPr/>
            <p:nvPr/>
          </p:nvSpPr>
          <p:spPr>
            <a:xfrm>
              <a:off x="4032000" y="5472000"/>
              <a:ext cx="144000" cy="468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990"/>
            <p:cNvSpPr/>
            <p:nvPr/>
          </p:nvSpPr>
          <p:spPr>
            <a:xfrm>
              <a:off x="4175999" y="5472000"/>
              <a:ext cx="144000" cy="468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991"/>
            <p:cNvSpPr/>
            <p:nvPr/>
          </p:nvSpPr>
          <p:spPr>
            <a:xfrm>
              <a:off x="4392000" y="5508000"/>
              <a:ext cx="144000" cy="432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992"/>
            <p:cNvSpPr/>
            <p:nvPr/>
          </p:nvSpPr>
          <p:spPr>
            <a:xfrm>
              <a:off x="4535999" y="5580000"/>
              <a:ext cx="144000" cy="360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993"/>
            <p:cNvSpPr/>
            <p:nvPr/>
          </p:nvSpPr>
          <p:spPr>
            <a:xfrm>
              <a:off x="4752000" y="5544000"/>
              <a:ext cx="144000" cy="396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994"/>
            <p:cNvSpPr/>
            <p:nvPr/>
          </p:nvSpPr>
          <p:spPr>
            <a:xfrm>
              <a:off x="4895999" y="5436000"/>
              <a:ext cx="144000" cy="504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995"/>
            <p:cNvSpPr/>
            <p:nvPr/>
          </p:nvSpPr>
          <p:spPr>
            <a:xfrm>
              <a:off x="3960000" y="450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OPM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7" name="Group 869"/>
          <p:cNvGrpSpPr/>
          <p:nvPr/>
        </p:nvGrpSpPr>
        <p:grpSpPr>
          <a:xfrm>
            <a:off x="6840000" y="5292000"/>
            <a:ext cx="1620000" cy="1440000"/>
            <a:chOff x="5580000" y="540000"/>
            <a:chExt cx="1620000" cy="1440000"/>
          </a:xfrm>
        </p:grpSpPr>
        <p:grpSp>
          <p:nvGrpSpPr>
            <p:cNvPr id="208" name="Group 951"/>
            <p:cNvGrpSpPr/>
            <p:nvPr/>
          </p:nvGrpSpPr>
          <p:grpSpPr>
            <a:xfrm>
              <a:off x="5580000" y="540000"/>
              <a:ext cx="1620000" cy="1440000"/>
              <a:chOff x="3600000" y="540000"/>
              <a:chExt cx="1620000" cy="1440000"/>
            </a:xfrm>
          </p:grpSpPr>
          <p:cxnSp>
            <p:nvCxnSpPr>
              <p:cNvPr id="210" name="Straight Arrow Connector 953"/>
              <p:cNvCxnSpPr/>
              <p:nvPr/>
            </p:nvCxnSpPr>
            <p:spPr>
              <a:xfrm>
                <a:off x="3600000" y="1980000"/>
                <a:ext cx="162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954"/>
              <p:cNvCxnSpPr/>
              <p:nvPr/>
            </p:nvCxnSpPr>
            <p:spPr>
              <a:xfrm flipV="1">
                <a:off x="3600000" y="540000"/>
                <a:ext cx="0" cy="144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Rectangle 955"/>
              <p:cNvSpPr/>
              <p:nvPr/>
            </p:nvSpPr>
            <p:spPr>
              <a:xfrm>
                <a:off x="3672000" y="1620000"/>
                <a:ext cx="144000" cy="36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956"/>
              <p:cNvSpPr/>
              <p:nvPr/>
            </p:nvSpPr>
            <p:spPr>
              <a:xfrm>
                <a:off x="3815998" y="1800000"/>
                <a:ext cx="144000" cy="180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957"/>
              <p:cNvSpPr/>
              <p:nvPr/>
            </p:nvSpPr>
            <p:spPr>
              <a:xfrm>
                <a:off x="4032000" y="1656000"/>
                <a:ext cx="144000" cy="324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958"/>
              <p:cNvSpPr/>
              <p:nvPr/>
            </p:nvSpPr>
            <p:spPr>
              <a:xfrm>
                <a:off x="4175999" y="1800000"/>
                <a:ext cx="144000" cy="180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959"/>
              <p:cNvSpPr/>
              <p:nvPr/>
            </p:nvSpPr>
            <p:spPr>
              <a:xfrm>
                <a:off x="4392000" y="1404000"/>
                <a:ext cx="144000" cy="576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960"/>
              <p:cNvSpPr/>
              <p:nvPr/>
            </p:nvSpPr>
            <p:spPr>
              <a:xfrm>
                <a:off x="4535999" y="1296000"/>
                <a:ext cx="144000" cy="684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961"/>
              <p:cNvSpPr/>
              <p:nvPr/>
            </p:nvSpPr>
            <p:spPr>
              <a:xfrm>
                <a:off x="4752000" y="1440000"/>
                <a:ext cx="144000" cy="54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962"/>
              <p:cNvSpPr/>
              <p:nvPr/>
            </p:nvSpPr>
            <p:spPr>
              <a:xfrm>
                <a:off x="4895999" y="1224000"/>
                <a:ext cx="144000" cy="756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9" name="Rectangle 952"/>
            <p:cNvSpPr/>
            <p:nvPr/>
          </p:nvSpPr>
          <p:spPr>
            <a:xfrm>
              <a:off x="5940000" y="54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SPM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20" name="Rectangle 872"/>
          <p:cNvSpPr/>
          <p:nvPr/>
        </p:nvSpPr>
        <p:spPr>
          <a:xfrm>
            <a:off x="5940000" y="493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shelves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221" name="Rectangle 836"/>
          <p:cNvSpPr/>
          <p:nvPr/>
        </p:nvSpPr>
        <p:spPr>
          <a:xfrm>
            <a:off x="900000" y="97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>
                <a:solidFill>
                  <a:srgbClr val="FF0000"/>
                </a:solidFill>
              </a:rPr>
              <a:t>game room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2" name="Rectangle 837"/>
          <p:cNvSpPr/>
          <p:nvPr/>
        </p:nvSpPr>
        <p:spPr>
          <a:xfrm>
            <a:off x="2520000" y="97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garage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223" name="Picture 8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330359"/>
            <a:ext cx="1440000" cy="1440000"/>
          </a:xfrm>
          <a:prstGeom prst="rect">
            <a:avLst/>
          </a:prstGeom>
        </p:spPr>
      </p:pic>
      <p:pic>
        <p:nvPicPr>
          <p:cNvPr id="224" name="Picture 8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7"/>
          <a:stretch/>
        </p:blipFill>
        <p:spPr>
          <a:xfrm>
            <a:off x="2521040" y="1332001"/>
            <a:ext cx="1440000" cy="1440000"/>
          </a:xfrm>
          <a:prstGeom prst="rect">
            <a:avLst/>
          </a:prstGeom>
        </p:spPr>
      </p:pic>
      <p:sp>
        <p:nvSpPr>
          <p:cNvPr id="225" name="Rectangle 864"/>
          <p:cNvSpPr/>
          <p:nvPr/>
        </p:nvSpPr>
        <p:spPr>
          <a:xfrm>
            <a:off x="7199998" y="169200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7030A0"/>
                </a:solidFill>
              </a:rPr>
              <a:t>+4.78%</a:t>
            </a:r>
            <a:endParaRPr lang="en-US" sz="1800" dirty="0">
              <a:solidFill>
                <a:srgbClr val="7030A0"/>
              </a:solidFill>
            </a:endParaRPr>
          </a:p>
        </p:txBody>
      </p:sp>
      <p:grpSp>
        <p:nvGrpSpPr>
          <p:cNvPr id="226" name="Group 867"/>
          <p:cNvGrpSpPr/>
          <p:nvPr/>
        </p:nvGrpSpPr>
        <p:grpSpPr>
          <a:xfrm>
            <a:off x="4860000" y="1332000"/>
            <a:ext cx="1620000" cy="1440000"/>
            <a:chOff x="3600000" y="4500000"/>
            <a:chExt cx="1620000" cy="1440000"/>
          </a:xfrm>
        </p:grpSpPr>
        <p:cxnSp>
          <p:nvCxnSpPr>
            <p:cNvPr id="227" name="Straight Arrow Connector 974"/>
            <p:cNvCxnSpPr/>
            <p:nvPr/>
          </p:nvCxnSpPr>
          <p:spPr>
            <a:xfrm>
              <a:off x="3600000" y="5940000"/>
              <a:ext cx="16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975"/>
            <p:cNvCxnSpPr/>
            <p:nvPr/>
          </p:nvCxnSpPr>
          <p:spPr>
            <a:xfrm flipV="1">
              <a:off x="3600000" y="4500000"/>
              <a:ext cx="0" cy="144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976"/>
            <p:cNvSpPr/>
            <p:nvPr/>
          </p:nvSpPr>
          <p:spPr>
            <a:xfrm>
              <a:off x="3672000" y="4716000"/>
              <a:ext cx="144000" cy="122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977"/>
            <p:cNvSpPr/>
            <p:nvPr/>
          </p:nvSpPr>
          <p:spPr>
            <a:xfrm>
              <a:off x="3815998" y="4644000"/>
              <a:ext cx="144000" cy="1296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978"/>
            <p:cNvSpPr/>
            <p:nvPr/>
          </p:nvSpPr>
          <p:spPr>
            <a:xfrm>
              <a:off x="4032000" y="5832000"/>
              <a:ext cx="144000" cy="108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979"/>
            <p:cNvSpPr/>
            <p:nvPr/>
          </p:nvSpPr>
          <p:spPr>
            <a:xfrm>
              <a:off x="4175999" y="5760000"/>
              <a:ext cx="144000" cy="180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980"/>
            <p:cNvSpPr/>
            <p:nvPr/>
          </p:nvSpPr>
          <p:spPr>
            <a:xfrm>
              <a:off x="4392000" y="5760000"/>
              <a:ext cx="144000" cy="180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981"/>
            <p:cNvSpPr/>
            <p:nvPr/>
          </p:nvSpPr>
          <p:spPr>
            <a:xfrm>
              <a:off x="4535999" y="5760000"/>
              <a:ext cx="144000" cy="180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982"/>
            <p:cNvSpPr/>
            <p:nvPr/>
          </p:nvSpPr>
          <p:spPr>
            <a:xfrm>
              <a:off x="4752000" y="5652000"/>
              <a:ext cx="144000" cy="288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983"/>
            <p:cNvSpPr/>
            <p:nvPr/>
          </p:nvSpPr>
          <p:spPr>
            <a:xfrm>
              <a:off x="4895999" y="5796000"/>
              <a:ext cx="144000" cy="144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984"/>
            <p:cNvSpPr/>
            <p:nvPr/>
          </p:nvSpPr>
          <p:spPr>
            <a:xfrm>
              <a:off x="3960000" y="450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OPM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8" name="Group 870"/>
          <p:cNvGrpSpPr/>
          <p:nvPr/>
        </p:nvGrpSpPr>
        <p:grpSpPr>
          <a:xfrm>
            <a:off x="6840000" y="1332000"/>
            <a:ext cx="1620000" cy="1440000"/>
            <a:chOff x="5580000" y="540000"/>
            <a:chExt cx="1620000" cy="1440000"/>
          </a:xfrm>
        </p:grpSpPr>
        <p:grpSp>
          <p:nvGrpSpPr>
            <p:cNvPr id="239" name="Group 939"/>
            <p:cNvGrpSpPr/>
            <p:nvPr/>
          </p:nvGrpSpPr>
          <p:grpSpPr>
            <a:xfrm>
              <a:off x="5580000" y="540000"/>
              <a:ext cx="1620000" cy="1440000"/>
              <a:chOff x="3600000" y="540000"/>
              <a:chExt cx="1620000" cy="1440000"/>
            </a:xfrm>
          </p:grpSpPr>
          <p:cxnSp>
            <p:nvCxnSpPr>
              <p:cNvPr id="241" name="Straight Arrow Connector 941"/>
              <p:cNvCxnSpPr/>
              <p:nvPr/>
            </p:nvCxnSpPr>
            <p:spPr>
              <a:xfrm>
                <a:off x="3600000" y="1980000"/>
                <a:ext cx="162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942"/>
              <p:cNvCxnSpPr/>
              <p:nvPr/>
            </p:nvCxnSpPr>
            <p:spPr>
              <a:xfrm flipV="1">
                <a:off x="3600000" y="540000"/>
                <a:ext cx="0" cy="144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943"/>
              <p:cNvSpPr/>
              <p:nvPr/>
            </p:nvSpPr>
            <p:spPr>
              <a:xfrm>
                <a:off x="3672000" y="1764000"/>
                <a:ext cx="144000" cy="216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944"/>
              <p:cNvSpPr/>
              <p:nvPr/>
            </p:nvSpPr>
            <p:spPr>
              <a:xfrm>
                <a:off x="3815998" y="1620000"/>
                <a:ext cx="144000" cy="360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945"/>
              <p:cNvSpPr/>
              <p:nvPr/>
            </p:nvSpPr>
            <p:spPr>
              <a:xfrm>
                <a:off x="4032000" y="1764000"/>
                <a:ext cx="144000" cy="216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946"/>
              <p:cNvSpPr/>
              <p:nvPr/>
            </p:nvSpPr>
            <p:spPr>
              <a:xfrm>
                <a:off x="4175999" y="1620000"/>
                <a:ext cx="144000" cy="360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947"/>
              <p:cNvSpPr/>
              <p:nvPr/>
            </p:nvSpPr>
            <p:spPr>
              <a:xfrm>
                <a:off x="4392000" y="1260000"/>
                <a:ext cx="144000" cy="72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948"/>
              <p:cNvSpPr/>
              <p:nvPr/>
            </p:nvSpPr>
            <p:spPr>
              <a:xfrm>
                <a:off x="4535999" y="1404000"/>
                <a:ext cx="144000" cy="576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949"/>
              <p:cNvSpPr/>
              <p:nvPr/>
            </p:nvSpPr>
            <p:spPr>
              <a:xfrm>
                <a:off x="4752000" y="1332000"/>
                <a:ext cx="144000" cy="648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950"/>
              <p:cNvSpPr/>
              <p:nvPr/>
            </p:nvSpPr>
            <p:spPr>
              <a:xfrm>
                <a:off x="4895999" y="1476000"/>
                <a:ext cx="144000" cy="504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0" name="Rectangle 940"/>
            <p:cNvSpPr/>
            <p:nvPr/>
          </p:nvSpPr>
          <p:spPr>
            <a:xfrm>
              <a:off x="5940000" y="54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SPM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51" name="Rectangle 873"/>
          <p:cNvSpPr/>
          <p:nvPr/>
        </p:nvSpPr>
        <p:spPr>
          <a:xfrm>
            <a:off x="5940000" y="97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tables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252" name="Rectangle 1065"/>
          <p:cNvSpPr/>
          <p:nvPr/>
        </p:nvSpPr>
        <p:spPr>
          <a:xfrm>
            <a:off x="900000" y="295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 err="1" smtClean="0">
                <a:solidFill>
                  <a:srgbClr val="FF0000"/>
                </a:solidFill>
              </a:rPr>
              <a:t>restr</a:t>
            </a:r>
            <a:r>
              <a:rPr lang="en-US" altLang="zh-CN" sz="1800" dirty="0" smtClean="0">
                <a:solidFill>
                  <a:srgbClr val="FF0000"/>
                </a:solidFill>
              </a:rPr>
              <a:t>. kitchen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53" name="Rectangle 1066"/>
          <p:cNvSpPr/>
          <p:nvPr/>
        </p:nvSpPr>
        <p:spPr>
          <a:xfrm>
            <a:off x="2520000" y="295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studio music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254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7" y="3312000"/>
            <a:ext cx="1440000" cy="1440000"/>
          </a:xfrm>
          <a:prstGeom prst="rect">
            <a:avLst/>
          </a:prstGeom>
        </p:spPr>
      </p:pic>
      <p:pic>
        <p:nvPicPr>
          <p:cNvPr id="255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0"/>
          <a:stretch/>
        </p:blipFill>
        <p:spPr>
          <a:xfrm>
            <a:off x="900000" y="3312000"/>
            <a:ext cx="1440000" cy="1440000"/>
          </a:xfrm>
          <a:prstGeom prst="rect">
            <a:avLst/>
          </a:prstGeom>
        </p:spPr>
      </p:pic>
      <p:sp>
        <p:nvSpPr>
          <p:cNvPr id="256" name="Rectangle 1073"/>
          <p:cNvSpPr/>
          <p:nvPr/>
        </p:nvSpPr>
        <p:spPr>
          <a:xfrm>
            <a:off x="7199998" y="367200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7030A0"/>
                </a:solidFill>
              </a:rPr>
              <a:t>+4.64%</a:t>
            </a:r>
            <a:endParaRPr lang="en-US" sz="1800" dirty="0">
              <a:solidFill>
                <a:srgbClr val="7030A0"/>
              </a:solidFill>
            </a:endParaRPr>
          </a:p>
        </p:txBody>
      </p:sp>
      <p:grpSp>
        <p:nvGrpSpPr>
          <p:cNvPr id="257" name="Group 1074"/>
          <p:cNvGrpSpPr/>
          <p:nvPr/>
        </p:nvGrpSpPr>
        <p:grpSpPr>
          <a:xfrm>
            <a:off x="4860000" y="3312000"/>
            <a:ext cx="1620000" cy="1440000"/>
            <a:chOff x="3600000" y="4500000"/>
            <a:chExt cx="1620000" cy="1440000"/>
          </a:xfrm>
        </p:grpSpPr>
        <p:cxnSp>
          <p:nvCxnSpPr>
            <p:cNvPr id="258" name="Straight Arrow Connector 1089"/>
            <p:cNvCxnSpPr/>
            <p:nvPr/>
          </p:nvCxnSpPr>
          <p:spPr>
            <a:xfrm>
              <a:off x="3600000" y="5940000"/>
              <a:ext cx="16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1090"/>
            <p:cNvCxnSpPr/>
            <p:nvPr/>
          </p:nvCxnSpPr>
          <p:spPr>
            <a:xfrm flipV="1">
              <a:off x="3600000" y="4500000"/>
              <a:ext cx="0" cy="144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Rectangle 1091"/>
            <p:cNvSpPr/>
            <p:nvPr/>
          </p:nvSpPr>
          <p:spPr>
            <a:xfrm>
              <a:off x="3672000" y="5220000"/>
              <a:ext cx="144000" cy="720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1092"/>
            <p:cNvSpPr/>
            <p:nvPr/>
          </p:nvSpPr>
          <p:spPr>
            <a:xfrm>
              <a:off x="3815998" y="5292000"/>
              <a:ext cx="144000" cy="648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1093"/>
            <p:cNvSpPr/>
            <p:nvPr/>
          </p:nvSpPr>
          <p:spPr>
            <a:xfrm>
              <a:off x="4032000" y="5328000"/>
              <a:ext cx="144000" cy="612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1094"/>
            <p:cNvSpPr/>
            <p:nvPr/>
          </p:nvSpPr>
          <p:spPr>
            <a:xfrm>
              <a:off x="4175999" y="5148000"/>
              <a:ext cx="144000" cy="79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1095"/>
            <p:cNvSpPr/>
            <p:nvPr/>
          </p:nvSpPr>
          <p:spPr>
            <a:xfrm>
              <a:off x="4392000" y="5652000"/>
              <a:ext cx="144000" cy="288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1096"/>
            <p:cNvSpPr/>
            <p:nvPr/>
          </p:nvSpPr>
          <p:spPr>
            <a:xfrm>
              <a:off x="4535999" y="5796000"/>
              <a:ext cx="144000" cy="144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1097"/>
            <p:cNvSpPr/>
            <p:nvPr/>
          </p:nvSpPr>
          <p:spPr>
            <a:xfrm>
              <a:off x="4752000" y="5760000"/>
              <a:ext cx="144000" cy="180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1098"/>
            <p:cNvSpPr/>
            <p:nvPr/>
          </p:nvSpPr>
          <p:spPr>
            <a:xfrm>
              <a:off x="4895999" y="5724000"/>
              <a:ext cx="144000" cy="216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1099"/>
            <p:cNvSpPr/>
            <p:nvPr/>
          </p:nvSpPr>
          <p:spPr>
            <a:xfrm>
              <a:off x="3960000" y="450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OPM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9" name="Group 1075"/>
          <p:cNvGrpSpPr/>
          <p:nvPr/>
        </p:nvGrpSpPr>
        <p:grpSpPr>
          <a:xfrm>
            <a:off x="6840000" y="3312000"/>
            <a:ext cx="1620000" cy="1440000"/>
            <a:chOff x="5580000" y="540000"/>
            <a:chExt cx="1620000" cy="1440000"/>
          </a:xfrm>
        </p:grpSpPr>
        <p:grpSp>
          <p:nvGrpSpPr>
            <p:cNvPr id="270" name="Group 1077"/>
            <p:cNvGrpSpPr/>
            <p:nvPr/>
          </p:nvGrpSpPr>
          <p:grpSpPr>
            <a:xfrm>
              <a:off x="5580000" y="540000"/>
              <a:ext cx="1620000" cy="1440000"/>
              <a:chOff x="3600000" y="540000"/>
              <a:chExt cx="1620000" cy="1440000"/>
            </a:xfrm>
          </p:grpSpPr>
          <p:cxnSp>
            <p:nvCxnSpPr>
              <p:cNvPr id="272" name="Straight Arrow Connector 1079"/>
              <p:cNvCxnSpPr/>
              <p:nvPr/>
            </p:nvCxnSpPr>
            <p:spPr>
              <a:xfrm>
                <a:off x="3600000" y="1980000"/>
                <a:ext cx="162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1080"/>
              <p:cNvCxnSpPr/>
              <p:nvPr/>
            </p:nvCxnSpPr>
            <p:spPr>
              <a:xfrm flipV="1">
                <a:off x="3600000" y="540000"/>
                <a:ext cx="0" cy="144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Rectangle 1081"/>
              <p:cNvSpPr/>
              <p:nvPr/>
            </p:nvSpPr>
            <p:spPr>
              <a:xfrm>
                <a:off x="3672000" y="1440000"/>
                <a:ext cx="144000" cy="54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1082"/>
              <p:cNvSpPr/>
              <p:nvPr/>
            </p:nvSpPr>
            <p:spPr>
              <a:xfrm>
                <a:off x="3815998" y="1692000"/>
                <a:ext cx="144000" cy="288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1083"/>
              <p:cNvSpPr/>
              <p:nvPr/>
            </p:nvSpPr>
            <p:spPr>
              <a:xfrm>
                <a:off x="4032000" y="1404000"/>
                <a:ext cx="144000" cy="576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1084"/>
              <p:cNvSpPr/>
              <p:nvPr/>
            </p:nvSpPr>
            <p:spPr>
              <a:xfrm>
                <a:off x="4175999" y="1512000"/>
                <a:ext cx="144000" cy="468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1085"/>
              <p:cNvSpPr/>
              <p:nvPr/>
            </p:nvSpPr>
            <p:spPr>
              <a:xfrm>
                <a:off x="4392000" y="1620000"/>
                <a:ext cx="144000" cy="36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1086"/>
              <p:cNvSpPr/>
              <p:nvPr/>
            </p:nvSpPr>
            <p:spPr>
              <a:xfrm>
                <a:off x="4535999" y="1476000"/>
                <a:ext cx="144000" cy="504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1087"/>
              <p:cNvSpPr/>
              <p:nvPr/>
            </p:nvSpPr>
            <p:spPr>
              <a:xfrm>
                <a:off x="4752000" y="1656000"/>
                <a:ext cx="144000" cy="324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1088"/>
              <p:cNvSpPr/>
              <p:nvPr/>
            </p:nvSpPr>
            <p:spPr>
              <a:xfrm>
                <a:off x="4895999" y="1440000"/>
                <a:ext cx="144000" cy="540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1" name="Rectangle 1078"/>
            <p:cNvSpPr/>
            <p:nvPr/>
          </p:nvSpPr>
          <p:spPr>
            <a:xfrm>
              <a:off x="5940000" y="54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SPM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2" name="Rectangle 1076"/>
          <p:cNvSpPr/>
          <p:nvPr/>
        </p:nvSpPr>
        <p:spPr>
          <a:xfrm>
            <a:off x="5940000" y="295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cabinets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284" name="矩形 283"/>
          <p:cNvSpPr/>
          <p:nvPr/>
        </p:nvSpPr>
        <p:spPr>
          <a:xfrm rot="-600000">
            <a:off x="360000" y="3240000"/>
            <a:ext cx="8280000" cy="18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rgbClr val="00B050"/>
                </a:solidFill>
              </a:rPr>
              <a:t>Spatial</a:t>
            </a:r>
            <a:r>
              <a:rPr lang="en-US" altLang="zh-CN" sz="4800" dirty="0" smtClean="0">
                <a:solidFill>
                  <a:srgbClr val="00B050"/>
                </a:solidFill>
              </a:rPr>
              <a:t> </a:t>
            </a:r>
            <a:r>
              <a:rPr lang="en-US" altLang="zh-CN" sz="4800" dirty="0" smtClean="0">
                <a:solidFill>
                  <a:srgbClr val="00B050"/>
                </a:solidFill>
              </a:rPr>
              <a:t>Distribution</a:t>
            </a:r>
            <a:endParaRPr lang="en-US" altLang="zh-CN" sz="4800" dirty="0" smtClean="0">
              <a:solidFill>
                <a:srgbClr val="00B050"/>
              </a:solidFill>
            </a:endParaRPr>
          </a:p>
          <a:p>
            <a:pPr algn="ctr"/>
            <a:r>
              <a:rPr lang="en-US" altLang="zh-CN" sz="4800" dirty="0" smtClean="0">
                <a:solidFill>
                  <a:srgbClr val="00B050"/>
                </a:solidFill>
              </a:rPr>
              <a:t>are </a:t>
            </a:r>
            <a:r>
              <a:rPr lang="en-US" altLang="zh-CN" sz="4800" dirty="0" smtClean="0">
                <a:solidFill>
                  <a:srgbClr val="FF0000"/>
                </a:solidFill>
              </a:rPr>
              <a:t>More Discriminative!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1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4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7" dur="indefinite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0" dur="indefinite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3" dur="indefinite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6" dur="indefinite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94" grpId="0"/>
      <p:bldP spid="220" grpId="0"/>
      <p:bldP spid="221" grpId="0"/>
      <p:bldP spid="222" grpId="0"/>
      <p:bldP spid="225" grpId="0"/>
      <p:bldP spid="251" grpId="0"/>
      <p:bldP spid="252" grpId="0"/>
      <p:bldP spid="253" grpId="0"/>
      <p:bldP spid="256" grpId="0"/>
      <p:bldP spid="282" grpId="0"/>
      <p:bldP spid="2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Pairs better with OPM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9" name="Rectangle 822"/>
          <p:cNvSpPr/>
          <p:nvPr/>
        </p:nvSpPr>
        <p:spPr>
          <a:xfrm>
            <a:off x="900000" y="97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bookstore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0" name="Rectangle 823"/>
          <p:cNvSpPr/>
          <p:nvPr/>
        </p:nvSpPr>
        <p:spPr>
          <a:xfrm>
            <a:off x="2520000" y="97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library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101" name="Picture 8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332000"/>
            <a:ext cx="1440000" cy="1440000"/>
          </a:xfrm>
          <a:prstGeom prst="rect">
            <a:avLst/>
          </a:prstGeom>
        </p:spPr>
      </p:pic>
      <p:pic>
        <p:nvPicPr>
          <p:cNvPr id="102" name="Picture 8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332000"/>
            <a:ext cx="1440000" cy="1440000"/>
          </a:xfrm>
          <a:prstGeom prst="rect">
            <a:avLst/>
          </a:prstGeom>
        </p:spPr>
      </p:pic>
      <p:sp>
        <p:nvSpPr>
          <p:cNvPr id="103" name="Rectangle 826"/>
          <p:cNvSpPr/>
          <p:nvPr/>
        </p:nvSpPr>
        <p:spPr>
          <a:xfrm>
            <a:off x="900000" y="493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comptr.room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4" name="Rectangle 827"/>
          <p:cNvSpPr/>
          <p:nvPr/>
        </p:nvSpPr>
        <p:spPr>
          <a:xfrm>
            <a:off x="2520000" y="493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office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105" name="Picture 8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292000"/>
            <a:ext cx="1440000" cy="1440000"/>
          </a:xfrm>
          <a:prstGeom prst="rect">
            <a:avLst/>
          </a:prstGeom>
        </p:spPr>
      </p:pic>
      <p:pic>
        <p:nvPicPr>
          <p:cNvPr id="106" name="Picture 8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5292000"/>
            <a:ext cx="1440000" cy="1440000"/>
          </a:xfrm>
          <a:prstGeom prst="rect">
            <a:avLst/>
          </a:prstGeom>
        </p:spPr>
      </p:pic>
      <p:sp>
        <p:nvSpPr>
          <p:cNvPr id="107" name="Rectangle 830"/>
          <p:cNvSpPr/>
          <p:nvPr/>
        </p:nvSpPr>
        <p:spPr>
          <a:xfrm>
            <a:off x="900000" y="295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auditorium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8" name="Rectangle 831"/>
          <p:cNvSpPr/>
          <p:nvPr/>
        </p:nvSpPr>
        <p:spPr>
          <a:xfrm>
            <a:off x="2520000" y="295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B050"/>
                </a:solidFill>
              </a:rPr>
              <a:t>concerthall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109" name="Picture 8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12000"/>
            <a:ext cx="1440000" cy="1413000"/>
          </a:xfrm>
          <a:prstGeom prst="rect">
            <a:avLst/>
          </a:prstGeom>
        </p:spPr>
      </p:pic>
      <p:pic>
        <p:nvPicPr>
          <p:cNvPr id="110" name="Picture 8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312000"/>
            <a:ext cx="1440000" cy="1440000"/>
          </a:xfrm>
          <a:prstGeom prst="rect">
            <a:avLst/>
          </a:prstGeom>
        </p:spPr>
      </p:pic>
      <p:sp>
        <p:nvSpPr>
          <p:cNvPr id="111" name="Rectangle 851"/>
          <p:cNvSpPr/>
          <p:nvPr/>
        </p:nvSpPr>
        <p:spPr>
          <a:xfrm>
            <a:off x="5220000" y="169200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7030A0"/>
                </a:solidFill>
              </a:rPr>
              <a:t>+6.69%</a:t>
            </a:r>
            <a:endParaRPr lang="en-US" sz="1800" dirty="0">
              <a:solidFill>
                <a:srgbClr val="7030A0"/>
              </a:solidFill>
            </a:endParaRPr>
          </a:p>
        </p:txBody>
      </p:sp>
      <p:grpSp>
        <p:nvGrpSpPr>
          <p:cNvPr id="112" name="Group 852"/>
          <p:cNvGrpSpPr/>
          <p:nvPr/>
        </p:nvGrpSpPr>
        <p:grpSpPr>
          <a:xfrm>
            <a:off x="4860000" y="1332000"/>
            <a:ext cx="1620000" cy="1440000"/>
            <a:chOff x="3600000" y="540000"/>
            <a:chExt cx="1620000" cy="1440000"/>
          </a:xfrm>
        </p:grpSpPr>
        <p:cxnSp>
          <p:nvCxnSpPr>
            <p:cNvPr id="113" name="Straight Arrow Connector 1054"/>
            <p:cNvCxnSpPr/>
            <p:nvPr/>
          </p:nvCxnSpPr>
          <p:spPr>
            <a:xfrm>
              <a:off x="3600000" y="1980000"/>
              <a:ext cx="16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055"/>
            <p:cNvCxnSpPr/>
            <p:nvPr/>
          </p:nvCxnSpPr>
          <p:spPr>
            <a:xfrm flipV="1">
              <a:off x="3600000" y="540000"/>
              <a:ext cx="0" cy="144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056"/>
            <p:cNvSpPr/>
            <p:nvPr/>
          </p:nvSpPr>
          <p:spPr>
            <a:xfrm>
              <a:off x="3672000" y="1260000"/>
              <a:ext cx="144000" cy="720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057"/>
            <p:cNvSpPr/>
            <p:nvPr/>
          </p:nvSpPr>
          <p:spPr>
            <a:xfrm>
              <a:off x="3815998" y="1512000"/>
              <a:ext cx="144000" cy="468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058"/>
            <p:cNvSpPr/>
            <p:nvPr/>
          </p:nvSpPr>
          <p:spPr>
            <a:xfrm>
              <a:off x="4032000" y="1332000"/>
              <a:ext cx="144000" cy="648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059"/>
            <p:cNvSpPr/>
            <p:nvPr/>
          </p:nvSpPr>
          <p:spPr>
            <a:xfrm>
              <a:off x="4175999" y="1440000"/>
              <a:ext cx="144000" cy="540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060"/>
            <p:cNvSpPr/>
            <p:nvPr/>
          </p:nvSpPr>
          <p:spPr>
            <a:xfrm>
              <a:off x="4392000" y="1800000"/>
              <a:ext cx="144000" cy="180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061"/>
            <p:cNvSpPr/>
            <p:nvPr/>
          </p:nvSpPr>
          <p:spPr>
            <a:xfrm>
              <a:off x="4535999" y="1584000"/>
              <a:ext cx="144000" cy="396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062"/>
            <p:cNvSpPr/>
            <p:nvPr/>
          </p:nvSpPr>
          <p:spPr>
            <a:xfrm>
              <a:off x="4752000" y="1728000"/>
              <a:ext cx="144000" cy="252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063"/>
            <p:cNvSpPr/>
            <p:nvPr/>
          </p:nvSpPr>
          <p:spPr>
            <a:xfrm>
              <a:off x="4895999" y="1584000"/>
              <a:ext cx="144000" cy="396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064"/>
            <p:cNvSpPr/>
            <p:nvPr/>
          </p:nvSpPr>
          <p:spPr>
            <a:xfrm>
              <a:off x="3960000" y="54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OPM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4" name="Group 853"/>
          <p:cNvGrpSpPr/>
          <p:nvPr/>
        </p:nvGrpSpPr>
        <p:grpSpPr>
          <a:xfrm>
            <a:off x="6840000" y="1332000"/>
            <a:ext cx="1620000" cy="1440000"/>
            <a:chOff x="5580000" y="540000"/>
            <a:chExt cx="1620000" cy="1440000"/>
          </a:xfrm>
        </p:grpSpPr>
        <p:grpSp>
          <p:nvGrpSpPr>
            <p:cNvPr id="125" name="Group 1042"/>
            <p:cNvGrpSpPr/>
            <p:nvPr/>
          </p:nvGrpSpPr>
          <p:grpSpPr>
            <a:xfrm>
              <a:off x="5580000" y="540000"/>
              <a:ext cx="1620000" cy="1440000"/>
              <a:chOff x="3600000" y="540000"/>
              <a:chExt cx="1620000" cy="1440000"/>
            </a:xfrm>
          </p:grpSpPr>
          <p:cxnSp>
            <p:nvCxnSpPr>
              <p:cNvPr id="127" name="Straight Arrow Connector 1044"/>
              <p:cNvCxnSpPr/>
              <p:nvPr/>
            </p:nvCxnSpPr>
            <p:spPr>
              <a:xfrm>
                <a:off x="3600000" y="1980000"/>
                <a:ext cx="162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045"/>
              <p:cNvCxnSpPr/>
              <p:nvPr/>
            </p:nvCxnSpPr>
            <p:spPr>
              <a:xfrm flipV="1">
                <a:off x="3600000" y="540000"/>
                <a:ext cx="0" cy="144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046"/>
              <p:cNvSpPr/>
              <p:nvPr/>
            </p:nvSpPr>
            <p:spPr>
              <a:xfrm>
                <a:off x="3672000" y="1512000"/>
                <a:ext cx="144000" cy="468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047"/>
              <p:cNvSpPr/>
              <p:nvPr/>
            </p:nvSpPr>
            <p:spPr>
              <a:xfrm>
                <a:off x="3815998" y="1584000"/>
                <a:ext cx="144000" cy="396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048"/>
              <p:cNvSpPr/>
              <p:nvPr/>
            </p:nvSpPr>
            <p:spPr>
              <a:xfrm>
                <a:off x="4032000" y="1620000"/>
                <a:ext cx="144000" cy="36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049"/>
              <p:cNvSpPr/>
              <p:nvPr/>
            </p:nvSpPr>
            <p:spPr>
              <a:xfrm>
                <a:off x="4175999" y="1620000"/>
                <a:ext cx="144000" cy="360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050"/>
              <p:cNvSpPr/>
              <p:nvPr/>
            </p:nvSpPr>
            <p:spPr>
              <a:xfrm>
                <a:off x="4392000" y="1476000"/>
                <a:ext cx="144000" cy="504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051"/>
              <p:cNvSpPr/>
              <p:nvPr/>
            </p:nvSpPr>
            <p:spPr>
              <a:xfrm>
                <a:off x="4535999" y="1440000"/>
                <a:ext cx="144000" cy="540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052"/>
              <p:cNvSpPr/>
              <p:nvPr/>
            </p:nvSpPr>
            <p:spPr>
              <a:xfrm>
                <a:off x="4752000" y="1512000"/>
                <a:ext cx="144000" cy="468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053"/>
              <p:cNvSpPr/>
              <p:nvPr/>
            </p:nvSpPr>
            <p:spPr>
              <a:xfrm>
                <a:off x="4895999" y="1476000"/>
                <a:ext cx="144000" cy="504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043"/>
            <p:cNvSpPr/>
            <p:nvPr/>
          </p:nvSpPr>
          <p:spPr>
            <a:xfrm>
              <a:off x="5939999" y="54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SPM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37" name="Rectangle 854"/>
          <p:cNvSpPr/>
          <p:nvPr/>
        </p:nvSpPr>
        <p:spPr>
          <a:xfrm>
            <a:off x="5940000" y="97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shelves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138" name="Rectangle 855"/>
          <p:cNvSpPr/>
          <p:nvPr/>
        </p:nvSpPr>
        <p:spPr>
          <a:xfrm>
            <a:off x="5220000" y="565200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7030A0"/>
                </a:solidFill>
              </a:rPr>
              <a:t>+4.40%</a:t>
            </a:r>
            <a:endParaRPr lang="en-US" sz="1800" dirty="0">
              <a:solidFill>
                <a:srgbClr val="7030A0"/>
              </a:solidFill>
            </a:endParaRPr>
          </a:p>
        </p:txBody>
      </p:sp>
      <p:grpSp>
        <p:nvGrpSpPr>
          <p:cNvPr id="139" name="Group 856"/>
          <p:cNvGrpSpPr/>
          <p:nvPr/>
        </p:nvGrpSpPr>
        <p:grpSpPr>
          <a:xfrm>
            <a:off x="4860000" y="5292000"/>
            <a:ext cx="1620000" cy="1440000"/>
            <a:chOff x="3600000" y="2520000"/>
            <a:chExt cx="1620000" cy="1440000"/>
          </a:xfrm>
        </p:grpSpPr>
        <p:cxnSp>
          <p:nvCxnSpPr>
            <p:cNvPr id="140" name="Straight Arrow Connector 1031"/>
            <p:cNvCxnSpPr/>
            <p:nvPr/>
          </p:nvCxnSpPr>
          <p:spPr>
            <a:xfrm>
              <a:off x="3600000" y="3960000"/>
              <a:ext cx="16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032"/>
            <p:cNvCxnSpPr/>
            <p:nvPr/>
          </p:nvCxnSpPr>
          <p:spPr>
            <a:xfrm flipV="1">
              <a:off x="3600000" y="2520000"/>
              <a:ext cx="0" cy="144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033"/>
            <p:cNvSpPr/>
            <p:nvPr/>
          </p:nvSpPr>
          <p:spPr>
            <a:xfrm>
              <a:off x="3672000" y="2916000"/>
              <a:ext cx="144000" cy="104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034"/>
            <p:cNvSpPr/>
            <p:nvPr/>
          </p:nvSpPr>
          <p:spPr>
            <a:xfrm>
              <a:off x="3815998" y="3456000"/>
              <a:ext cx="144000" cy="504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035"/>
            <p:cNvSpPr/>
            <p:nvPr/>
          </p:nvSpPr>
          <p:spPr>
            <a:xfrm>
              <a:off x="4032000" y="3708000"/>
              <a:ext cx="144000" cy="252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036"/>
            <p:cNvSpPr/>
            <p:nvPr/>
          </p:nvSpPr>
          <p:spPr>
            <a:xfrm>
              <a:off x="4175999" y="3420000"/>
              <a:ext cx="144000" cy="540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037"/>
            <p:cNvSpPr/>
            <p:nvPr/>
          </p:nvSpPr>
          <p:spPr>
            <a:xfrm>
              <a:off x="4392000" y="3744000"/>
              <a:ext cx="144000" cy="216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038"/>
            <p:cNvSpPr/>
            <p:nvPr/>
          </p:nvSpPr>
          <p:spPr>
            <a:xfrm>
              <a:off x="4535999" y="3600000"/>
              <a:ext cx="144000" cy="360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039"/>
            <p:cNvSpPr/>
            <p:nvPr/>
          </p:nvSpPr>
          <p:spPr>
            <a:xfrm>
              <a:off x="4752000" y="3672000"/>
              <a:ext cx="144000" cy="288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040"/>
            <p:cNvSpPr/>
            <p:nvPr/>
          </p:nvSpPr>
          <p:spPr>
            <a:xfrm>
              <a:off x="4895999" y="3564000"/>
              <a:ext cx="144000" cy="396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041"/>
            <p:cNvSpPr/>
            <p:nvPr/>
          </p:nvSpPr>
          <p:spPr>
            <a:xfrm>
              <a:off x="3960000" y="252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OPM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1" name="Group 857"/>
          <p:cNvGrpSpPr/>
          <p:nvPr/>
        </p:nvGrpSpPr>
        <p:grpSpPr>
          <a:xfrm>
            <a:off x="6840000" y="5292000"/>
            <a:ext cx="1620000" cy="1440000"/>
            <a:chOff x="5580000" y="540000"/>
            <a:chExt cx="1620000" cy="1440000"/>
          </a:xfrm>
        </p:grpSpPr>
        <p:grpSp>
          <p:nvGrpSpPr>
            <p:cNvPr id="152" name="Group 1019"/>
            <p:cNvGrpSpPr/>
            <p:nvPr/>
          </p:nvGrpSpPr>
          <p:grpSpPr>
            <a:xfrm>
              <a:off x="5580000" y="540000"/>
              <a:ext cx="1620000" cy="1440000"/>
              <a:chOff x="3600000" y="540000"/>
              <a:chExt cx="1620000" cy="1440000"/>
            </a:xfrm>
          </p:grpSpPr>
          <p:cxnSp>
            <p:nvCxnSpPr>
              <p:cNvPr id="154" name="Straight Arrow Connector 1021"/>
              <p:cNvCxnSpPr/>
              <p:nvPr/>
            </p:nvCxnSpPr>
            <p:spPr>
              <a:xfrm>
                <a:off x="3600000" y="1980000"/>
                <a:ext cx="162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022"/>
              <p:cNvCxnSpPr/>
              <p:nvPr/>
            </p:nvCxnSpPr>
            <p:spPr>
              <a:xfrm flipV="1">
                <a:off x="3600000" y="540000"/>
                <a:ext cx="0" cy="144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023"/>
              <p:cNvSpPr/>
              <p:nvPr/>
            </p:nvSpPr>
            <p:spPr>
              <a:xfrm>
                <a:off x="3672000" y="1584000"/>
                <a:ext cx="144000" cy="396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024"/>
              <p:cNvSpPr/>
              <p:nvPr/>
            </p:nvSpPr>
            <p:spPr>
              <a:xfrm>
                <a:off x="3815998" y="1584000"/>
                <a:ext cx="144000" cy="396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025"/>
              <p:cNvSpPr/>
              <p:nvPr/>
            </p:nvSpPr>
            <p:spPr>
              <a:xfrm>
                <a:off x="4032000" y="1728000"/>
                <a:ext cx="144000" cy="252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026"/>
              <p:cNvSpPr/>
              <p:nvPr/>
            </p:nvSpPr>
            <p:spPr>
              <a:xfrm>
                <a:off x="4175999" y="1656000"/>
                <a:ext cx="144000" cy="324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027"/>
              <p:cNvSpPr/>
              <p:nvPr/>
            </p:nvSpPr>
            <p:spPr>
              <a:xfrm>
                <a:off x="4392000" y="1440000"/>
                <a:ext cx="144000" cy="54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028"/>
              <p:cNvSpPr/>
              <p:nvPr/>
            </p:nvSpPr>
            <p:spPr>
              <a:xfrm>
                <a:off x="4535999" y="1476000"/>
                <a:ext cx="144000" cy="504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029"/>
              <p:cNvSpPr/>
              <p:nvPr/>
            </p:nvSpPr>
            <p:spPr>
              <a:xfrm>
                <a:off x="4752000" y="1368000"/>
                <a:ext cx="144000" cy="612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030"/>
              <p:cNvSpPr/>
              <p:nvPr/>
            </p:nvSpPr>
            <p:spPr>
              <a:xfrm>
                <a:off x="4895999" y="1404000"/>
                <a:ext cx="144000" cy="576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Rectangle 1020"/>
            <p:cNvSpPr/>
            <p:nvPr/>
          </p:nvSpPr>
          <p:spPr>
            <a:xfrm>
              <a:off x="5940000" y="54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SPM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4" name="Rectangle 858"/>
          <p:cNvSpPr/>
          <p:nvPr/>
        </p:nvSpPr>
        <p:spPr>
          <a:xfrm>
            <a:off x="5940000" y="493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computers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165" name="Rectangle 859"/>
          <p:cNvSpPr/>
          <p:nvPr/>
        </p:nvSpPr>
        <p:spPr>
          <a:xfrm>
            <a:off x="5220000" y="367200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7030A0"/>
                </a:solidFill>
              </a:rPr>
              <a:t>+5.35%</a:t>
            </a:r>
            <a:endParaRPr lang="en-US" sz="1800" dirty="0">
              <a:solidFill>
                <a:srgbClr val="7030A0"/>
              </a:solidFill>
            </a:endParaRPr>
          </a:p>
        </p:txBody>
      </p:sp>
      <p:grpSp>
        <p:nvGrpSpPr>
          <p:cNvPr id="166" name="Group 860"/>
          <p:cNvGrpSpPr/>
          <p:nvPr/>
        </p:nvGrpSpPr>
        <p:grpSpPr>
          <a:xfrm>
            <a:off x="4860000" y="3312000"/>
            <a:ext cx="1620000" cy="1440000"/>
            <a:chOff x="3600000" y="4500000"/>
            <a:chExt cx="1620000" cy="1440000"/>
          </a:xfrm>
        </p:grpSpPr>
        <p:cxnSp>
          <p:nvCxnSpPr>
            <p:cNvPr id="167" name="Straight Arrow Connector 1008"/>
            <p:cNvCxnSpPr/>
            <p:nvPr/>
          </p:nvCxnSpPr>
          <p:spPr>
            <a:xfrm>
              <a:off x="3600000" y="5940000"/>
              <a:ext cx="16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009"/>
            <p:cNvCxnSpPr/>
            <p:nvPr/>
          </p:nvCxnSpPr>
          <p:spPr>
            <a:xfrm flipV="1">
              <a:off x="3600000" y="4500000"/>
              <a:ext cx="0" cy="144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010"/>
            <p:cNvSpPr/>
            <p:nvPr/>
          </p:nvSpPr>
          <p:spPr>
            <a:xfrm>
              <a:off x="3672000" y="4644000"/>
              <a:ext cx="144000" cy="1296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011"/>
            <p:cNvSpPr/>
            <p:nvPr/>
          </p:nvSpPr>
          <p:spPr>
            <a:xfrm>
              <a:off x="3815998" y="4860000"/>
              <a:ext cx="144000" cy="1080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012"/>
            <p:cNvSpPr/>
            <p:nvPr/>
          </p:nvSpPr>
          <p:spPr>
            <a:xfrm>
              <a:off x="4032000" y="5796000"/>
              <a:ext cx="144000" cy="14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013"/>
            <p:cNvSpPr/>
            <p:nvPr/>
          </p:nvSpPr>
          <p:spPr>
            <a:xfrm>
              <a:off x="4175999" y="5616000"/>
              <a:ext cx="144000" cy="324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014"/>
            <p:cNvSpPr/>
            <p:nvPr/>
          </p:nvSpPr>
          <p:spPr>
            <a:xfrm>
              <a:off x="4392000" y="5796000"/>
              <a:ext cx="144000" cy="144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015"/>
            <p:cNvSpPr/>
            <p:nvPr/>
          </p:nvSpPr>
          <p:spPr>
            <a:xfrm>
              <a:off x="4535999" y="5832000"/>
              <a:ext cx="144000" cy="108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016"/>
            <p:cNvSpPr/>
            <p:nvPr/>
          </p:nvSpPr>
          <p:spPr>
            <a:xfrm>
              <a:off x="4752000" y="5724000"/>
              <a:ext cx="144000" cy="2160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017"/>
            <p:cNvSpPr/>
            <p:nvPr/>
          </p:nvSpPr>
          <p:spPr>
            <a:xfrm>
              <a:off x="4895999" y="5652000"/>
              <a:ext cx="144000" cy="288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018"/>
            <p:cNvSpPr/>
            <p:nvPr/>
          </p:nvSpPr>
          <p:spPr>
            <a:xfrm>
              <a:off x="3960000" y="450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OPM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8" name="Group 861"/>
          <p:cNvGrpSpPr/>
          <p:nvPr/>
        </p:nvGrpSpPr>
        <p:grpSpPr>
          <a:xfrm>
            <a:off x="6840000" y="3312000"/>
            <a:ext cx="1620000" cy="1440000"/>
            <a:chOff x="5580000" y="540000"/>
            <a:chExt cx="1620000" cy="1440000"/>
          </a:xfrm>
        </p:grpSpPr>
        <p:grpSp>
          <p:nvGrpSpPr>
            <p:cNvPr id="179" name="Group 996"/>
            <p:cNvGrpSpPr/>
            <p:nvPr/>
          </p:nvGrpSpPr>
          <p:grpSpPr>
            <a:xfrm>
              <a:off x="5580000" y="540000"/>
              <a:ext cx="1620000" cy="1440000"/>
              <a:chOff x="3600000" y="540000"/>
              <a:chExt cx="1620000" cy="1440000"/>
            </a:xfrm>
          </p:grpSpPr>
          <p:cxnSp>
            <p:nvCxnSpPr>
              <p:cNvPr id="181" name="Straight Arrow Connector 998"/>
              <p:cNvCxnSpPr/>
              <p:nvPr/>
            </p:nvCxnSpPr>
            <p:spPr>
              <a:xfrm>
                <a:off x="3600000" y="1980000"/>
                <a:ext cx="162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999"/>
              <p:cNvCxnSpPr/>
              <p:nvPr/>
            </p:nvCxnSpPr>
            <p:spPr>
              <a:xfrm flipV="1">
                <a:off x="3600000" y="540000"/>
                <a:ext cx="0" cy="144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tangle 1000"/>
              <p:cNvSpPr/>
              <p:nvPr/>
            </p:nvSpPr>
            <p:spPr>
              <a:xfrm>
                <a:off x="3672000" y="1800000"/>
                <a:ext cx="144000" cy="18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001"/>
              <p:cNvSpPr/>
              <p:nvPr/>
            </p:nvSpPr>
            <p:spPr>
              <a:xfrm>
                <a:off x="3815998" y="1800000"/>
                <a:ext cx="144000" cy="180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002"/>
              <p:cNvSpPr/>
              <p:nvPr/>
            </p:nvSpPr>
            <p:spPr>
              <a:xfrm>
                <a:off x="4032000" y="1764000"/>
                <a:ext cx="144000" cy="216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003"/>
              <p:cNvSpPr/>
              <p:nvPr/>
            </p:nvSpPr>
            <p:spPr>
              <a:xfrm>
                <a:off x="4175999" y="1836000"/>
                <a:ext cx="144000" cy="144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004"/>
              <p:cNvSpPr/>
              <p:nvPr/>
            </p:nvSpPr>
            <p:spPr>
              <a:xfrm>
                <a:off x="4392000" y="1260000"/>
                <a:ext cx="144000" cy="720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005"/>
              <p:cNvSpPr/>
              <p:nvPr/>
            </p:nvSpPr>
            <p:spPr>
              <a:xfrm>
                <a:off x="4535999" y="1188000"/>
                <a:ext cx="144000" cy="79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006"/>
              <p:cNvSpPr/>
              <p:nvPr/>
            </p:nvSpPr>
            <p:spPr>
              <a:xfrm>
                <a:off x="4752000" y="1296000"/>
                <a:ext cx="144000" cy="6840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1007"/>
              <p:cNvSpPr/>
              <p:nvPr/>
            </p:nvSpPr>
            <p:spPr>
              <a:xfrm>
                <a:off x="4895999" y="1296000"/>
                <a:ext cx="144000" cy="684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Rectangle 997"/>
            <p:cNvSpPr/>
            <p:nvPr/>
          </p:nvSpPr>
          <p:spPr>
            <a:xfrm>
              <a:off x="5940000" y="540000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70C0"/>
                  </a:solidFill>
                </a:rPr>
                <a:t>SPM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4" name="Rectangle 862"/>
          <p:cNvSpPr/>
          <p:nvPr/>
        </p:nvSpPr>
        <p:spPr>
          <a:xfrm>
            <a:off x="5940000" y="295200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chairs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285" name="矩形 284"/>
          <p:cNvSpPr/>
          <p:nvPr/>
        </p:nvSpPr>
        <p:spPr>
          <a:xfrm rot="-600000">
            <a:off x="360000" y="3240000"/>
            <a:ext cx="8280000" cy="18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</a:rPr>
              <a:t>Orientational</a:t>
            </a:r>
            <a:r>
              <a:rPr lang="en-US" altLang="zh-CN" sz="4800" dirty="0" smtClean="0">
                <a:solidFill>
                  <a:srgbClr val="00B050"/>
                </a:solidFill>
              </a:rPr>
              <a:t> Distribution</a:t>
            </a:r>
            <a:endParaRPr lang="en-US" altLang="zh-CN" sz="4800" dirty="0" smtClean="0">
              <a:solidFill>
                <a:srgbClr val="00B050"/>
              </a:solidFill>
            </a:endParaRPr>
          </a:p>
          <a:p>
            <a:pPr algn="ctr"/>
            <a:r>
              <a:rPr lang="en-US" altLang="zh-CN" sz="4800" dirty="0" smtClean="0">
                <a:solidFill>
                  <a:srgbClr val="00B050"/>
                </a:solidFill>
              </a:rPr>
              <a:t>are </a:t>
            </a:r>
            <a:r>
              <a:rPr lang="en-US" altLang="zh-CN" sz="4800" dirty="0" smtClean="0">
                <a:solidFill>
                  <a:srgbClr val="FF0000"/>
                </a:solidFill>
              </a:rPr>
              <a:t>More Discriminative!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1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1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4" dur="indefinite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7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0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3" dur="indefinite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6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3" grpId="0"/>
      <p:bldP spid="104" grpId="0"/>
      <p:bldP spid="107" grpId="0"/>
      <p:bldP spid="108" grpId="0"/>
      <p:bldP spid="111" grpId="0"/>
      <p:bldP spid="137" grpId="0"/>
      <p:bldP spid="138" grpId="0"/>
      <p:bldP spid="164" grpId="0"/>
      <p:bldP spid="165" grpId="0"/>
      <p:bldP spid="284" grpId="0"/>
      <p:bldP spid="2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Confusing Group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Category Group with Confusing Concepts</a:t>
            </a:r>
          </a:p>
          <a:p>
            <a:pPr lvl="1"/>
            <a:r>
              <a:rPr lang="en-US" altLang="zh-CN" i="1" dirty="0" smtClean="0"/>
              <a:t>bedroom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children room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computer room</a:t>
            </a:r>
            <a:r>
              <a:rPr lang="en-US" altLang="zh-CN" dirty="0" smtClean="0"/>
              <a:t>,</a:t>
            </a:r>
          </a:p>
          <a:p>
            <a:pPr lvl="1"/>
            <a:r>
              <a:rPr lang="en-US" altLang="zh-CN" i="1" dirty="0" smtClean="0"/>
              <a:t>hospital room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living room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meeting room</a:t>
            </a:r>
            <a:r>
              <a:rPr lang="en-US" altLang="zh-CN" dirty="0" smtClean="0"/>
              <a:t>,</a:t>
            </a:r>
          </a:p>
          <a:p>
            <a:pPr lvl="1"/>
            <a:r>
              <a:rPr lang="en-US" altLang="zh-CN" i="1" dirty="0" smtClean="0"/>
              <a:t>office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waiting room</a:t>
            </a:r>
            <a:endParaRPr lang="en-US" altLang="zh-CN" i="1" dirty="0"/>
          </a:p>
          <a:p>
            <a:r>
              <a:rPr lang="en-US" altLang="zh-CN" dirty="0" smtClean="0"/>
              <a:t>SPM can not Discriminate Very Well</a:t>
            </a:r>
          </a:p>
          <a:p>
            <a:r>
              <a:rPr lang="en-US" altLang="zh-CN" dirty="0" smtClean="0"/>
              <a:t>SPM+OPM Works Much Better!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Confusing Group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91" name="Rectangle 5"/>
          <p:cNvSpPr/>
          <p:nvPr/>
        </p:nvSpPr>
        <p:spPr>
          <a:xfrm>
            <a:off x="900000" y="2160000"/>
            <a:ext cx="432000" cy="432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</a:rPr>
              <a:t>44.6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2" name="Rectangle 6"/>
          <p:cNvSpPr/>
          <p:nvPr/>
        </p:nvSpPr>
        <p:spPr>
          <a:xfrm>
            <a:off x="1332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3" name="Rectangle 7"/>
          <p:cNvSpPr/>
          <p:nvPr/>
        </p:nvSpPr>
        <p:spPr>
          <a:xfrm>
            <a:off x="1764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2.7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4" name="Rectangle 8"/>
          <p:cNvSpPr/>
          <p:nvPr/>
        </p:nvSpPr>
        <p:spPr>
          <a:xfrm>
            <a:off x="2196000" y="2160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14.6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5" name="Rectangle 11"/>
          <p:cNvSpPr/>
          <p:nvPr/>
        </p:nvSpPr>
        <p:spPr>
          <a:xfrm>
            <a:off x="2628000" y="2160000"/>
            <a:ext cx="432000" cy="432000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23.4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6" name="Rectangle 12"/>
          <p:cNvSpPr/>
          <p:nvPr/>
        </p:nvSpPr>
        <p:spPr>
          <a:xfrm>
            <a:off x="3060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2.8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7" name="Rectangle 13"/>
          <p:cNvSpPr/>
          <p:nvPr/>
        </p:nvSpPr>
        <p:spPr>
          <a:xfrm>
            <a:off x="3492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4.8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8" name="Rectangle 14"/>
          <p:cNvSpPr/>
          <p:nvPr/>
        </p:nvSpPr>
        <p:spPr>
          <a:xfrm>
            <a:off x="3924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6.0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9" name="Rectangle 17"/>
          <p:cNvSpPr/>
          <p:nvPr/>
        </p:nvSpPr>
        <p:spPr>
          <a:xfrm>
            <a:off x="900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0.9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0" name="Rectangle 18"/>
          <p:cNvSpPr/>
          <p:nvPr/>
        </p:nvSpPr>
        <p:spPr>
          <a:xfrm>
            <a:off x="1332000" y="2592000"/>
            <a:ext cx="432000" cy="432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71.8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1" name="Rectangle 19"/>
          <p:cNvSpPr/>
          <p:nvPr/>
        </p:nvSpPr>
        <p:spPr>
          <a:xfrm>
            <a:off x="1764000" y="2592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8.5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2" name="Rectangle 20"/>
          <p:cNvSpPr/>
          <p:nvPr/>
        </p:nvSpPr>
        <p:spPr>
          <a:xfrm>
            <a:off x="2196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3" name="Rectangle 21"/>
          <p:cNvSpPr/>
          <p:nvPr/>
        </p:nvSpPr>
        <p:spPr>
          <a:xfrm>
            <a:off x="2628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4" name="Rectangle 22"/>
          <p:cNvSpPr/>
          <p:nvPr/>
        </p:nvSpPr>
        <p:spPr>
          <a:xfrm>
            <a:off x="3060000" y="2592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7.9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5" name="Rectangle 23"/>
          <p:cNvSpPr/>
          <p:nvPr/>
        </p:nvSpPr>
        <p:spPr>
          <a:xfrm>
            <a:off x="3492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6" name="Rectangle 24"/>
          <p:cNvSpPr/>
          <p:nvPr/>
        </p:nvSpPr>
        <p:spPr>
          <a:xfrm>
            <a:off x="3924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7" name="Rectangle 26"/>
          <p:cNvSpPr/>
          <p:nvPr/>
        </p:nvSpPr>
        <p:spPr>
          <a:xfrm>
            <a:off x="900000" y="302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8" name="Rectangle 27"/>
          <p:cNvSpPr/>
          <p:nvPr/>
        </p:nvSpPr>
        <p:spPr>
          <a:xfrm>
            <a:off x="1332000" y="3024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15.6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9" name="Rectangle 28"/>
          <p:cNvSpPr/>
          <p:nvPr/>
        </p:nvSpPr>
        <p:spPr>
          <a:xfrm>
            <a:off x="1764000" y="3024000"/>
            <a:ext cx="432000" cy="432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44.1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0" name="Rectangle 29"/>
          <p:cNvSpPr/>
          <p:nvPr/>
        </p:nvSpPr>
        <p:spPr>
          <a:xfrm>
            <a:off x="2196000" y="302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9.4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1" name="Rectangle 30"/>
          <p:cNvSpPr/>
          <p:nvPr/>
        </p:nvSpPr>
        <p:spPr>
          <a:xfrm>
            <a:off x="2628000" y="302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2" name="Rectangle 31"/>
          <p:cNvSpPr/>
          <p:nvPr/>
        </p:nvSpPr>
        <p:spPr>
          <a:xfrm>
            <a:off x="3060000" y="302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3" name="Rectangle 32"/>
          <p:cNvSpPr/>
          <p:nvPr/>
        </p:nvSpPr>
        <p:spPr>
          <a:xfrm>
            <a:off x="3492000" y="302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4" name="Rectangle 33"/>
          <p:cNvSpPr/>
          <p:nvPr/>
        </p:nvSpPr>
        <p:spPr>
          <a:xfrm>
            <a:off x="3924000" y="302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7.4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5" name="Rectangle 35"/>
          <p:cNvSpPr/>
          <p:nvPr/>
        </p:nvSpPr>
        <p:spPr>
          <a:xfrm>
            <a:off x="900000" y="3456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11.0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6" name="Rectangle 36"/>
          <p:cNvSpPr/>
          <p:nvPr/>
        </p:nvSpPr>
        <p:spPr>
          <a:xfrm>
            <a:off x="1332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7" name="Rectangle 37"/>
          <p:cNvSpPr/>
          <p:nvPr/>
        </p:nvSpPr>
        <p:spPr>
          <a:xfrm>
            <a:off x="1764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8" name="Rectangle 38"/>
          <p:cNvSpPr/>
          <p:nvPr/>
        </p:nvSpPr>
        <p:spPr>
          <a:xfrm>
            <a:off x="2196000" y="3456000"/>
            <a:ext cx="432000" cy="4320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61.4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9" name="Rectangle 39"/>
          <p:cNvSpPr/>
          <p:nvPr/>
        </p:nvSpPr>
        <p:spPr>
          <a:xfrm>
            <a:off x="2628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0" name="Rectangle 40"/>
          <p:cNvSpPr/>
          <p:nvPr/>
        </p:nvSpPr>
        <p:spPr>
          <a:xfrm>
            <a:off x="3060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1" name="Rectangle 41"/>
          <p:cNvSpPr/>
          <p:nvPr/>
        </p:nvSpPr>
        <p:spPr>
          <a:xfrm>
            <a:off x="3492000" y="3456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2" name="Rectangle 42"/>
          <p:cNvSpPr/>
          <p:nvPr/>
        </p:nvSpPr>
        <p:spPr>
          <a:xfrm>
            <a:off x="3924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3" name="Rectangle 44"/>
          <p:cNvSpPr/>
          <p:nvPr/>
        </p:nvSpPr>
        <p:spPr>
          <a:xfrm>
            <a:off x="900000" y="3888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18.2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4" name="Rectangle 45"/>
          <p:cNvSpPr/>
          <p:nvPr/>
        </p:nvSpPr>
        <p:spPr>
          <a:xfrm>
            <a:off x="1332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5" name="Rectangle 46"/>
          <p:cNvSpPr/>
          <p:nvPr/>
        </p:nvSpPr>
        <p:spPr>
          <a:xfrm>
            <a:off x="1764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6" name="Rectangle 47"/>
          <p:cNvSpPr/>
          <p:nvPr/>
        </p:nvSpPr>
        <p:spPr>
          <a:xfrm>
            <a:off x="2196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7" name="Rectangle 48"/>
          <p:cNvSpPr/>
          <p:nvPr/>
        </p:nvSpPr>
        <p:spPr>
          <a:xfrm>
            <a:off x="2628000" y="3888000"/>
            <a:ext cx="432000" cy="432000"/>
          </a:xfrm>
          <a:prstGeom prst="rect">
            <a:avLst/>
          </a:prstGeom>
          <a:solidFill>
            <a:srgbClr val="70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51.0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8" name="Rectangle 49"/>
          <p:cNvSpPr/>
          <p:nvPr/>
        </p:nvSpPr>
        <p:spPr>
          <a:xfrm>
            <a:off x="3060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9" name="Rectangle 50"/>
          <p:cNvSpPr/>
          <p:nvPr/>
        </p:nvSpPr>
        <p:spPr>
          <a:xfrm>
            <a:off x="3492000" y="3888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0" name="Rectangle 51"/>
          <p:cNvSpPr/>
          <p:nvPr/>
        </p:nvSpPr>
        <p:spPr>
          <a:xfrm>
            <a:off x="3924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1" name="Rectangle 53"/>
          <p:cNvSpPr/>
          <p:nvPr/>
        </p:nvSpPr>
        <p:spPr>
          <a:xfrm>
            <a:off x="900000" y="432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2" name="Rectangle 54"/>
          <p:cNvSpPr/>
          <p:nvPr/>
        </p:nvSpPr>
        <p:spPr>
          <a:xfrm>
            <a:off x="1332000" y="432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12.2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3" name="Rectangle 55"/>
          <p:cNvSpPr/>
          <p:nvPr/>
        </p:nvSpPr>
        <p:spPr>
          <a:xfrm>
            <a:off x="1764000" y="432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9.1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4" name="Rectangle 56"/>
          <p:cNvSpPr/>
          <p:nvPr/>
        </p:nvSpPr>
        <p:spPr>
          <a:xfrm>
            <a:off x="2196000" y="432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11.0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5" name="Rectangle 57"/>
          <p:cNvSpPr/>
          <p:nvPr/>
        </p:nvSpPr>
        <p:spPr>
          <a:xfrm>
            <a:off x="2628000" y="432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6" name="Rectangle 58"/>
          <p:cNvSpPr/>
          <p:nvPr/>
        </p:nvSpPr>
        <p:spPr>
          <a:xfrm>
            <a:off x="3060000" y="4320000"/>
            <a:ext cx="432000" cy="432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45.5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7" name="Rectangle 59"/>
          <p:cNvSpPr/>
          <p:nvPr/>
        </p:nvSpPr>
        <p:spPr>
          <a:xfrm>
            <a:off x="3492000" y="432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8" name="Rectangle 60"/>
          <p:cNvSpPr/>
          <p:nvPr/>
        </p:nvSpPr>
        <p:spPr>
          <a:xfrm>
            <a:off x="3924000" y="432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9.3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9" name="Rectangle 62"/>
          <p:cNvSpPr/>
          <p:nvPr/>
        </p:nvSpPr>
        <p:spPr>
          <a:xfrm>
            <a:off x="900000" y="475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5.9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0" name="Rectangle 63"/>
          <p:cNvSpPr/>
          <p:nvPr/>
        </p:nvSpPr>
        <p:spPr>
          <a:xfrm>
            <a:off x="1332000" y="4752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9.0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1" name="Rectangle 64"/>
          <p:cNvSpPr/>
          <p:nvPr/>
        </p:nvSpPr>
        <p:spPr>
          <a:xfrm>
            <a:off x="1764000" y="4752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19.3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2" name="Rectangle 65"/>
          <p:cNvSpPr/>
          <p:nvPr/>
        </p:nvSpPr>
        <p:spPr>
          <a:xfrm>
            <a:off x="2196000" y="4752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8.6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3" name="Rectangle 66"/>
          <p:cNvSpPr/>
          <p:nvPr/>
        </p:nvSpPr>
        <p:spPr>
          <a:xfrm>
            <a:off x="2628000" y="4752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16.2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4" name="Rectangle 67"/>
          <p:cNvSpPr/>
          <p:nvPr/>
        </p:nvSpPr>
        <p:spPr>
          <a:xfrm>
            <a:off x="3060000" y="4752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8.3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5" name="Rectangle 68"/>
          <p:cNvSpPr/>
          <p:nvPr/>
        </p:nvSpPr>
        <p:spPr>
          <a:xfrm>
            <a:off x="3492000" y="4752000"/>
            <a:ext cx="432000" cy="4320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27.2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6" name="Rectangle 69"/>
          <p:cNvSpPr/>
          <p:nvPr/>
        </p:nvSpPr>
        <p:spPr>
          <a:xfrm>
            <a:off x="3924000" y="475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5.5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7" name="Rectangle 80"/>
          <p:cNvSpPr/>
          <p:nvPr/>
        </p:nvSpPr>
        <p:spPr>
          <a:xfrm>
            <a:off x="900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8.6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8" name="Rectangle 81"/>
          <p:cNvSpPr/>
          <p:nvPr/>
        </p:nvSpPr>
        <p:spPr>
          <a:xfrm>
            <a:off x="1332000" y="518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5.6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9" name="Rectangle 82"/>
          <p:cNvSpPr/>
          <p:nvPr/>
        </p:nvSpPr>
        <p:spPr>
          <a:xfrm>
            <a:off x="1764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10.0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0" name="Rectangle 83"/>
          <p:cNvSpPr/>
          <p:nvPr/>
        </p:nvSpPr>
        <p:spPr>
          <a:xfrm>
            <a:off x="2196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13.1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1" name="Rectangle 84"/>
          <p:cNvSpPr/>
          <p:nvPr/>
        </p:nvSpPr>
        <p:spPr>
          <a:xfrm>
            <a:off x="2628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10.3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2" name="Rectangle 85"/>
          <p:cNvSpPr/>
          <p:nvPr/>
        </p:nvSpPr>
        <p:spPr>
          <a:xfrm>
            <a:off x="3060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9.4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3" name="Rectangle 86"/>
          <p:cNvSpPr/>
          <p:nvPr/>
        </p:nvSpPr>
        <p:spPr>
          <a:xfrm>
            <a:off x="3492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8.9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4" name="Rectangle 87"/>
          <p:cNvSpPr/>
          <p:nvPr/>
        </p:nvSpPr>
        <p:spPr>
          <a:xfrm>
            <a:off x="3924000" y="5184000"/>
            <a:ext cx="432000" cy="432000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34.6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5" name="Rectangle 89"/>
          <p:cNvSpPr/>
          <p:nvPr/>
        </p:nvSpPr>
        <p:spPr>
          <a:xfrm>
            <a:off x="900000" y="2160000"/>
            <a:ext cx="3456000" cy="345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75" name="Rectangle 91"/>
          <p:cNvSpPr/>
          <p:nvPr/>
        </p:nvSpPr>
        <p:spPr>
          <a:xfrm>
            <a:off x="720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bedroom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6" name="Rectangle 92"/>
          <p:cNvSpPr/>
          <p:nvPr/>
        </p:nvSpPr>
        <p:spPr>
          <a:xfrm>
            <a:off x="1152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classroom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7" name="Rectangle 93"/>
          <p:cNvSpPr/>
          <p:nvPr/>
        </p:nvSpPr>
        <p:spPr>
          <a:xfrm>
            <a:off x="1584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compt.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8" name="Rectangle 94"/>
          <p:cNvSpPr/>
          <p:nvPr/>
        </p:nvSpPr>
        <p:spPr>
          <a:xfrm>
            <a:off x="2016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hosptl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95"/>
          <p:cNvSpPr/>
          <p:nvPr/>
        </p:nvSpPr>
        <p:spPr>
          <a:xfrm>
            <a:off x="2448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living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0" name="Rectangle 96"/>
          <p:cNvSpPr/>
          <p:nvPr/>
        </p:nvSpPr>
        <p:spPr>
          <a:xfrm>
            <a:off x="2880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meetn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1" name="Rectangle 97"/>
          <p:cNvSpPr/>
          <p:nvPr/>
        </p:nvSpPr>
        <p:spPr>
          <a:xfrm>
            <a:off x="3312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office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2" name="Rectangle 98"/>
          <p:cNvSpPr/>
          <p:nvPr/>
        </p:nvSpPr>
        <p:spPr>
          <a:xfrm>
            <a:off x="3744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waitn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3" name="Rectangle 99"/>
          <p:cNvSpPr/>
          <p:nvPr/>
        </p:nvSpPr>
        <p:spPr>
          <a:xfrm>
            <a:off x="180000" y="216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bedroom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4" name="Rectangle 100"/>
          <p:cNvSpPr/>
          <p:nvPr/>
        </p:nvSpPr>
        <p:spPr>
          <a:xfrm>
            <a:off x="180000" y="2592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classroom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5" name="Rectangle 101"/>
          <p:cNvSpPr/>
          <p:nvPr/>
        </p:nvSpPr>
        <p:spPr>
          <a:xfrm>
            <a:off x="180000" y="3024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compt.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6" name="Rectangle 102"/>
          <p:cNvSpPr/>
          <p:nvPr/>
        </p:nvSpPr>
        <p:spPr>
          <a:xfrm>
            <a:off x="180000" y="3456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hosptl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7" name="Rectangle 104"/>
          <p:cNvSpPr/>
          <p:nvPr/>
        </p:nvSpPr>
        <p:spPr>
          <a:xfrm>
            <a:off x="180000" y="3888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living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8" name="Rectangle 105"/>
          <p:cNvSpPr/>
          <p:nvPr/>
        </p:nvSpPr>
        <p:spPr>
          <a:xfrm>
            <a:off x="180000" y="43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meetn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9" name="Rectangle 106"/>
          <p:cNvSpPr/>
          <p:nvPr/>
        </p:nvSpPr>
        <p:spPr>
          <a:xfrm>
            <a:off x="180000" y="4752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office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0" name="Rectangle 107"/>
          <p:cNvSpPr/>
          <p:nvPr/>
        </p:nvSpPr>
        <p:spPr>
          <a:xfrm>
            <a:off x="180000" y="5184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waitn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5" name="Rectangle 127"/>
          <p:cNvSpPr/>
          <p:nvPr/>
        </p:nvSpPr>
        <p:spPr>
          <a:xfrm>
            <a:off x="5400000" y="2160000"/>
            <a:ext cx="432000" cy="432000"/>
          </a:xfrm>
          <a:prstGeom prst="rect">
            <a:avLst/>
          </a:prstGeom>
          <a:solidFill>
            <a:srgbClr val="70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</a:rPr>
              <a:t>52.7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6" name="Rectangle 128"/>
          <p:cNvSpPr/>
          <p:nvPr/>
        </p:nvSpPr>
        <p:spPr>
          <a:xfrm>
            <a:off x="5832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0.6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7" name="Rectangle 129"/>
          <p:cNvSpPr/>
          <p:nvPr/>
        </p:nvSpPr>
        <p:spPr>
          <a:xfrm>
            <a:off x="6264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8" name="Rectangle 130"/>
          <p:cNvSpPr/>
          <p:nvPr/>
        </p:nvSpPr>
        <p:spPr>
          <a:xfrm>
            <a:off x="6696000" y="216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11.7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9" name="Rectangle 131"/>
          <p:cNvSpPr/>
          <p:nvPr/>
        </p:nvSpPr>
        <p:spPr>
          <a:xfrm>
            <a:off x="7128000" y="2160000"/>
            <a:ext cx="432000" cy="432000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22.6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0" name="Rectangle 132"/>
          <p:cNvSpPr/>
          <p:nvPr/>
        </p:nvSpPr>
        <p:spPr>
          <a:xfrm>
            <a:off x="7560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1" name="Rectangle 133"/>
          <p:cNvSpPr/>
          <p:nvPr/>
        </p:nvSpPr>
        <p:spPr>
          <a:xfrm>
            <a:off x="7992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4.1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2" name="Rectangle 134"/>
          <p:cNvSpPr/>
          <p:nvPr/>
        </p:nvSpPr>
        <p:spPr>
          <a:xfrm>
            <a:off x="8424000" y="216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5.3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3" name="Rectangle 135"/>
          <p:cNvSpPr/>
          <p:nvPr/>
        </p:nvSpPr>
        <p:spPr>
          <a:xfrm>
            <a:off x="5400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0.9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4" name="Rectangle 136"/>
          <p:cNvSpPr/>
          <p:nvPr/>
        </p:nvSpPr>
        <p:spPr>
          <a:xfrm>
            <a:off x="5832000" y="2592000"/>
            <a:ext cx="432000" cy="432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8</a:t>
            </a:r>
            <a:r>
              <a:rPr lang="en-US" altLang="zh-CN" sz="1000" dirty="0" smtClean="0">
                <a:solidFill>
                  <a:schemeClr val="bg1"/>
                </a:solidFill>
              </a:rPr>
              <a:t>0.9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5" name="Rectangle 137"/>
          <p:cNvSpPr/>
          <p:nvPr/>
        </p:nvSpPr>
        <p:spPr>
          <a:xfrm>
            <a:off x="6264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6" name="Rectangle 138"/>
          <p:cNvSpPr/>
          <p:nvPr/>
        </p:nvSpPr>
        <p:spPr>
          <a:xfrm>
            <a:off x="6696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7" name="Rectangle 139"/>
          <p:cNvSpPr/>
          <p:nvPr/>
        </p:nvSpPr>
        <p:spPr>
          <a:xfrm>
            <a:off x="7128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8" name="Rectangle 140"/>
          <p:cNvSpPr/>
          <p:nvPr/>
        </p:nvSpPr>
        <p:spPr>
          <a:xfrm>
            <a:off x="7560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9" name="Rectangle 141"/>
          <p:cNvSpPr/>
          <p:nvPr/>
        </p:nvSpPr>
        <p:spPr>
          <a:xfrm>
            <a:off x="7992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0" name="Rectangle 142"/>
          <p:cNvSpPr/>
          <p:nvPr/>
        </p:nvSpPr>
        <p:spPr>
          <a:xfrm>
            <a:off x="8424000" y="259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1" name="Rectangle 143"/>
          <p:cNvSpPr/>
          <p:nvPr/>
        </p:nvSpPr>
        <p:spPr>
          <a:xfrm>
            <a:off x="5400000" y="302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2" name="Rectangle 144"/>
          <p:cNvSpPr/>
          <p:nvPr/>
        </p:nvSpPr>
        <p:spPr>
          <a:xfrm>
            <a:off x="5832000" y="3024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19.1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3" name="Rectangle 145"/>
          <p:cNvSpPr/>
          <p:nvPr/>
        </p:nvSpPr>
        <p:spPr>
          <a:xfrm>
            <a:off x="6264000" y="3024000"/>
            <a:ext cx="432000" cy="432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44.1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4" name="Rectangle 146"/>
          <p:cNvSpPr/>
          <p:nvPr/>
        </p:nvSpPr>
        <p:spPr>
          <a:xfrm>
            <a:off x="6696000" y="302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5" name="Rectangle 147"/>
          <p:cNvSpPr/>
          <p:nvPr/>
        </p:nvSpPr>
        <p:spPr>
          <a:xfrm>
            <a:off x="7128000" y="302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6" name="Rectangle 148"/>
          <p:cNvSpPr/>
          <p:nvPr/>
        </p:nvSpPr>
        <p:spPr>
          <a:xfrm>
            <a:off x="7560000" y="302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7" name="Rectangle 149"/>
          <p:cNvSpPr/>
          <p:nvPr/>
        </p:nvSpPr>
        <p:spPr>
          <a:xfrm>
            <a:off x="7992000" y="302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10.3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8" name="Rectangle 150"/>
          <p:cNvSpPr/>
          <p:nvPr/>
        </p:nvSpPr>
        <p:spPr>
          <a:xfrm>
            <a:off x="8424000" y="302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9" name="Rectangle 151"/>
          <p:cNvSpPr/>
          <p:nvPr/>
        </p:nvSpPr>
        <p:spPr>
          <a:xfrm>
            <a:off x="5400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0" name="Rectangle 152"/>
          <p:cNvSpPr/>
          <p:nvPr/>
        </p:nvSpPr>
        <p:spPr>
          <a:xfrm>
            <a:off x="5832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1" name="Rectangle 153"/>
          <p:cNvSpPr/>
          <p:nvPr/>
        </p:nvSpPr>
        <p:spPr>
          <a:xfrm>
            <a:off x="6264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2" name="Rectangle 154"/>
          <p:cNvSpPr/>
          <p:nvPr/>
        </p:nvSpPr>
        <p:spPr>
          <a:xfrm>
            <a:off x="6696000" y="3456000"/>
            <a:ext cx="432000" cy="432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71.4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3" name="Rectangle 155"/>
          <p:cNvSpPr/>
          <p:nvPr/>
        </p:nvSpPr>
        <p:spPr>
          <a:xfrm>
            <a:off x="7128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0.5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4" name="Rectangle 156"/>
          <p:cNvSpPr/>
          <p:nvPr/>
        </p:nvSpPr>
        <p:spPr>
          <a:xfrm>
            <a:off x="7560000" y="3456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7.1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5" name="Rectangle 157"/>
          <p:cNvSpPr/>
          <p:nvPr/>
        </p:nvSpPr>
        <p:spPr>
          <a:xfrm>
            <a:off x="7992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6" name="Rectangle 158"/>
          <p:cNvSpPr/>
          <p:nvPr/>
        </p:nvSpPr>
        <p:spPr>
          <a:xfrm>
            <a:off x="8424000" y="3456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7" name="Rectangle 159"/>
          <p:cNvSpPr/>
          <p:nvPr/>
        </p:nvSpPr>
        <p:spPr>
          <a:xfrm>
            <a:off x="5400000" y="3888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17.1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8" name="Rectangle 160"/>
          <p:cNvSpPr/>
          <p:nvPr/>
        </p:nvSpPr>
        <p:spPr>
          <a:xfrm>
            <a:off x="5832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2.5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9" name="Rectangle 161"/>
          <p:cNvSpPr/>
          <p:nvPr/>
        </p:nvSpPr>
        <p:spPr>
          <a:xfrm>
            <a:off x="6264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0" name="Rectangle 162"/>
          <p:cNvSpPr/>
          <p:nvPr/>
        </p:nvSpPr>
        <p:spPr>
          <a:xfrm>
            <a:off x="6696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4.7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1" name="Rectangle 163"/>
          <p:cNvSpPr/>
          <p:nvPr/>
        </p:nvSpPr>
        <p:spPr>
          <a:xfrm>
            <a:off x="7128000" y="3888000"/>
            <a:ext cx="432000" cy="4320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58.2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2" name="Rectangle 164"/>
          <p:cNvSpPr/>
          <p:nvPr/>
        </p:nvSpPr>
        <p:spPr>
          <a:xfrm>
            <a:off x="7560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  <a:r>
              <a:rPr lang="en-US" sz="1000" dirty="0" smtClean="0">
                <a:solidFill>
                  <a:schemeClr val="tx1"/>
                </a:solidFill>
              </a:rPr>
              <a:t>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3" name="Rectangle 165"/>
          <p:cNvSpPr/>
          <p:nvPr/>
        </p:nvSpPr>
        <p:spPr>
          <a:xfrm>
            <a:off x="7992000" y="3888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4" name="Rectangle 166"/>
          <p:cNvSpPr/>
          <p:nvPr/>
        </p:nvSpPr>
        <p:spPr>
          <a:xfrm>
            <a:off x="8424000" y="3888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5" name="Rectangle 167"/>
          <p:cNvSpPr/>
          <p:nvPr/>
        </p:nvSpPr>
        <p:spPr>
          <a:xfrm>
            <a:off x="5400000" y="432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6" name="Rectangle 168"/>
          <p:cNvSpPr/>
          <p:nvPr/>
        </p:nvSpPr>
        <p:spPr>
          <a:xfrm>
            <a:off x="5832000" y="432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10.8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7" name="Rectangle 169"/>
          <p:cNvSpPr/>
          <p:nvPr/>
        </p:nvSpPr>
        <p:spPr>
          <a:xfrm>
            <a:off x="6264000" y="432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8" name="Rectangle 170"/>
          <p:cNvSpPr/>
          <p:nvPr/>
        </p:nvSpPr>
        <p:spPr>
          <a:xfrm>
            <a:off x="6696000" y="432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6.7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9" name="Rectangle 171"/>
          <p:cNvSpPr/>
          <p:nvPr/>
        </p:nvSpPr>
        <p:spPr>
          <a:xfrm>
            <a:off x="7128000" y="432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0" name="Rectangle 172"/>
          <p:cNvSpPr/>
          <p:nvPr/>
        </p:nvSpPr>
        <p:spPr>
          <a:xfrm>
            <a:off x="7560000" y="4320000"/>
            <a:ext cx="432000" cy="4320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59.5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1" name="Rectangle 173"/>
          <p:cNvSpPr/>
          <p:nvPr/>
        </p:nvSpPr>
        <p:spPr>
          <a:xfrm>
            <a:off x="7992000" y="4320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2" name="Rectangle 174"/>
          <p:cNvSpPr/>
          <p:nvPr/>
        </p:nvSpPr>
        <p:spPr>
          <a:xfrm>
            <a:off x="8424000" y="4320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3" name="Rectangle 175"/>
          <p:cNvSpPr/>
          <p:nvPr/>
        </p:nvSpPr>
        <p:spPr>
          <a:xfrm>
            <a:off x="5400000" y="475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5.5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4" name="Rectangle 176"/>
          <p:cNvSpPr/>
          <p:nvPr/>
        </p:nvSpPr>
        <p:spPr>
          <a:xfrm>
            <a:off x="5832000" y="4752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6.9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5" name="Rectangle 177"/>
          <p:cNvSpPr/>
          <p:nvPr/>
        </p:nvSpPr>
        <p:spPr>
          <a:xfrm>
            <a:off x="6264000" y="4752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14.8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6" name="Rectangle 178"/>
          <p:cNvSpPr/>
          <p:nvPr/>
        </p:nvSpPr>
        <p:spPr>
          <a:xfrm>
            <a:off x="6696000" y="4752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6.9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7" name="Rectangle 179"/>
          <p:cNvSpPr/>
          <p:nvPr/>
        </p:nvSpPr>
        <p:spPr>
          <a:xfrm>
            <a:off x="7128000" y="4752000"/>
            <a:ext cx="432000" cy="43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15.2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8" name="Rectangle 180"/>
          <p:cNvSpPr/>
          <p:nvPr/>
        </p:nvSpPr>
        <p:spPr>
          <a:xfrm>
            <a:off x="7560000" y="4752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6.2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9" name="Rectangle 181"/>
          <p:cNvSpPr/>
          <p:nvPr/>
        </p:nvSpPr>
        <p:spPr>
          <a:xfrm>
            <a:off x="7992000" y="4752000"/>
            <a:ext cx="432000" cy="432000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36.2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0" name="Rectangle 182"/>
          <p:cNvSpPr/>
          <p:nvPr/>
        </p:nvSpPr>
        <p:spPr>
          <a:xfrm>
            <a:off x="8424000" y="4752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8.3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1" name="Rectangle 183"/>
          <p:cNvSpPr/>
          <p:nvPr/>
        </p:nvSpPr>
        <p:spPr>
          <a:xfrm>
            <a:off x="5400000" y="518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5.4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2" name="Rectangle 184"/>
          <p:cNvSpPr/>
          <p:nvPr/>
        </p:nvSpPr>
        <p:spPr>
          <a:xfrm>
            <a:off x="5832000" y="518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3.9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3" name="Rectangle 185"/>
          <p:cNvSpPr/>
          <p:nvPr/>
        </p:nvSpPr>
        <p:spPr>
          <a:xfrm>
            <a:off x="6264000" y="5184000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5.9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4" name="Rectangle 186"/>
          <p:cNvSpPr/>
          <p:nvPr/>
        </p:nvSpPr>
        <p:spPr>
          <a:xfrm>
            <a:off x="6696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10.6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5" name="Rectangle 187"/>
          <p:cNvSpPr/>
          <p:nvPr/>
        </p:nvSpPr>
        <p:spPr>
          <a:xfrm>
            <a:off x="7128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8.9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6" name="Rectangle 188"/>
          <p:cNvSpPr/>
          <p:nvPr/>
        </p:nvSpPr>
        <p:spPr>
          <a:xfrm>
            <a:off x="7560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9.3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7" name="Rectangle 189"/>
          <p:cNvSpPr/>
          <p:nvPr/>
        </p:nvSpPr>
        <p:spPr>
          <a:xfrm>
            <a:off x="7992000" y="5184000"/>
            <a:ext cx="432000" cy="432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8.7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8" name="Rectangle 190"/>
          <p:cNvSpPr/>
          <p:nvPr/>
        </p:nvSpPr>
        <p:spPr>
          <a:xfrm>
            <a:off x="8424000" y="5184000"/>
            <a:ext cx="432000" cy="432000"/>
          </a:xfrm>
          <a:prstGeom prst="rect">
            <a:avLst/>
          </a:prstGeom>
          <a:solidFill>
            <a:srgbClr val="70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4</a:t>
            </a:r>
            <a:r>
              <a:rPr lang="en-US" altLang="zh-CN" sz="1000" dirty="0" smtClean="0">
                <a:solidFill>
                  <a:schemeClr val="bg1"/>
                </a:solidFill>
              </a:rPr>
              <a:t>7.3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9" name="Rectangle 191"/>
          <p:cNvSpPr/>
          <p:nvPr/>
        </p:nvSpPr>
        <p:spPr>
          <a:xfrm>
            <a:off x="5400000" y="2160000"/>
            <a:ext cx="3456000" cy="345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10" name="Rectangle 111"/>
          <p:cNvSpPr/>
          <p:nvPr/>
        </p:nvSpPr>
        <p:spPr>
          <a:xfrm>
            <a:off x="5220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bedroom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1" name="Rectangle 112"/>
          <p:cNvSpPr/>
          <p:nvPr/>
        </p:nvSpPr>
        <p:spPr>
          <a:xfrm>
            <a:off x="5652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classroom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2" name="Rectangle 113"/>
          <p:cNvSpPr/>
          <p:nvPr/>
        </p:nvSpPr>
        <p:spPr>
          <a:xfrm>
            <a:off x="6084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compt.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3" name="Rectangle 114"/>
          <p:cNvSpPr/>
          <p:nvPr/>
        </p:nvSpPr>
        <p:spPr>
          <a:xfrm>
            <a:off x="6516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hosptl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4" name="Rectangle 115"/>
          <p:cNvSpPr/>
          <p:nvPr/>
        </p:nvSpPr>
        <p:spPr>
          <a:xfrm>
            <a:off x="6948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living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5" name="Rectangle 116"/>
          <p:cNvSpPr/>
          <p:nvPr/>
        </p:nvSpPr>
        <p:spPr>
          <a:xfrm>
            <a:off x="7380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meetn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6" name="Rectangle 117"/>
          <p:cNvSpPr/>
          <p:nvPr/>
        </p:nvSpPr>
        <p:spPr>
          <a:xfrm>
            <a:off x="7812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office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7" name="Rectangle 118"/>
          <p:cNvSpPr/>
          <p:nvPr/>
        </p:nvSpPr>
        <p:spPr>
          <a:xfrm>
            <a:off x="8244000" y="16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waitn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8" name="Rectangle 119"/>
          <p:cNvSpPr/>
          <p:nvPr/>
        </p:nvSpPr>
        <p:spPr>
          <a:xfrm>
            <a:off x="4680000" y="216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bedroom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9" name="Rectangle 120"/>
          <p:cNvSpPr/>
          <p:nvPr/>
        </p:nvSpPr>
        <p:spPr>
          <a:xfrm>
            <a:off x="4680000" y="2592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classroom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0" name="Rectangle 121"/>
          <p:cNvSpPr/>
          <p:nvPr/>
        </p:nvSpPr>
        <p:spPr>
          <a:xfrm>
            <a:off x="4680000" y="3024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compt.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1" name="Rectangle 122"/>
          <p:cNvSpPr/>
          <p:nvPr/>
        </p:nvSpPr>
        <p:spPr>
          <a:xfrm>
            <a:off x="4680000" y="3456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hosptl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2" name="Rectangle 123"/>
          <p:cNvSpPr/>
          <p:nvPr/>
        </p:nvSpPr>
        <p:spPr>
          <a:xfrm>
            <a:off x="4680000" y="3888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living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3" name="Rectangle 124"/>
          <p:cNvSpPr/>
          <p:nvPr/>
        </p:nvSpPr>
        <p:spPr>
          <a:xfrm>
            <a:off x="4680000" y="4320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meetn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4" name="Rectangle 125"/>
          <p:cNvSpPr/>
          <p:nvPr/>
        </p:nvSpPr>
        <p:spPr>
          <a:xfrm>
            <a:off x="4680000" y="4752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office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5" name="Rectangle 126"/>
          <p:cNvSpPr/>
          <p:nvPr/>
        </p:nvSpPr>
        <p:spPr>
          <a:xfrm>
            <a:off x="4680000" y="5184000"/>
            <a:ext cx="864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err="1" smtClean="0">
                <a:solidFill>
                  <a:schemeClr val="tx1"/>
                </a:solidFill>
              </a:rPr>
              <a:t>waitn</a:t>
            </a:r>
            <a:r>
              <a:rPr lang="en-US" altLang="zh-CN" sz="1000" dirty="0" smtClean="0">
                <a:solidFill>
                  <a:schemeClr val="tx1"/>
                </a:solidFill>
              </a:rPr>
              <a:t>. room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7" name="矩形 426"/>
          <p:cNvSpPr/>
          <p:nvPr/>
        </p:nvSpPr>
        <p:spPr>
          <a:xfrm>
            <a:off x="360000" y="5580000"/>
            <a:ext cx="8280000" cy="720000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</a:rPr>
              <a:t>Increased</a:t>
            </a:r>
            <a:r>
              <a:rPr lang="en-US" altLang="zh-CN" sz="4800" dirty="0" smtClean="0">
                <a:solidFill>
                  <a:schemeClr val="tx1"/>
                </a:solidFill>
              </a:rPr>
              <a:t> </a:t>
            </a:r>
            <a:r>
              <a:rPr lang="en-US" altLang="zh-CN" sz="4800" i="1" dirty="0" smtClean="0">
                <a:solidFill>
                  <a:schemeClr val="tx1"/>
                </a:solidFill>
              </a:rPr>
              <a:t>On-diagonal</a:t>
            </a:r>
            <a:r>
              <a:rPr lang="en-US" altLang="zh-CN" sz="4800" dirty="0" smtClean="0">
                <a:solidFill>
                  <a:schemeClr val="tx1"/>
                </a:solidFill>
              </a:rPr>
              <a:t> Element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360000" y="5580000"/>
            <a:ext cx="8280000" cy="720000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00B050"/>
                </a:solidFill>
              </a:rPr>
              <a:t>Decreased</a:t>
            </a:r>
            <a:r>
              <a:rPr lang="en-US" altLang="zh-CN" sz="4800" dirty="0" smtClean="0">
                <a:solidFill>
                  <a:schemeClr val="tx1"/>
                </a:solidFill>
              </a:rPr>
              <a:t> </a:t>
            </a:r>
            <a:r>
              <a:rPr lang="en-US" altLang="zh-CN" sz="4800" i="1" dirty="0" smtClean="0">
                <a:solidFill>
                  <a:schemeClr val="tx1"/>
                </a:solidFill>
              </a:rPr>
              <a:t>Off-diagonal</a:t>
            </a:r>
            <a:r>
              <a:rPr lang="en-US" altLang="zh-CN" sz="4800" dirty="0" smtClean="0">
                <a:solidFill>
                  <a:schemeClr val="tx1"/>
                </a:solidFill>
              </a:rPr>
              <a:t> Element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429" name="矩形 428"/>
          <p:cNvSpPr/>
          <p:nvPr/>
        </p:nvSpPr>
        <p:spPr>
          <a:xfrm>
            <a:off x="2196000" y="3456000"/>
            <a:ext cx="4320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1" name="矩形 430"/>
          <p:cNvSpPr/>
          <p:nvPr/>
        </p:nvSpPr>
        <p:spPr>
          <a:xfrm>
            <a:off x="6696000" y="3456000"/>
            <a:ext cx="4320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矩形 431"/>
          <p:cNvSpPr/>
          <p:nvPr/>
        </p:nvSpPr>
        <p:spPr>
          <a:xfrm>
            <a:off x="3060000" y="4320000"/>
            <a:ext cx="4320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矩形 432"/>
          <p:cNvSpPr/>
          <p:nvPr/>
        </p:nvSpPr>
        <p:spPr>
          <a:xfrm>
            <a:off x="7560000" y="4320000"/>
            <a:ext cx="4320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矩形 433"/>
          <p:cNvSpPr/>
          <p:nvPr/>
        </p:nvSpPr>
        <p:spPr>
          <a:xfrm>
            <a:off x="2196000" y="3024000"/>
            <a:ext cx="432000" cy="43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6" name="矩形 435"/>
          <p:cNvSpPr/>
          <p:nvPr/>
        </p:nvSpPr>
        <p:spPr>
          <a:xfrm>
            <a:off x="6696000" y="3024000"/>
            <a:ext cx="432000" cy="43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7" name="矩形 436"/>
          <p:cNvSpPr/>
          <p:nvPr/>
        </p:nvSpPr>
        <p:spPr>
          <a:xfrm>
            <a:off x="1764000" y="4752000"/>
            <a:ext cx="432000" cy="43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8" name="矩形 437"/>
          <p:cNvSpPr/>
          <p:nvPr/>
        </p:nvSpPr>
        <p:spPr>
          <a:xfrm>
            <a:off x="6264000" y="4752000"/>
            <a:ext cx="432000" cy="43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43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  <p:bldP spid="427" grpId="1"/>
      <p:bldP spid="428" grpId="0"/>
      <p:bldP spid="429" grpId="0" animBg="1"/>
      <p:bldP spid="429" grpId="1" animBg="1"/>
      <p:bldP spid="431" grpId="0" animBg="1"/>
      <p:bldP spid="431" grpId="1" animBg="1"/>
      <p:bldP spid="432" grpId="0" animBg="1"/>
      <p:bldP spid="432" grpId="1" animBg="1"/>
      <p:bldP spid="433" grpId="0" animBg="1"/>
      <p:bldP spid="433" grpId="1" animBg="1"/>
      <p:bldP spid="434" grpId="0" animBg="1"/>
      <p:bldP spid="436" grpId="0" animBg="1"/>
      <p:bldP spid="437" grpId="0" animBg="1"/>
      <p:bldP spid="4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Summarization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Features are Useful</a:t>
            </a:r>
          </a:p>
          <a:p>
            <a:endParaRPr lang="en-US" altLang="zh-CN" dirty="0"/>
          </a:p>
          <a:p>
            <a:r>
              <a:rPr lang="en-US" altLang="zh-CN" dirty="0" smtClean="0"/>
              <a:t>OPM Provides Complementary Information</a:t>
            </a:r>
          </a:p>
          <a:p>
            <a:endParaRPr lang="en-US" altLang="zh-CN" dirty="0"/>
          </a:p>
          <a:p>
            <a:r>
              <a:rPr lang="en-US" altLang="zh-CN" dirty="0" smtClean="0"/>
              <a:t>SPM+OPM Achieves State-of-the-Art Accuracy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Pyramid Matching</a:t>
            </a:r>
            <a:endParaRPr lang="en-US" altLang="zh-CN" dirty="0"/>
          </a:p>
          <a:p>
            <a:r>
              <a:rPr lang="en-US" altLang="zh-CN" dirty="0" smtClean="0"/>
              <a:t>Experimental </a:t>
            </a:r>
            <a:r>
              <a:rPr lang="en-US" altLang="zh-CN" dirty="0" smtClean="0"/>
              <a:t>Results</a:t>
            </a:r>
          </a:p>
          <a:p>
            <a:r>
              <a:rPr lang="en-US" altLang="zh-CN" dirty="0"/>
              <a:t>Analysis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Conclusions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Contributions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Novel Proposal to Scene Recognition</a:t>
            </a:r>
          </a:p>
          <a:p>
            <a:pPr lvl="1"/>
            <a:r>
              <a:rPr lang="en-US" altLang="zh-CN" dirty="0" err="1" smtClean="0"/>
              <a:t>Orientational</a:t>
            </a:r>
            <a:r>
              <a:rPr lang="en-US" altLang="zh-CN" dirty="0" smtClean="0"/>
              <a:t> Features are Useful!</a:t>
            </a:r>
          </a:p>
          <a:p>
            <a:pPr lvl="1"/>
            <a:r>
              <a:rPr lang="en-US" altLang="zh-CN" dirty="0" smtClean="0"/>
              <a:t>Spatial and </a:t>
            </a:r>
            <a:r>
              <a:rPr lang="en-US" altLang="zh-CN" dirty="0" err="1" smtClean="0"/>
              <a:t>Orientational</a:t>
            </a:r>
            <a:r>
              <a:rPr lang="en-US" altLang="zh-CN" dirty="0" smtClean="0"/>
              <a:t> Clues are Complementary</a:t>
            </a:r>
            <a:endParaRPr lang="en-US" altLang="zh-CN" dirty="0"/>
          </a:p>
          <a:p>
            <a:r>
              <a:rPr lang="en-US" altLang="zh-CN" dirty="0" smtClean="0"/>
              <a:t>A Neat Algorithm for </a:t>
            </a:r>
            <a:r>
              <a:rPr lang="en-US" altLang="zh-CN" dirty="0" err="1" smtClean="0"/>
              <a:t>Orientational</a:t>
            </a:r>
            <a:r>
              <a:rPr lang="en-US" altLang="zh-CN" dirty="0" smtClean="0"/>
              <a:t> Features</a:t>
            </a:r>
          </a:p>
          <a:p>
            <a:pPr lvl="1"/>
            <a:r>
              <a:rPr lang="en-US" altLang="zh-CN" dirty="0" smtClean="0"/>
              <a:t>Data-driven Method for Orientation Assignment</a:t>
            </a:r>
          </a:p>
          <a:p>
            <a:pPr lvl="1"/>
            <a:r>
              <a:rPr lang="en-US" altLang="zh-CN" dirty="0" smtClean="0"/>
              <a:t>Pyramid Matching for </a:t>
            </a:r>
            <a:r>
              <a:rPr lang="en-US" altLang="zh-CN" dirty="0" err="1" smtClean="0"/>
              <a:t>Orientational</a:t>
            </a:r>
            <a:r>
              <a:rPr lang="en-US" altLang="zh-CN" dirty="0" smtClean="0"/>
              <a:t> Pooling</a:t>
            </a:r>
          </a:p>
          <a:p>
            <a:pPr lvl="1"/>
            <a:r>
              <a:rPr lang="en-US" altLang="zh-CN" dirty="0" smtClean="0"/>
              <a:t>Might be Cooperated with Multiple Algorithms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 and Future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Orientation Prediction is Very Interesting</a:t>
            </a:r>
          </a:p>
          <a:p>
            <a:pPr lvl="1"/>
            <a:r>
              <a:rPr lang="en-US" altLang="zh-CN" dirty="0" smtClean="0"/>
              <a:t>Very Challenging in 2D Images</a:t>
            </a:r>
          </a:p>
          <a:p>
            <a:pPr lvl="1"/>
            <a:r>
              <a:rPr lang="en-US" altLang="zh-CN" dirty="0" smtClean="0"/>
              <a:t>Data-driven Method is NOT Adequate</a:t>
            </a:r>
            <a:endParaRPr lang="en-US" altLang="zh-CN" dirty="0" smtClean="0"/>
          </a:p>
          <a:p>
            <a:r>
              <a:rPr lang="en-US" altLang="zh-CN" dirty="0" smtClean="0"/>
              <a:t>Possible Solutions?</a:t>
            </a:r>
          </a:p>
          <a:p>
            <a:pPr lvl="1"/>
            <a:r>
              <a:rPr lang="en-US" altLang="zh-CN" dirty="0" smtClean="0"/>
              <a:t>3D Image Modeling</a:t>
            </a:r>
          </a:p>
          <a:p>
            <a:pPr lvl="1"/>
            <a:r>
              <a:rPr lang="en-US" altLang="zh-CN" dirty="0" smtClean="0"/>
              <a:t>Geometric Methods</a:t>
            </a:r>
          </a:p>
          <a:p>
            <a:pPr lvl="2"/>
            <a:r>
              <a:rPr lang="en-US" altLang="zh-CN" dirty="0" smtClean="0"/>
              <a:t>Vanishing Points</a:t>
            </a:r>
          </a:p>
          <a:p>
            <a:pPr lvl="2"/>
            <a:r>
              <a:rPr lang="en-US" altLang="zh-CN" dirty="0" smtClean="0"/>
              <a:t>Line Detection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000" y="1440000"/>
            <a:ext cx="435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/>
              <a:t>Thank you!</a:t>
            </a:r>
            <a:endParaRPr lang="zh-CN" alt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349919" y="3600000"/>
            <a:ext cx="4736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Questions please?</a:t>
            </a:r>
            <a:endParaRPr lang="zh-CN" altLang="en-US" sz="4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2677-48EE-40B3-8072-593DD6835F57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Scene Recognition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basic task towards image understanding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The Scale is Getting Larger!</a:t>
            </a:r>
          </a:p>
          <a:p>
            <a:pPr lvl="2"/>
            <a:r>
              <a:rPr lang="en-US" altLang="zh-CN" dirty="0" smtClean="0"/>
              <a:t>UIUC Sport-8 </a:t>
            </a:r>
            <a:r>
              <a:rPr lang="en-US" altLang="zh-CN" dirty="0" smtClean="0"/>
              <a:t>D</a:t>
            </a:r>
            <a:r>
              <a:rPr lang="en-US" altLang="zh-CN" dirty="0" smtClean="0"/>
              <a:t>ataset: 8 Categories, 1573 Images</a:t>
            </a:r>
          </a:p>
          <a:p>
            <a:pPr lvl="2"/>
            <a:r>
              <a:rPr lang="en-US" altLang="zh-CN" dirty="0"/>
              <a:t>Scene-15 Dataset: 15 Categories, 4485 Images</a:t>
            </a:r>
          </a:p>
          <a:p>
            <a:pPr lvl="2"/>
            <a:r>
              <a:rPr lang="en-US" altLang="zh-CN" dirty="0" smtClean="0"/>
              <a:t>MIT Indoor-67 Dataset</a:t>
            </a:r>
            <a:r>
              <a:rPr lang="en-US" altLang="zh-CN" dirty="0"/>
              <a:t>: </a:t>
            </a:r>
            <a:r>
              <a:rPr lang="en-US" altLang="zh-CN" dirty="0" smtClean="0"/>
              <a:t>67 </a:t>
            </a:r>
            <a:r>
              <a:rPr lang="en-US" altLang="zh-CN" dirty="0"/>
              <a:t>Categories, </a:t>
            </a:r>
            <a:r>
              <a:rPr lang="en-US" altLang="zh-CN" dirty="0" smtClean="0"/>
              <a:t>15620 Images</a:t>
            </a:r>
            <a:endParaRPr lang="en-US" altLang="zh-CN" dirty="0"/>
          </a:p>
          <a:p>
            <a:pPr lvl="2"/>
            <a:r>
              <a:rPr lang="en-US" altLang="zh-CN" dirty="0" smtClean="0"/>
              <a:t>SUN-397 Dataset: 397 Categories, 100K+ Images</a:t>
            </a:r>
          </a:p>
          <a:p>
            <a:pPr lvl="1"/>
            <a:r>
              <a:rPr lang="en-US" altLang="zh-CN" dirty="0" smtClean="0"/>
              <a:t>Different from Object Recognition</a:t>
            </a:r>
            <a:endParaRPr lang="en-US" altLang="zh-CN" dirty="0"/>
          </a:p>
          <a:p>
            <a:pPr lvl="2"/>
            <a:r>
              <a:rPr lang="en-US" altLang="zh-CN" dirty="0" smtClean="0"/>
              <a:t>Prefer Global Features to Local Features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DDE-7EF9-49C0-9432-50B4BCE79D94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The Bag-of-Feature Model</a:t>
            </a:r>
          </a:p>
          <a:p>
            <a:r>
              <a:rPr lang="en-US" altLang="zh-CN" dirty="0" err="1" smtClean="0"/>
              <a:t>Orientational</a:t>
            </a:r>
            <a:r>
              <a:rPr lang="en-US" altLang="zh-CN" dirty="0" smtClean="0"/>
              <a:t> Pyramid Matching</a:t>
            </a:r>
            <a:endParaRPr lang="en-US" altLang="zh-CN" dirty="0"/>
          </a:p>
          <a:p>
            <a:r>
              <a:rPr lang="en-US" altLang="zh-CN" dirty="0" smtClean="0"/>
              <a:t>Experimental </a:t>
            </a:r>
            <a:r>
              <a:rPr lang="en-US" altLang="zh-CN" dirty="0" smtClean="0"/>
              <a:t>Results</a:t>
            </a:r>
          </a:p>
          <a:p>
            <a:r>
              <a:rPr lang="en-US" altLang="zh-CN" dirty="0"/>
              <a:t>Analysis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DDE-7EF9-49C0-9432-50B4BCE79D94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Rectangle 5"/>
          <p:cNvSpPr/>
          <p:nvPr/>
        </p:nvSpPr>
        <p:spPr>
          <a:xfrm>
            <a:off x="720000" y="594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Raw Image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720000" y="450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 Descriptors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7"/>
          <p:cNvSpPr/>
          <p:nvPr/>
        </p:nvSpPr>
        <p:spPr>
          <a:xfrm>
            <a:off x="720000" y="306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Visual Vocabulary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720000" y="162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Compact Feature Codes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10"/>
          <p:cNvSpPr/>
          <p:nvPr/>
        </p:nvSpPr>
        <p:spPr>
          <a:xfrm>
            <a:off x="720000" y="18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Image-level Vector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Up Arrow 12"/>
          <p:cNvSpPr/>
          <p:nvPr/>
        </p:nvSpPr>
        <p:spPr>
          <a:xfrm>
            <a:off x="1440000" y="522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13"/>
          <p:cNvSpPr/>
          <p:nvPr/>
        </p:nvSpPr>
        <p:spPr>
          <a:xfrm>
            <a:off x="1440000" y="378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14"/>
          <p:cNvSpPr/>
          <p:nvPr/>
        </p:nvSpPr>
        <p:spPr>
          <a:xfrm>
            <a:off x="1440000" y="234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15"/>
          <p:cNvSpPr/>
          <p:nvPr/>
        </p:nvSpPr>
        <p:spPr>
          <a:xfrm>
            <a:off x="1440000" y="90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6"/>
          <p:cNvSpPr/>
          <p:nvPr/>
        </p:nvSpPr>
        <p:spPr>
          <a:xfrm>
            <a:off x="3420000" y="504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Gradient-based local descriptors: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SIFT [Lowe, IJCV04]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HOG[</a:t>
            </a:r>
            <a:r>
              <a:rPr lang="en-US" dirty="0" err="1" smtClean="0">
                <a:solidFill>
                  <a:schemeClr val="tx1"/>
                </a:solidFill>
              </a:rPr>
              <a:t>Dalal</a:t>
            </a:r>
            <a:r>
              <a:rPr lang="en-US" dirty="0" smtClean="0">
                <a:solidFill>
                  <a:schemeClr val="tx1"/>
                </a:solidFill>
              </a:rPr>
              <a:t>, CVPR05]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17"/>
          <p:cNvSpPr/>
          <p:nvPr/>
        </p:nvSpPr>
        <p:spPr>
          <a:xfrm>
            <a:off x="3420000" y="360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Clustering methods: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K-Means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Hierarchical K-Means [</a:t>
            </a:r>
            <a:r>
              <a:rPr lang="en-US" dirty="0" err="1" smtClean="0">
                <a:solidFill>
                  <a:schemeClr val="tx1"/>
                </a:solidFill>
              </a:rPr>
              <a:t>Nister</a:t>
            </a:r>
            <a:r>
              <a:rPr lang="en-US" dirty="0" smtClean="0">
                <a:solidFill>
                  <a:schemeClr val="tx1"/>
                </a:solidFill>
              </a:rPr>
              <a:t>, CVPR06]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Approximate K-Means [</a:t>
            </a:r>
            <a:r>
              <a:rPr lang="en-US" dirty="0" err="1" smtClean="0">
                <a:solidFill>
                  <a:schemeClr val="tx1"/>
                </a:solidFill>
              </a:rPr>
              <a:t>Philbin</a:t>
            </a:r>
            <a:r>
              <a:rPr lang="en-US" dirty="0" smtClean="0">
                <a:solidFill>
                  <a:schemeClr val="tx1"/>
                </a:solidFill>
              </a:rPr>
              <a:t>, CVPR07]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18"/>
          <p:cNvSpPr/>
          <p:nvPr/>
        </p:nvSpPr>
        <p:spPr>
          <a:xfrm>
            <a:off x="3420000" y="216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Hard/Soft/Sparse Coding methods: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Vector Quantization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ScSPM</a:t>
            </a:r>
            <a:r>
              <a:rPr lang="en-US" dirty="0" smtClean="0">
                <a:solidFill>
                  <a:schemeClr val="tx1"/>
                </a:solidFill>
              </a:rPr>
              <a:t> encoding [Yang, CVPR09]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LLC encoding [Wang, CVPR10]</a:t>
            </a:r>
          </a:p>
        </p:txBody>
      </p:sp>
      <p:sp>
        <p:nvSpPr>
          <p:cNvPr id="48" name="Rectangle 19"/>
          <p:cNvSpPr/>
          <p:nvPr/>
        </p:nvSpPr>
        <p:spPr>
          <a:xfrm>
            <a:off x="3420000" y="72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Spatial Pooling: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Sum Pooling/Max Pooling,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Spatial Pyramid Matching [</a:t>
            </a:r>
            <a:r>
              <a:rPr lang="en-US" dirty="0" err="1" smtClean="0">
                <a:solidFill>
                  <a:schemeClr val="tx1"/>
                </a:solidFill>
              </a:rPr>
              <a:t>Lazebnik</a:t>
            </a:r>
            <a:r>
              <a:rPr lang="en-US" dirty="0" smtClean="0">
                <a:solidFill>
                  <a:schemeClr val="tx1"/>
                </a:solidFill>
              </a:rPr>
              <a:t>, CVPR06]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Geometric Phrase Pooling [Xie, ACMMM12]</a:t>
            </a:r>
          </a:p>
        </p:txBody>
      </p:sp>
    </p:spTree>
    <p:extLst>
      <p:ext uri="{BB962C8B-B14F-4D97-AF65-F5344CB8AC3E}">
        <p14:creationId xmlns:p14="http://schemas.microsoft.com/office/powerpoint/2010/main" val="35897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DDE-7EF9-49C0-9432-50B4BCE79D94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" name="Rectangle 5"/>
          <p:cNvSpPr/>
          <p:nvPr/>
        </p:nvSpPr>
        <p:spPr>
          <a:xfrm>
            <a:off x="720000" y="594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Raw Image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720000" y="450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 Descriptors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7"/>
          <p:cNvSpPr/>
          <p:nvPr/>
        </p:nvSpPr>
        <p:spPr>
          <a:xfrm>
            <a:off x="720000" y="306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Visual Vocabulary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720000" y="162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Compact Feature Codes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10"/>
          <p:cNvSpPr/>
          <p:nvPr/>
        </p:nvSpPr>
        <p:spPr>
          <a:xfrm>
            <a:off x="720000" y="180000"/>
            <a:ext cx="21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Image-level Vector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Up Arrow 12"/>
          <p:cNvSpPr/>
          <p:nvPr/>
        </p:nvSpPr>
        <p:spPr>
          <a:xfrm>
            <a:off x="1440000" y="522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13"/>
          <p:cNvSpPr/>
          <p:nvPr/>
        </p:nvSpPr>
        <p:spPr>
          <a:xfrm>
            <a:off x="1440000" y="378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14"/>
          <p:cNvSpPr/>
          <p:nvPr/>
        </p:nvSpPr>
        <p:spPr>
          <a:xfrm>
            <a:off x="1440000" y="234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15"/>
          <p:cNvSpPr/>
          <p:nvPr/>
        </p:nvSpPr>
        <p:spPr>
          <a:xfrm>
            <a:off x="1440000" y="900000"/>
            <a:ext cx="720000" cy="72000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6"/>
          <p:cNvSpPr/>
          <p:nvPr/>
        </p:nvSpPr>
        <p:spPr>
          <a:xfrm>
            <a:off x="3420000" y="504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Gradient-based local descriptors: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SIFT [Lowe, IJCV04]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HOG[</a:t>
            </a:r>
            <a:r>
              <a:rPr lang="en-US" dirty="0" err="1" smtClean="0">
                <a:solidFill>
                  <a:schemeClr val="tx1"/>
                </a:solidFill>
              </a:rPr>
              <a:t>Dalal</a:t>
            </a:r>
            <a:r>
              <a:rPr lang="en-US" dirty="0" smtClean="0">
                <a:solidFill>
                  <a:schemeClr val="tx1"/>
                </a:solidFill>
              </a:rPr>
              <a:t>, CVPR05]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17"/>
          <p:cNvSpPr/>
          <p:nvPr/>
        </p:nvSpPr>
        <p:spPr>
          <a:xfrm>
            <a:off x="3420000" y="360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Clustering methods: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K-Means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Hierarchical K-Means [</a:t>
            </a:r>
            <a:r>
              <a:rPr lang="en-US" dirty="0" err="1" smtClean="0">
                <a:solidFill>
                  <a:schemeClr val="tx1"/>
                </a:solidFill>
              </a:rPr>
              <a:t>Nister</a:t>
            </a:r>
            <a:r>
              <a:rPr lang="en-US" dirty="0" smtClean="0">
                <a:solidFill>
                  <a:schemeClr val="tx1"/>
                </a:solidFill>
              </a:rPr>
              <a:t>, CVPR06]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Approximate K-Means [</a:t>
            </a:r>
            <a:r>
              <a:rPr lang="en-US" dirty="0" err="1" smtClean="0">
                <a:solidFill>
                  <a:schemeClr val="tx1"/>
                </a:solidFill>
              </a:rPr>
              <a:t>Philbin</a:t>
            </a:r>
            <a:r>
              <a:rPr lang="en-US" dirty="0" smtClean="0">
                <a:solidFill>
                  <a:schemeClr val="tx1"/>
                </a:solidFill>
              </a:rPr>
              <a:t>, CVPR07]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18"/>
          <p:cNvSpPr/>
          <p:nvPr/>
        </p:nvSpPr>
        <p:spPr>
          <a:xfrm>
            <a:off x="3420000" y="216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Hard/Soft/Sparse Coding methods: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Vector Quantization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ScSPM</a:t>
            </a:r>
            <a:r>
              <a:rPr lang="en-US" dirty="0" smtClean="0">
                <a:solidFill>
                  <a:schemeClr val="tx1"/>
                </a:solidFill>
              </a:rPr>
              <a:t> encoding [Yang, CVPR09]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LLC encoding [Wang, CVPR10]</a:t>
            </a:r>
          </a:p>
        </p:txBody>
      </p:sp>
      <p:sp>
        <p:nvSpPr>
          <p:cNvPr id="48" name="Rectangle 19"/>
          <p:cNvSpPr/>
          <p:nvPr/>
        </p:nvSpPr>
        <p:spPr>
          <a:xfrm>
            <a:off x="3420000" y="720000"/>
            <a:ext cx="46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Spatial Pooling: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Sum Pooling/Max Pooling,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Spatial Pyramid Matching [</a:t>
            </a:r>
            <a:r>
              <a:rPr lang="en-US" dirty="0" err="1" smtClean="0">
                <a:solidFill>
                  <a:srgbClr val="FF0000"/>
                </a:solidFill>
              </a:rPr>
              <a:t>Lazebnik</a:t>
            </a:r>
            <a:r>
              <a:rPr lang="en-US" dirty="0" smtClean="0">
                <a:solidFill>
                  <a:srgbClr val="FF0000"/>
                </a:solidFill>
              </a:rPr>
              <a:t>, CVPR06]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Geometric Phrase Pooling [Xie, ACMMM12]</a:t>
            </a:r>
          </a:p>
        </p:txBody>
      </p:sp>
    </p:spTree>
    <p:extLst>
      <p:ext uri="{BB962C8B-B14F-4D97-AF65-F5344CB8AC3E}">
        <p14:creationId xmlns:p14="http://schemas.microsoft.com/office/powerpoint/2010/main" val="34588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20000"/>
            <a:ext cx="36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Spatial Pyramid Matching (SPM)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DDE-7EF9-49C0-9432-50B4BCE79D94}" type="datetime1">
              <a:rPr lang="en-US" altLang="zh-CN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0000" y="2520000"/>
            <a:ext cx="3600000" cy="360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>
            <a:off x="2340000" y="2520000"/>
            <a:ext cx="0" cy="3600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1"/>
            <a:endCxn id="3" idx="3"/>
          </p:cNvCxnSpPr>
          <p:nvPr/>
        </p:nvCxnSpPr>
        <p:spPr>
          <a:xfrm>
            <a:off x="540000" y="4320000"/>
            <a:ext cx="3600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40000" y="12600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</a:rPr>
              <a:t>Part 1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40000" y="23400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</a:rPr>
              <a:t>Part 2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40000" y="34200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</a:rPr>
              <a:t>Part 3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40000" y="45000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</a:rPr>
              <a:t>Part 4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40000" y="55800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</a:rPr>
              <a:t>Part 5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0000" y="1260000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chemeClr val="tx1"/>
                </a:solidFill>
              </a:rPr>
              <a:t>=</a:t>
            </a:r>
            <a:endParaRPr lang="zh-CN" altLang="en-US" sz="7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0000" y="2340000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chemeClr val="tx1"/>
                </a:solidFill>
              </a:rPr>
              <a:t>=</a:t>
            </a:r>
            <a:endParaRPr lang="zh-CN" altLang="en-US" sz="7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0000" y="3420000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chemeClr val="tx1"/>
                </a:solidFill>
              </a:rPr>
              <a:t>=</a:t>
            </a:r>
            <a:endParaRPr lang="zh-CN" altLang="en-US" sz="7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000" y="4500000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chemeClr val="tx1"/>
                </a:solidFill>
              </a:rPr>
              <a:t>=</a:t>
            </a:r>
            <a:endParaRPr lang="zh-CN" altLang="en-US" sz="7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0000" y="5580000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chemeClr val="tx1"/>
                </a:solidFill>
              </a:rPr>
              <a:t>=</a:t>
            </a:r>
            <a:endParaRPr lang="zh-CN" altLang="en-US" sz="7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0000" y="2520000"/>
            <a:ext cx="1800000" cy="18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2340000" y="2520000"/>
            <a:ext cx="1800000" cy="18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540000" y="4320000"/>
            <a:ext cx="1800000" cy="18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2340000" y="4320000"/>
            <a:ext cx="1800000" cy="18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Rectangle 35"/>
          <p:cNvSpPr/>
          <p:nvPr/>
        </p:nvSpPr>
        <p:spPr>
          <a:xfrm>
            <a:off x="540000" y="2520000"/>
            <a:ext cx="3600000" cy="36000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540000" y="1620000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[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Lazebnik</a:t>
            </a:r>
            <a:r>
              <a:rPr lang="en-US" altLang="zh-CN" sz="3600" dirty="0" smtClean="0">
                <a:solidFill>
                  <a:schemeClr val="tx1"/>
                </a:solidFill>
              </a:rPr>
              <a:t>, CVPR06]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4860000" y="1260000"/>
            <a:ext cx="900000" cy="9000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4860000" y="2340000"/>
            <a:ext cx="900000" cy="9000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4860000" y="3420000"/>
            <a:ext cx="900000" cy="900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4860000" y="4500000"/>
            <a:ext cx="900000" cy="90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63" y="558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19" grpId="0" animBg="1"/>
      <p:bldP spid="19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/>
              <a:t>The Bag-of-Feature Model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Orientational</a:t>
            </a:r>
            <a:r>
              <a:rPr lang="en-US" altLang="zh-CN" dirty="0" smtClean="0">
                <a:solidFill>
                  <a:srgbClr val="FF0000"/>
                </a:solidFill>
              </a:rPr>
              <a:t> Pyramid Matching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Experimental </a:t>
            </a:r>
            <a:r>
              <a:rPr lang="en-US" altLang="zh-CN" dirty="0" smtClean="0"/>
              <a:t>Results</a:t>
            </a:r>
          </a:p>
          <a:p>
            <a:r>
              <a:rPr lang="en-US" altLang="zh-CN" dirty="0"/>
              <a:t>Analysis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CVPR 2014 -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21309</TotalTime>
  <Words>1558</Words>
  <Application>Microsoft Office PowerPoint</Application>
  <PresentationFormat>全屏显示(4:3)</PresentationFormat>
  <Paragraphs>707</Paragraphs>
  <Slides>39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宋体</vt:lpstr>
      <vt:lpstr>Arial</vt:lpstr>
      <vt:lpstr>Calibri</vt:lpstr>
      <vt:lpstr>Gisha</vt:lpstr>
      <vt:lpstr>Office Theme</vt:lpstr>
      <vt:lpstr>CVPR 2014  Orientational Pyramid Matching for Recognizing Indoor Scenes</vt:lpstr>
      <vt:lpstr>Outline</vt:lpstr>
      <vt:lpstr>Outline</vt:lpstr>
      <vt:lpstr>Scene Recognition</vt:lpstr>
      <vt:lpstr>Outline</vt:lpstr>
      <vt:lpstr>PowerPoint 演示文稿</vt:lpstr>
      <vt:lpstr>PowerPoint 演示文稿</vt:lpstr>
      <vt:lpstr>Spatial Pyramid Matching (SPM)</vt:lpstr>
      <vt:lpstr>Outline</vt:lpstr>
      <vt:lpstr>Motivation</vt:lpstr>
      <vt:lpstr>Motivation</vt:lpstr>
      <vt:lpstr>Motivation</vt:lpstr>
      <vt:lpstr>Spatial Pooling Revisited</vt:lpstr>
      <vt:lpstr>Orientational Pooling</vt:lpstr>
      <vt:lpstr>Orientational Pooling</vt:lpstr>
      <vt:lpstr>Spatial vs. Orientational</vt:lpstr>
      <vt:lpstr>How to Estimate 3D Orientation?</vt:lpstr>
      <vt:lpstr>Training Image Annotation</vt:lpstr>
      <vt:lpstr>Training Patch Collection</vt:lpstr>
      <vt:lpstr>Orientation Assignment</vt:lpstr>
      <vt:lpstr>Orientation Assignment</vt:lpstr>
      <vt:lpstr>Statistics</vt:lpstr>
      <vt:lpstr>Outline</vt:lpstr>
      <vt:lpstr>Datasets</vt:lpstr>
      <vt:lpstr>MIT Indoor-67 Comparison</vt:lpstr>
      <vt:lpstr>SUN-397 Comparison</vt:lpstr>
      <vt:lpstr>Caltech101 Comparison</vt:lpstr>
      <vt:lpstr>Outline</vt:lpstr>
      <vt:lpstr>Further Analysis</vt:lpstr>
      <vt:lpstr>Confusing Pairs</vt:lpstr>
      <vt:lpstr>Pairs better with SPM</vt:lpstr>
      <vt:lpstr>Pairs better with OPM</vt:lpstr>
      <vt:lpstr>Confusing Group</vt:lpstr>
      <vt:lpstr>Confusing Group</vt:lpstr>
      <vt:lpstr>Summarization</vt:lpstr>
      <vt:lpstr>Outline</vt:lpstr>
      <vt:lpstr>Main Contributions</vt:lpstr>
      <vt:lpstr>Conclusions and Future Work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 Multimedia 2012</dc:title>
  <dc:creator>198808xc</dc:creator>
  <cp:lastModifiedBy>198808xc</cp:lastModifiedBy>
  <cp:revision>732</cp:revision>
  <dcterms:created xsi:type="dcterms:W3CDTF">2006-08-16T00:00:00Z</dcterms:created>
  <dcterms:modified xsi:type="dcterms:W3CDTF">2014-04-18T04:59:22Z</dcterms:modified>
  <cp:contentStatus/>
</cp:coreProperties>
</file>